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Lst>
  <p:sldSz cx="9144000" cy="5143500" type="screen16x9"/>
  <p:notesSz cx="6858000" cy="9144000"/>
  <p:embeddedFontLst>
    <p:embeddedFont>
      <p:font typeface="Merriweather" panose="00000500000000000000" pitchFamily="2" charset="0"/>
      <p:regular r:id="rId121"/>
      <p:bold r:id="rId122"/>
      <p:italic r:id="rId123"/>
      <p:boldItalic r:id="rId124"/>
    </p:embeddedFont>
    <p:embeddedFont>
      <p:font typeface="Roboto" panose="02000000000000000000" pitchFamily="2" charset="0"/>
      <p:regular r:id="rId125"/>
      <p:bold r:id="rId126"/>
      <p:italic r:id="rId127"/>
      <p:bold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3.fntdata"/><Relationship Id="rId128"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4.fntdata"/><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Scoutmasters/assistants:  Prerequisite is Hazardous Weather Training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1abfc52b3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11abfc52b3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f442cdd345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f442cdd34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f442cdd345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f442cdd34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f442cdd345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f442cdd34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f442cdd345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f442cdd34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f442cdd345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f442cdd34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f442cdd345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f442cdd34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361701ca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361701ca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#477</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61701ca0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61701ca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3633b84c0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3633b84c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13633b84c0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13633b84c0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11abfc52b3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11abfc52b3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Clearances and BSA application required for all Scouts BSA positions</a:t>
            </a:r>
            <a:endParaRPr/>
          </a:p>
          <a:p>
            <a:pPr marL="0" lvl="0" indent="0" algn="l" rtl="0">
              <a:spcBef>
                <a:spcPts val="0"/>
              </a:spcBef>
              <a:spcAft>
                <a:spcPts val="0"/>
              </a:spcAft>
              <a:buNone/>
            </a:pPr>
            <a:endParaRPr/>
          </a:p>
          <a:p>
            <a:pPr marL="0" lvl="0" indent="0" algn="l" rtl="0">
              <a:spcBef>
                <a:spcPts val="0"/>
              </a:spcBef>
              <a:spcAft>
                <a:spcPts val="0"/>
              </a:spcAft>
              <a:buNone/>
            </a:pPr>
            <a:r>
              <a:rPr lang="en"/>
              <a:t>5**Cit in the Society- must be approved,  must take Diversity, Equity and Inclusion training and sign letter of affirmation</a:t>
            </a:r>
            <a:endParaRPr/>
          </a:p>
          <a:p>
            <a:pPr marL="0" lvl="0" indent="0" algn="l" rtl="0">
              <a:spcBef>
                <a:spcPts val="0"/>
              </a:spcBef>
              <a:spcAft>
                <a:spcPts val="0"/>
              </a:spcAft>
              <a:buNone/>
            </a:pPr>
            <a:r>
              <a:rPr lang="en"/>
              <a:t>must be 4-8 scouts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3633b84c05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3633b84c0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f442cdd345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f442cdd345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#475</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f442cdd345_0_1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f442cdd345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f442cdd345_0_1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f442cdd345_0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f442cdd345_0_1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f442cdd345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1361701c93d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1361701c93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361701c93d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361701c93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361701c93d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1361701c93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13633b84c0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13633b84c0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1abfc52b3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1abfc52b3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Merit badges can be a life skill, a hobby, a profession, fitness related, art, music, etc</a:t>
            </a:r>
            <a:endParaRPr/>
          </a:p>
          <a:p>
            <a:pPr marL="0" lvl="0" indent="0" algn="l" rtl="0">
              <a:spcBef>
                <a:spcPts val="0"/>
              </a:spcBef>
              <a:spcAft>
                <a:spcPts val="0"/>
              </a:spcAft>
              <a:buNone/>
            </a:pPr>
            <a:r>
              <a:rPr lang="en"/>
              <a:t>Eagle badges have a silver/white ring.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1abfc52b3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11abfc52b3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important MB counselor to initial and note the requirements completed.  MB cards should be completed in ink.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11abfc52b3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11abfc52b3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scoutmaster discussion is not for the purpose of approving the merit badge- that was done by the counselor.  Once it’s earned, it’s earned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11abfc52b3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11abfc52b3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Guide to Advancement:  resource for all advancement related questions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11abfc52b3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11abfc52b3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1abfc52b3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11abfc52b3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11abfc52b3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11abfc52b3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Troops with  a strong outdoor program will naturally have a strong advancement program., and statistics show that strong advancement leads to increased satisfaction and retention of scouts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1abfc52b3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11abfc52b3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WFBSA council Advancement Chair: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11abfc52b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11abfc52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Trainings build on one another.   </a:t>
            </a:r>
            <a:endParaRPr/>
          </a:p>
          <a:p>
            <a:pPr marL="0" lvl="0" indent="0" algn="l" rtl="0">
              <a:spcBef>
                <a:spcPts val="0"/>
              </a:spcBef>
              <a:spcAft>
                <a:spcPts val="0"/>
              </a:spcAft>
              <a:buNone/>
            </a:pPr>
            <a:endParaRPr/>
          </a:p>
          <a:p>
            <a:pPr marL="0" lvl="0" indent="0" algn="l" rtl="0">
              <a:spcBef>
                <a:spcPts val="0"/>
              </a:spcBef>
              <a:spcAft>
                <a:spcPts val="0"/>
              </a:spcAft>
              <a:buNone/>
            </a:pPr>
            <a:r>
              <a:rPr lang="en"/>
              <a:t>Please feel free to ask questions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11abfc52b3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11abfc52b3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11abfc52b3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11abfc52b3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questions regarding approval of service hours:  Guide to Advancement 4.2.3.3.</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11abfc52b3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11abfc52b3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Guide to Advancement 4.2.3.4</a:t>
            </a:r>
            <a:endParaRPr/>
          </a:p>
          <a:p>
            <a:pPr marL="0" lvl="0" indent="0" algn="l" rtl="0">
              <a:spcBef>
                <a:spcPts val="0"/>
              </a:spcBef>
              <a:spcAft>
                <a:spcPts val="0"/>
              </a:spcAft>
              <a:buNone/>
            </a:pPr>
            <a:endParaRPr/>
          </a:p>
          <a:p>
            <a:pPr marL="0" lvl="0" indent="0" algn="l" rtl="0">
              <a:spcBef>
                <a:spcPts val="0"/>
              </a:spcBef>
              <a:spcAft>
                <a:spcPts val="0"/>
              </a:spcAft>
              <a:buNone/>
            </a:pPr>
            <a:r>
              <a:rPr lang="en"/>
              <a:t>Scoutmaster is a hands on leader.</a:t>
            </a:r>
            <a:endParaRPr/>
          </a:p>
          <a:p>
            <a:pPr marL="0" lvl="0" indent="0" algn="l" rtl="0">
              <a:spcBef>
                <a:spcPts val="0"/>
              </a:spcBef>
              <a:spcAft>
                <a:spcPts val="0"/>
              </a:spcAft>
              <a:buNone/>
            </a:pPr>
            <a:r>
              <a:rPr lang="en"/>
              <a:t>Committee is supportive to the troop</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11abfc52b3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11abfc52b3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Guide to advancement  section 4.2.3.5</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1647d347d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1647d347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Lots of Online resources for BOR questions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1647d347d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1647d347d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For small units: it is permissible to use knowledgeable parents (not those of the candidate) or other adults (registered or not) who are at least 21 years of age and who understand Scouting’s aims. Using unregistered adults for boards of review must be the exception, not the rule.</a:t>
            </a:r>
            <a:endParaRPr/>
          </a:p>
          <a:p>
            <a:pPr marL="0" lvl="0" indent="0" algn="l" rtl="0">
              <a:spcBef>
                <a:spcPts val="0"/>
              </a:spcBef>
              <a:spcAft>
                <a:spcPts val="0"/>
              </a:spcAft>
              <a:buNone/>
            </a:pPr>
            <a:endParaRPr/>
          </a:p>
          <a:p>
            <a:pPr marL="0" lvl="0" indent="0" algn="l" rtl="0">
              <a:spcBef>
                <a:spcPts val="0"/>
              </a:spcBef>
              <a:spcAft>
                <a:spcPts val="0"/>
              </a:spcAft>
              <a:buNone/>
            </a:pPr>
            <a:r>
              <a:rPr lang="en"/>
              <a:t>Registered committee members familiar with the unit program, who have had a background check, and who are Youth Protection trained are preferred.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11abfc52b3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11abfc52b3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1abfc52b3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11abfc52b3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1461c8e3c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1461c8e3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1461c8e3c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1461c8e3c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11abfc52b3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11abfc52b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1461c8e3c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1461c8e3c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SCO_481</a:t>
            </a: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1461c8e3c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1461c8e3c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Patrols:</a:t>
            </a:r>
            <a:endParaRPr/>
          </a:p>
          <a:p>
            <a:pPr marL="0" lvl="0" indent="0" algn="l" rtl="0">
              <a:spcBef>
                <a:spcPts val="0"/>
              </a:spcBef>
              <a:spcAft>
                <a:spcPts val="0"/>
              </a:spcAft>
              <a:buNone/>
            </a:pPr>
            <a:r>
              <a:rPr lang="en"/>
              <a:t>Assistant Patrol leaders- fill in for PL in their absence</a:t>
            </a:r>
            <a:endParaRPr/>
          </a:p>
          <a:p>
            <a:pPr marL="0" lvl="0" indent="0" algn="l" rtl="0">
              <a:spcBef>
                <a:spcPts val="0"/>
              </a:spcBef>
              <a:spcAft>
                <a:spcPts val="0"/>
              </a:spcAft>
              <a:buNone/>
            </a:pPr>
            <a:r>
              <a:rPr lang="en"/>
              <a:t>PLC- voting members: SPL, ASPL, PL, troop guide, .  It is the PLC that, not adult leaders, that is responsible for planning and conduction troop activities.   The scoutmaster/assistants support the PLC in their endeavors.</a:t>
            </a:r>
            <a:endParaRPr/>
          </a:p>
          <a:p>
            <a:pPr marL="0" lvl="0" indent="0" algn="l" rtl="0">
              <a:spcBef>
                <a:spcPts val="0"/>
              </a:spcBef>
              <a:spcAft>
                <a:spcPts val="0"/>
              </a:spcAft>
              <a:buNone/>
            </a:pPr>
            <a:endParaRPr/>
          </a:p>
          <a:p>
            <a:pPr marL="0" lvl="0" indent="0" algn="l" rtl="0">
              <a:spcBef>
                <a:spcPts val="0"/>
              </a:spcBef>
              <a:spcAft>
                <a:spcPts val="0"/>
              </a:spcAft>
              <a:buNone/>
            </a:pPr>
            <a:r>
              <a:rPr lang="en"/>
              <a:t>Several types of patrols</a:t>
            </a:r>
            <a:endParaRPr/>
          </a:p>
          <a:p>
            <a:pPr marL="0" lvl="0" indent="0" algn="l" rtl="0">
              <a:spcBef>
                <a:spcPts val="0"/>
              </a:spcBef>
              <a:spcAft>
                <a:spcPts val="0"/>
              </a:spcAft>
              <a:buNone/>
            </a:pPr>
            <a:r>
              <a:rPr lang="en" b="1"/>
              <a:t>New Scout</a:t>
            </a:r>
            <a:r>
              <a:rPr lang="en"/>
              <a:t>- newly joined members work together 1st year</a:t>
            </a:r>
            <a:endParaRPr/>
          </a:p>
          <a:p>
            <a:pPr marL="0" lvl="0" indent="0" algn="l" rtl="0">
              <a:spcBef>
                <a:spcPts val="0"/>
              </a:spcBef>
              <a:spcAft>
                <a:spcPts val="0"/>
              </a:spcAft>
              <a:buNone/>
            </a:pPr>
            <a:r>
              <a:rPr lang="en" b="1"/>
              <a:t>Regular Scout</a:t>
            </a:r>
            <a:r>
              <a:rPr lang="en"/>
              <a:t>- completed 1st class  </a:t>
            </a:r>
            <a:r>
              <a:rPr lang="en" sz="1000" i="1"/>
              <a:t>(BSA Guide to Advancement recommends 1st class by 1 year)</a:t>
            </a:r>
            <a:endParaRPr sz="1000" i="1"/>
          </a:p>
          <a:p>
            <a:pPr marL="0" lvl="0" indent="0" algn="l" rtl="0">
              <a:spcBef>
                <a:spcPts val="0"/>
              </a:spcBef>
              <a:spcAft>
                <a:spcPts val="0"/>
              </a:spcAft>
              <a:buNone/>
            </a:pPr>
            <a:r>
              <a:rPr lang="en" b="1"/>
              <a:t>Older Scout</a:t>
            </a:r>
            <a:r>
              <a:rPr lang="en"/>
              <a:t>- 13+ years old who want more challenging high adventure experience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1461c8e3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1461c8e3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SPL- Leads patrol leaders and in consultation with Scoutmaster approves other scout youth leaders and assigns specific responsibilities.</a:t>
            </a:r>
            <a:endParaRPr/>
          </a:p>
          <a:p>
            <a:pPr marL="0" lvl="0" indent="0" algn="l" rtl="0">
              <a:spcBef>
                <a:spcPts val="0"/>
              </a:spcBef>
              <a:spcAft>
                <a:spcPts val="0"/>
              </a:spcAft>
              <a:buNone/>
            </a:pPr>
            <a:endParaRPr/>
          </a:p>
          <a:p>
            <a:pPr marL="0" lvl="0" indent="0" algn="l" rtl="0">
              <a:spcBef>
                <a:spcPts val="0"/>
              </a:spcBef>
              <a:spcAft>
                <a:spcPts val="0"/>
              </a:spcAft>
              <a:buNone/>
            </a:pPr>
            <a:r>
              <a:rPr lang="en"/>
              <a:t>ASPL- fills in for SPL in their absence.  Responsible for training and giving leadership to the other leadership roles.  Large troops may have more than 1 and they may have a specific area assigned to them (ASPL for training, ASPL for program, etc)</a:t>
            </a:r>
            <a:endParaRPr/>
          </a:p>
          <a:p>
            <a:pPr marL="0" lvl="0" indent="0" algn="l" rtl="0">
              <a:spcBef>
                <a:spcPts val="0"/>
              </a:spcBef>
              <a:spcAft>
                <a:spcPts val="0"/>
              </a:spcAft>
              <a:buNone/>
            </a:pPr>
            <a:endParaRPr/>
          </a:p>
          <a:p>
            <a:pPr marL="0" lvl="0" indent="0" algn="l" rtl="0">
              <a:spcBef>
                <a:spcPts val="0"/>
              </a:spcBef>
              <a:spcAft>
                <a:spcPts val="0"/>
              </a:spcAft>
              <a:buNone/>
            </a:pPr>
            <a:r>
              <a:rPr lang="en"/>
              <a:t>Guide- advisor/mentor to a new scout patrol</a:t>
            </a:r>
            <a:endParaRPr/>
          </a:p>
          <a:p>
            <a:pPr marL="0" lvl="0" indent="0" algn="l" rtl="0">
              <a:spcBef>
                <a:spcPts val="0"/>
              </a:spcBef>
              <a:spcAft>
                <a:spcPts val="0"/>
              </a:spcAft>
              <a:buNone/>
            </a:pPr>
            <a:endParaRPr/>
          </a:p>
          <a:p>
            <a:pPr marL="0" lvl="0" indent="0" algn="l" rtl="0">
              <a:spcBef>
                <a:spcPts val="0"/>
              </a:spcBef>
              <a:spcAft>
                <a:spcPts val="0"/>
              </a:spcAft>
              <a:buNone/>
            </a:pPr>
            <a:r>
              <a:rPr lang="en"/>
              <a:t>Historian- collect and maintain troop memorabilia and information on former members</a:t>
            </a:r>
            <a:endParaRPr/>
          </a:p>
          <a:p>
            <a:pPr marL="0" lvl="0" indent="0" algn="l" rtl="0">
              <a:spcBef>
                <a:spcPts val="0"/>
              </a:spcBef>
              <a:spcAft>
                <a:spcPts val="0"/>
              </a:spcAft>
              <a:buNone/>
            </a:pPr>
            <a:endParaRPr/>
          </a:p>
          <a:p>
            <a:pPr marL="0" lvl="0" indent="0" algn="l" rtl="0">
              <a:spcBef>
                <a:spcPts val="0"/>
              </a:spcBef>
              <a:spcAft>
                <a:spcPts val="0"/>
              </a:spcAft>
              <a:buNone/>
            </a:pPr>
            <a:r>
              <a:rPr lang="en"/>
              <a:t>Librarian- keeps books, pamphlets, magazines.  MB books to become all online soon</a:t>
            </a:r>
            <a:endParaRPr/>
          </a:p>
          <a:p>
            <a:pPr marL="0" lvl="0" indent="0" algn="l" rtl="0">
              <a:spcBef>
                <a:spcPts val="0"/>
              </a:spcBef>
              <a:spcAft>
                <a:spcPts val="0"/>
              </a:spcAft>
              <a:buNone/>
            </a:pPr>
            <a:endParaRPr/>
          </a:p>
          <a:p>
            <a:pPr marL="0" lvl="0" indent="0" algn="l" rtl="0">
              <a:spcBef>
                <a:spcPts val="0"/>
              </a:spcBef>
              <a:spcAft>
                <a:spcPts val="0"/>
              </a:spcAft>
              <a:buNone/>
            </a:pPr>
            <a:r>
              <a:rPr lang="en"/>
              <a:t>Instructors- teach one or more advancement skills to troop members</a:t>
            </a:r>
            <a:endParaRPr/>
          </a:p>
          <a:p>
            <a:pPr marL="0" lvl="0" indent="0" algn="l" rtl="0">
              <a:spcBef>
                <a:spcPts val="0"/>
              </a:spcBef>
              <a:spcAft>
                <a:spcPts val="0"/>
              </a:spcAft>
              <a:buNone/>
            </a:pPr>
            <a:endParaRPr/>
          </a:p>
          <a:p>
            <a:pPr marL="0" lvl="0" indent="0" algn="l" rtl="0">
              <a:spcBef>
                <a:spcPts val="0"/>
              </a:spcBef>
              <a:spcAft>
                <a:spcPts val="0"/>
              </a:spcAft>
              <a:buNone/>
            </a:pPr>
            <a:r>
              <a:rPr lang="en"/>
              <a:t>Chaplain Aide- assists troop religious services and promotes religious emblem program to scouts</a:t>
            </a:r>
            <a:endParaRPr/>
          </a:p>
          <a:p>
            <a:pPr marL="0" lvl="0" indent="0" algn="l" rtl="0">
              <a:spcBef>
                <a:spcPts val="0"/>
              </a:spcBef>
              <a:spcAft>
                <a:spcPts val="0"/>
              </a:spcAft>
              <a:buNone/>
            </a:pPr>
            <a:endParaRPr/>
          </a:p>
          <a:p>
            <a:pPr marL="0" lvl="0" indent="0" algn="l" rtl="0">
              <a:spcBef>
                <a:spcPts val="0"/>
              </a:spcBef>
              <a:spcAft>
                <a:spcPts val="0"/>
              </a:spcAft>
              <a:buNone/>
            </a:pPr>
            <a:r>
              <a:rPr lang="en"/>
              <a:t>Jr. Assistant Scoutmaster- Only position appointed by SM.  must be16 years or older supervises and supports other youth leaders as assigned.  At 18 yrs old can become ASM.</a:t>
            </a:r>
            <a:endParaRPr/>
          </a:p>
          <a:p>
            <a:pPr marL="0" lvl="0" indent="0" algn="l" rtl="0">
              <a:spcBef>
                <a:spcPts val="0"/>
              </a:spcBef>
              <a:spcAft>
                <a:spcPts val="0"/>
              </a:spcAft>
              <a:buNone/>
            </a:pPr>
            <a:endParaRPr/>
          </a:p>
          <a:p>
            <a:pPr marL="0" lvl="0" indent="0" algn="l" rtl="0">
              <a:spcBef>
                <a:spcPts val="0"/>
              </a:spcBef>
              <a:spcAft>
                <a:spcPts val="0"/>
              </a:spcAft>
              <a:buNone/>
            </a:pPr>
            <a:r>
              <a:rPr lang="en"/>
              <a:t>Patrol Leaders- elected by their patrol members</a:t>
            </a:r>
            <a:endParaRPr/>
          </a:p>
          <a:p>
            <a:pPr marL="0" lvl="0" indent="0" algn="l" rtl="0">
              <a:spcBef>
                <a:spcPts val="0"/>
              </a:spcBef>
              <a:spcAft>
                <a:spcPts val="0"/>
              </a:spcAft>
              <a:buNone/>
            </a:pPr>
            <a:endParaRPr/>
          </a:p>
          <a:p>
            <a:pPr marL="0" lvl="0" indent="0" algn="l" rtl="0">
              <a:spcBef>
                <a:spcPts val="0"/>
              </a:spcBef>
              <a:spcAft>
                <a:spcPts val="0"/>
              </a:spcAft>
              <a:buNone/>
            </a:pPr>
            <a:r>
              <a:rPr lang="en"/>
              <a:t>Den Chief/ Webelos Den Chief-  work with cub scout dens and webelos dens as a guide</a:t>
            </a:r>
            <a:endParaRPr/>
          </a:p>
          <a:p>
            <a:pPr marL="0" lvl="0" indent="0" algn="l" rtl="0">
              <a:spcBef>
                <a:spcPts val="0"/>
              </a:spcBef>
              <a:spcAft>
                <a:spcPts val="0"/>
              </a:spcAft>
              <a:buNone/>
            </a:pPr>
            <a:endParaRPr/>
          </a:p>
          <a:p>
            <a:pPr marL="0" lvl="0" indent="0" algn="l" rtl="0">
              <a:spcBef>
                <a:spcPts val="0"/>
              </a:spcBef>
              <a:spcAft>
                <a:spcPts val="0"/>
              </a:spcAft>
              <a:buNone/>
            </a:pPr>
            <a:r>
              <a:rPr lang="en"/>
              <a:t>Quartermaster- responsible for troop supplies and equipment</a:t>
            </a:r>
            <a:endParaRPr/>
          </a:p>
          <a:p>
            <a:pPr marL="0" lvl="0" indent="0" algn="l" rtl="0">
              <a:spcBef>
                <a:spcPts val="0"/>
              </a:spcBef>
              <a:spcAft>
                <a:spcPts val="0"/>
              </a:spcAft>
              <a:buNone/>
            </a:pPr>
            <a:endParaRPr/>
          </a:p>
          <a:p>
            <a:pPr marL="0" lvl="0" indent="0" algn="l" rtl="0">
              <a:spcBef>
                <a:spcPts val="0"/>
              </a:spcBef>
              <a:spcAft>
                <a:spcPts val="0"/>
              </a:spcAft>
              <a:buNone/>
            </a:pPr>
            <a:r>
              <a:rPr lang="en"/>
              <a:t>Scribe- troop secretary</a:t>
            </a:r>
            <a:endParaRPr/>
          </a:p>
          <a:p>
            <a:pPr marL="0" lvl="0" indent="0" algn="l" rtl="0">
              <a:spcBef>
                <a:spcPts val="0"/>
              </a:spcBef>
              <a:spcAft>
                <a:spcPts val="0"/>
              </a:spcAft>
              <a:buNone/>
            </a:pPr>
            <a:endParaRPr/>
          </a:p>
          <a:p>
            <a:pPr marL="0" lvl="0" indent="0" algn="l" rtl="0">
              <a:spcBef>
                <a:spcPts val="0"/>
              </a:spcBef>
              <a:spcAft>
                <a:spcPts val="0"/>
              </a:spcAft>
              <a:buNone/>
            </a:pPr>
            <a:r>
              <a:rPr lang="en"/>
              <a:t>Webmaster- maintains troop website</a:t>
            </a:r>
            <a:endParaRPr/>
          </a:p>
          <a:p>
            <a:pPr marL="0" lvl="0" indent="0" algn="l" rtl="0">
              <a:spcBef>
                <a:spcPts val="0"/>
              </a:spcBef>
              <a:spcAft>
                <a:spcPts val="0"/>
              </a:spcAft>
              <a:buNone/>
            </a:pPr>
            <a:endParaRPr/>
          </a:p>
          <a:p>
            <a:pPr marL="0" lvl="0" indent="0" algn="l" rtl="0">
              <a:spcBef>
                <a:spcPts val="0"/>
              </a:spcBef>
              <a:spcAft>
                <a:spcPts val="0"/>
              </a:spcAft>
              <a:buNone/>
            </a:pPr>
            <a:r>
              <a:rPr lang="en"/>
              <a:t>Outdoor Ethics Guide- teaches Leave No Trace principals and Tread lightly guidelines and ensures troop practices on outings.</a:t>
            </a:r>
            <a:endParaRPr/>
          </a:p>
          <a:p>
            <a:pPr marL="0" lvl="0" indent="0" algn="l" rtl="0">
              <a:spcBef>
                <a:spcPts val="0"/>
              </a:spcBef>
              <a:spcAft>
                <a:spcPts val="0"/>
              </a:spcAft>
              <a:buNone/>
            </a:pPr>
            <a:endParaRPr/>
          </a:p>
          <a:p>
            <a:pPr marL="0" lvl="0" indent="0" algn="l" rtl="0">
              <a:spcBef>
                <a:spcPts val="0"/>
              </a:spcBef>
              <a:spcAft>
                <a:spcPts val="0"/>
              </a:spcAft>
              <a:buNone/>
            </a:pPr>
            <a:r>
              <a:rPr lang="en"/>
              <a:t>Troop OA Representative- link between troop and Lodge, promotes OA, camping, and high adventure programs to troop.</a:t>
            </a:r>
            <a:endParaRPr/>
          </a:p>
          <a:p>
            <a:pPr marL="0" lvl="0" indent="0" algn="l" rtl="0">
              <a:spcBef>
                <a:spcPts val="0"/>
              </a:spcBef>
              <a:spcAft>
                <a:spcPts val="0"/>
              </a:spcAft>
              <a:buNone/>
            </a:pPr>
            <a:endParaRPr/>
          </a:p>
          <a:p>
            <a:pPr marL="0" lvl="0" indent="0" algn="l" rtl="0">
              <a:spcBef>
                <a:spcPts val="0"/>
              </a:spcBef>
              <a:spcAft>
                <a:spcPts val="0"/>
              </a:spcAft>
              <a:buNone/>
            </a:pPr>
            <a:r>
              <a:rPr lang="en"/>
              <a:t>Bugler- plays bugle at troop ceremonies and marks key moments during the day on troop outings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1461c8e3c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1461c8e3c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2F4A"/>
                </a:solidFill>
                <a:latin typeface="Merriweather"/>
                <a:ea typeface="Merriweather"/>
                <a:cs typeface="Merriweather"/>
                <a:sym typeface="Merriweather"/>
              </a:rPr>
              <a:t>Troop Committee:  Board of Directors for a Troop that are selected by the Chartered Organization to support the Scoutmaster and Assistant Scoutmasters by helping with the administrative functions ( ie: finances, transportation, advancement record keeping.)</a:t>
            </a:r>
            <a:endParaRPr>
              <a:solidFill>
                <a:srgbClr val="002F4A"/>
              </a:solidFill>
              <a:latin typeface="Merriweather"/>
              <a:ea typeface="Merriweather"/>
              <a:cs typeface="Merriweather"/>
              <a:sym typeface="Merriweather"/>
            </a:endParaRPr>
          </a:p>
          <a:p>
            <a:pPr marL="0" lvl="0" indent="0" algn="l" rtl="0">
              <a:spcBef>
                <a:spcPts val="0"/>
              </a:spcBef>
              <a:spcAft>
                <a:spcPts val="0"/>
              </a:spcAft>
              <a:buNone/>
            </a:pPr>
            <a:endParaRPr>
              <a:solidFill>
                <a:srgbClr val="002F4A"/>
              </a:solidFill>
              <a:latin typeface="Merriweather"/>
              <a:ea typeface="Merriweather"/>
              <a:cs typeface="Merriweather"/>
              <a:sym typeface="Merriweather"/>
            </a:endParaRPr>
          </a:p>
          <a:p>
            <a:pPr marL="0" lvl="0" indent="0" algn="l" rtl="0">
              <a:spcBef>
                <a:spcPts val="0"/>
              </a:spcBef>
              <a:spcAft>
                <a:spcPts val="0"/>
              </a:spcAft>
              <a:buNone/>
            </a:pPr>
            <a:r>
              <a:rPr lang="en">
                <a:solidFill>
                  <a:srgbClr val="002F4A"/>
                </a:solidFill>
                <a:latin typeface="Merriweather"/>
                <a:ea typeface="Merriweather"/>
                <a:cs typeface="Merriweather"/>
                <a:sym typeface="Merriweather"/>
              </a:rPr>
              <a:t>The Key 3 make recommendations to the Troop Committee to strengthen the unit service to youth.  The Key 3 discuss challenges, progress to JTE </a:t>
            </a:r>
            <a:endParaRPr>
              <a:solidFill>
                <a:srgbClr val="002F4A"/>
              </a:solidFill>
              <a:latin typeface="Merriweather"/>
              <a:ea typeface="Merriweather"/>
              <a:cs typeface="Merriweather"/>
              <a:sym typeface="Merriweather"/>
            </a:endParaRPr>
          </a:p>
          <a:p>
            <a:pPr marL="0" lvl="0" indent="0" algn="l" rtl="0">
              <a:spcBef>
                <a:spcPts val="0"/>
              </a:spcBef>
              <a:spcAft>
                <a:spcPts val="0"/>
              </a:spcAft>
              <a:buNone/>
            </a:pPr>
            <a:endParaRPr>
              <a:solidFill>
                <a:srgbClr val="002F4A"/>
              </a:solidFill>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r>
              <a:rPr lang="en">
                <a:solidFill>
                  <a:srgbClr val="002F4A"/>
                </a:solidFill>
                <a:latin typeface="Merriweather"/>
                <a:ea typeface="Merriweather"/>
                <a:cs typeface="Merriweather"/>
                <a:sym typeface="Merriweather"/>
              </a:rPr>
              <a:t>CO: selects &amp; approves all adult leaders and provides a safe meeting place.  It encourages outdoor experiences</a:t>
            </a:r>
            <a:endParaRPr>
              <a:solidFill>
                <a:srgbClr val="002F4A"/>
              </a:solidFill>
              <a:latin typeface="Merriweather"/>
              <a:ea typeface="Merriweather"/>
              <a:cs typeface="Merriweather"/>
              <a:sym typeface="Merriweathe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1461c8e3c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1461c8e3c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Same structure as a troop.  Key 3</a:t>
            </a:r>
            <a:endParaRPr/>
          </a:p>
          <a:p>
            <a:pPr marL="0" lvl="0" indent="0" algn="l" rtl="0">
              <a:spcBef>
                <a:spcPts val="0"/>
              </a:spcBef>
              <a:spcAft>
                <a:spcPts val="0"/>
              </a:spcAft>
              <a:buNone/>
            </a:pPr>
            <a:endParaRPr/>
          </a:p>
          <a:p>
            <a:pPr marL="0" lvl="0" indent="0" algn="l" rtl="0">
              <a:spcBef>
                <a:spcPts val="0"/>
              </a:spcBef>
              <a:spcAft>
                <a:spcPts val="0"/>
              </a:spcAft>
              <a:buNone/>
            </a:pPr>
            <a:r>
              <a:rPr lang="en"/>
              <a:t>Committee is made up of volunteers from across our district.  We have openings on the district committee and our commissioner volunteers.  If you would be interested in joining, please see me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461c8e3cf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461c8e3c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Provides valuable information and guidance to the scouting program.  Just like units, it is led by a key 3 and  executive board</a:t>
            </a:r>
            <a:endParaRPr/>
          </a:p>
          <a:p>
            <a:pPr marL="0" lvl="0" indent="0" algn="l" rtl="0">
              <a:spcBef>
                <a:spcPts val="0"/>
              </a:spcBef>
              <a:spcAft>
                <a:spcPts val="0"/>
              </a:spcAft>
              <a:buNone/>
            </a:pPr>
            <a:endParaRPr/>
          </a:p>
          <a:p>
            <a:pPr marL="0" lvl="0" indent="0" algn="l" rtl="0">
              <a:spcBef>
                <a:spcPts val="0"/>
              </a:spcBef>
              <a:spcAft>
                <a:spcPts val="0"/>
              </a:spcAft>
              <a:buNone/>
            </a:pPr>
            <a:r>
              <a:rPr lang="en"/>
              <a:t>Runs programs and camps, assists with forming units and coordinates the FOS campaign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15929cfa3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15929cfa3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16 Territories includes Eastern Europe (including Africa &amp; Middle East) and North America.</a:t>
            </a: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647d346d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1647d346d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SCO_479</a:t>
            </a:r>
            <a:endParaRPr/>
          </a:p>
          <a:p>
            <a:pPr marL="0" lvl="0" indent="0" algn="l" rtl="0">
              <a:spcBef>
                <a:spcPts val="0"/>
              </a:spcBef>
              <a:spcAft>
                <a:spcPts val="0"/>
              </a:spcAft>
              <a:buNone/>
            </a:pPr>
            <a:r>
              <a:rPr lang="en"/>
              <a:t>Key 3 = SM, CC and COR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15929cfa3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15929cfa3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15929cfa3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15929cfa3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SCO_479</a:t>
            </a:r>
            <a:endParaRPr/>
          </a:p>
          <a:p>
            <a:pPr marL="0" lvl="0" indent="0" algn="l" rtl="0">
              <a:spcBef>
                <a:spcPts val="0"/>
              </a:spcBef>
              <a:spcAft>
                <a:spcPts val="0"/>
              </a:spcAft>
              <a:buNone/>
            </a:pPr>
            <a:r>
              <a:rPr lang="en"/>
              <a:t>Key 3 = SM, CC and COR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11abfc52b3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11abfc52b3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5929cfa30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5929cfa3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15929cfa30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15929cfa3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15929cfa3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15929cfa3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1600b8d36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1600b8d36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15929cfa30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15929cfa3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SCO_482</a:t>
            </a:r>
            <a:endParaRPr/>
          </a:p>
          <a:p>
            <a:pPr marL="0" lvl="0" indent="0" algn="l" rtl="0">
              <a:spcBef>
                <a:spcPts val="0"/>
              </a:spcBef>
              <a:spcAft>
                <a:spcPts val="0"/>
              </a:spcAft>
              <a:buNone/>
            </a:pPr>
            <a:endParaRPr/>
          </a:p>
          <a:p>
            <a:pPr marL="0" lvl="0" indent="0" algn="l" rtl="0">
              <a:spcBef>
                <a:spcPts val="0"/>
              </a:spcBef>
              <a:spcAft>
                <a:spcPts val="0"/>
              </a:spcAft>
              <a:buNone/>
            </a:pPr>
            <a:r>
              <a:rPr lang="en"/>
              <a:t>Members must be 21 yrs or older. Committee is an excellent way to involve parents, especially those who prefer not to camp or those with limited time.  COR may dual register as Committee Chair or committee member</a:t>
            </a:r>
            <a:endParaRPr/>
          </a:p>
          <a:p>
            <a:pPr marL="0" lvl="0" indent="0" algn="l" rtl="0">
              <a:spcBef>
                <a:spcPts val="0"/>
              </a:spcBef>
              <a:spcAft>
                <a:spcPts val="0"/>
              </a:spcAft>
              <a:buNone/>
            </a:pPr>
            <a:endParaRPr/>
          </a:p>
          <a:p>
            <a:pPr marL="0" lvl="0" indent="0" algn="l" rtl="0">
              <a:spcBef>
                <a:spcPts val="0"/>
              </a:spcBef>
              <a:spcAft>
                <a:spcPts val="0"/>
              </a:spcAft>
              <a:buNone/>
            </a:pPr>
            <a:r>
              <a:rPr lang="en"/>
              <a:t>Relationship between the committee and the scoutmaster should be friendly and trustful.  Scoutmaster should be able to turn to committee for assistance, dealing with difficult situations, support, and encouragement</a:t>
            </a:r>
            <a:endParaRPr/>
          </a:p>
          <a:p>
            <a:pPr marL="0" lvl="0" indent="0" algn="l" rtl="0">
              <a:spcBef>
                <a:spcPts val="0"/>
              </a:spcBef>
              <a:spcAft>
                <a:spcPts val="0"/>
              </a:spcAft>
              <a:buNone/>
            </a:pPr>
            <a:endParaRPr/>
          </a:p>
          <a:p>
            <a:pPr marL="0" lvl="0" indent="0" algn="l" rtl="0">
              <a:spcBef>
                <a:spcPts val="0"/>
              </a:spcBef>
              <a:spcAft>
                <a:spcPts val="0"/>
              </a:spcAft>
              <a:buNone/>
            </a:pPr>
            <a:r>
              <a:rPr lang="en"/>
              <a:t>Committee is there to support scoutmaster in helping to make the Troop a success.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1600b8d36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1600b8d36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Encourage completion of DEI training</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1600b8d36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1600b8d36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Secretary:</a:t>
            </a:r>
            <a:r>
              <a:rPr lang="en"/>
              <a:t> keeps minutes of meetings and record.  Sends communications, handle publicity, prepares family newsletter, conducts troop resource survey.  Collects and organizes health forms and insurance.</a:t>
            </a:r>
            <a:endParaRPr/>
          </a:p>
          <a:p>
            <a:pPr marL="0" lvl="0" indent="0" algn="l" rtl="0">
              <a:spcBef>
                <a:spcPts val="0"/>
              </a:spcBef>
              <a:spcAft>
                <a:spcPts val="0"/>
              </a:spcAft>
              <a:buNone/>
            </a:pPr>
            <a:r>
              <a:rPr lang="en" b="1"/>
              <a:t>Treasurer:</a:t>
            </a:r>
            <a:r>
              <a:rPr lang="en"/>
              <a:t> supervised by committee chair.  Keeps financial records, supervises Scribe and FOS coordinator.  Leads preparations of annual troop budget.  Follows BSA guidelines for fundraising.</a:t>
            </a:r>
            <a:endParaRPr/>
          </a:p>
          <a:p>
            <a:pPr marL="0" lvl="0" indent="0" algn="l" rtl="0">
              <a:spcBef>
                <a:spcPts val="0"/>
              </a:spcBef>
              <a:spcAft>
                <a:spcPts val="0"/>
              </a:spcAft>
              <a:buNone/>
            </a:pPr>
            <a:r>
              <a:rPr lang="en" b="1"/>
              <a:t>Fundraising Coordinator: </a:t>
            </a:r>
            <a:r>
              <a:rPr lang="en"/>
              <a:t>often done by treasurer.  Supervises all fundraisers &amp; ensures all youth have opportunity to participate.  Responsible for all council related fundraisers (popcorn kernel)</a:t>
            </a:r>
            <a:endParaRPr/>
          </a:p>
          <a:p>
            <a:pPr marL="0" lvl="0" indent="0" algn="l" rtl="0">
              <a:spcBef>
                <a:spcPts val="0"/>
              </a:spcBef>
              <a:spcAft>
                <a:spcPts val="0"/>
              </a:spcAft>
              <a:buNone/>
            </a:pPr>
            <a:r>
              <a:rPr lang="en" b="1"/>
              <a:t>Advancement Coordinator:</a:t>
            </a:r>
            <a:r>
              <a:rPr lang="en"/>
              <a:t> supports Scoutmaster vision for advancement.  Stimulates Advancement program.  Works with Scribe to maintain advancement records.  Reports advancements to local council.  Arranges BOR and Courts of HOnor.  Works with troop librarian to build &amp;  maintain troop library</a:t>
            </a:r>
            <a:endParaRPr/>
          </a:p>
          <a:p>
            <a:pPr marL="0" lvl="0" indent="0" algn="l" rtl="0">
              <a:spcBef>
                <a:spcPts val="0"/>
              </a:spcBef>
              <a:spcAft>
                <a:spcPts val="0"/>
              </a:spcAft>
              <a:buNone/>
            </a:pPr>
            <a:r>
              <a:rPr lang="en" b="1"/>
              <a:t>Chaplain:</a:t>
            </a:r>
            <a:r>
              <a:rPr lang="en"/>
              <a:t> gives guidance to Chaplain’s Aide.  provides spiritual tone for troop.  Promotes regular participation of each member in the activities of their religious organization of their choice.  Promotes religious emblem program</a:t>
            </a:r>
            <a:endParaRPr/>
          </a:p>
          <a:p>
            <a:pPr marL="0" lvl="0" indent="0" algn="l" rtl="0">
              <a:spcBef>
                <a:spcPts val="0"/>
              </a:spcBef>
              <a:spcAft>
                <a:spcPts val="0"/>
              </a:spcAft>
              <a:buNone/>
            </a:pPr>
            <a:r>
              <a:rPr lang="en" b="1">
                <a:solidFill>
                  <a:schemeClr val="dk1"/>
                </a:solidFill>
              </a:rPr>
              <a:t>Religious Emblem Coordinator: </a:t>
            </a:r>
            <a:r>
              <a:rPr lang="en">
                <a:solidFill>
                  <a:schemeClr val="dk1"/>
                </a:solidFill>
              </a:rPr>
              <a:t>acquaint scouts with emblems.update on council religious activities.  Work with district /council religious coordinators.</a:t>
            </a:r>
            <a:endParaRPr>
              <a:solidFill>
                <a:schemeClr val="dk1"/>
              </a:solidFill>
            </a:endParaRPr>
          </a:p>
          <a:p>
            <a:pPr marL="0" lvl="0" indent="0" algn="l" rtl="0">
              <a:spcBef>
                <a:spcPts val="0"/>
              </a:spcBef>
              <a:spcAft>
                <a:spcPts val="0"/>
              </a:spcAft>
              <a:buNone/>
            </a:pPr>
            <a:r>
              <a:rPr lang="en" b="1"/>
              <a:t>Equipment Coordinator: </a:t>
            </a:r>
            <a:r>
              <a:rPr lang="en"/>
              <a:t>works with quartermaster.  Responsible for the inventory, storage, and maintenance of troop equipment.  Encourages safe use of all outdoor equipment</a:t>
            </a:r>
            <a:endParaRPr/>
          </a:p>
          <a:p>
            <a:pPr marL="0" lvl="0" indent="0" algn="l" rtl="0">
              <a:spcBef>
                <a:spcPts val="0"/>
              </a:spcBef>
              <a:spcAft>
                <a:spcPts val="0"/>
              </a:spcAft>
              <a:buNone/>
            </a:pPr>
            <a:r>
              <a:rPr lang="en" b="1"/>
              <a:t>New member Coordinator: </a:t>
            </a:r>
            <a:r>
              <a:rPr lang="en"/>
              <a:t>welcome new scout parents, provides orientation to the troop, updates parents on troop program &amp; child’s involvement, recruits parent to help with a specific assignment ro project.  Encourages parents to register as leaders and take YPT.</a:t>
            </a:r>
            <a:endParaRPr/>
          </a:p>
          <a:p>
            <a:pPr marL="0" lvl="0" indent="0" algn="l" rtl="0">
              <a:spcBef>
                <a:spcPts val="0"/>
              </a:spcBef>
              <a:spcAft>
                <a:spcPts val="0"/>
              </a:spcAft>
              <a:buNone/>
            </a:pPr>
            <a:r>
              <a:rPr lang="en" b="1"/>
              <a:t>Membership Coordinator: </a:t>
            </a:r>
            <a:r>
              <a:rPr lang="en"/>
              <a:t>develops plan for year round membership flow. Works closely with cub leaders to promote smooth transition.  Encourages scouts to invite friends.  Keeps track of drop outs and develops plan to encourage return.</a:t>
            </a:r>
            <a:endParaRPr/>
          </a:p>
          <a:p>
            <a:pPr marL="0" lvl="0" indent="0" algn="l" rtl="0">
              <a:spcBef>
                <a:spcPts val="0"/>
              </a:spcBef>
              <a:spcAft>
                <a:spcPts val="0"/>
              </a:spcAft>
              <a:buNone/>
            </a:pPr>
            <a:r>
              <a:rPr lang="en" b="1"/>
              <a:t>FOS Coordinator: </a:t>
            </a:r>
            <a:r>
              <a:rPr lang="en"/>
              <a:t> often done by treasurer.  Develop FOS goal and conduct campaign.  Enroll family members &amp; adult leaders in campaign.  Give recognition to contributors and enrollees.</a:t>
            </a:r>
            <a:endParaRPr/>
          </a:p>
          <a:p>
            <a:pPr marL="0" lvl="0" indent="0" algn="l" rtl="0">
              <a:spcBef>
                <a:spcPts val="0"/>
              </a:spcBef>
              <a:spcAft>
                <a:spcPts val="0"/>
              </a:spcAft>
              <a:buNone/>
            </a:pPr>
            <a:r>
              <a:rPr lang="en" b="1"/>
              <a:t>Outdoor Activity Coordinator:</a:t>
            </a:r>
            <a:r>
              <a:rPr lang="en"/>
              <a:t> obtains permission to use camping facilities or other sites.  Coordinates transportation.  Ensures monthly outdoor program. Works with secretary to assemble medical and insurance binder.</a:t>
            </a:r>
            <a:endParaRPr/>
          </a:p>
          <a:p>
            <a:pPr marL="0" lvl="0" indent="0" algn="l" rtl="0">
              <a:spcBef>
                <a:spcPts val="0"/>
              </a:spcBef>
              <a:spcAft>
                <a:spcPts val="0"/>
              </a:spcAft>
              <a:buNone/>
            </a:pPr>
            <a:r>
              <a:rPr lang="en" b="1"/>
              <a:t>Training Coordinator:</a:t>
            </a:r>
            <a:r>
              <a:rPr lang="en"/>
              <a:t> ensures opportunities for training for all youth and adult leaders.  Maintains training records and inventory of training materials.  Makers sure BSA youth protection is current.  (also suggest keep dates of clearances)</a:t>
            </a:r>
            <a:endParaRPr/>
          </a:p>
          <a:p>
            <a:pPr marL="0" lvl="0" indent="0" algn="l" rtl="0">
              <a:spcBef>
                <a:spcPts val="0"/>
              </a:spcBef>
              <a:spcAft>
                <a:spcPts val="0"/>
              </a:spcAft>
              <a:buNone/>
            </a:pPr>
            <a:r>
              <a:rPr lang="en" b="1"/>
              <a:t>Informal members: </a:t>
            </a:r>
            <a:r>
              <a:rPr lang="en"/>
              <a:t>Scoutmaster and Assistant Scoutmasters are not formal members.  Scoutmaster communicates scouts plans and needs.  Serves as advisor.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1600b8d360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1600b8d36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Troop Committee Guidebook: main source of information for committees</a:t>
            </a:r>
            <a:endParaRPr/>
          </a:p>
          <a:p>
            <a:pPr marL="0" lvl="0" indent="0" algn="l" rtl="0">
              <a:spcBef>
                <a:spcPts val="0"/>
              </a:spcBef>
              <a:spcAft>
                <a:spcPts val="0"/>
              </a:spcAft>
              <a:buNone/>
            </a:pPr>
            <a:r>
              <a:rPr lang="en"/>
              <a:t>Troop Leader Guides: explain responsibilities of troop committees</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1600b8d36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1600b8d3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Members should feel important and needed- reason every member should have an assignment.  </a:t>
            </a:r>
            <a:endParaRPr/>
          </a:p>
          <a:p>
            <a:pPr marL="0" lvl="0" indent="0" algn="l" rtl="0">
              <a:spcBef>
                <a:spcPts val="0"/>
              </a:spcBef>
              <a:spcAft>
                <a:spcPts val="0"/>
              </a:spcAft>
              <a:buNone/>
            </a:pPr>
            <a:r>
              <a:rPr lang="en"/>
              <a:t>Poor attendance can be a result of- too little accomplished, meetings too long, member feels they are not important or needed</a:t>
            </a:r>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1600b8d36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1600b8d36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Minutes of the meeting are the official record of all business transacted during the meeting and represent what was actually done.</a:t>
            </a:r>
            <a:endParaRPr/>
          </a:p>
          <a:p>
            <a:pPr marL="0" lvl="0" indent="0" algn="l" rtl="0">
              <a:spcBef>
                <a:spcPts val="0"/>
              </a:spcBef>
              <a:spcAft>
                <a:spcPts val="0"/>
              </a:spcAft>
              <a:buNone/>
            </a:pPr>
            <a:r>
              <a:rPr lang="en"/>
              <a:t>Secretary reads the minutes from the previous meeting if they weren’t sent out beforehand.</a:t>
            </a:r>
            <a:endParaRPr/>
          </a:p>
          <a:p>
            <a:pPr marL="0" lvl="0" indent="0" algn="l" rtl="0">
              <a:spcBef>
                <a:spcPts val="0"/>
              </a:spcBef>
              <a:spcAft>
                <a:spcPts val="0"/>
              </a:spcAft>
              <a:buNone/>
            </a:pPr>
            <a:endParaRPr/>
          </a:p>
          <a:p>
            <a:pPr marL="0" lvl="0" indent="0" algn="l" rtl="0">
              <a:spcBef>
                <a:spcPts val="0"/>
              </a:spcBef>
              <a:spcAft>
                <a:spcPts val="0"/>
              </a:spcAft>
              <a:buNone/>
            </a:pPr>
            <a:r>
              <a:rPr lang="en"/>
              <a:t>Reports of committees should be brief only be 2-3 minutes</a:t>
            </a:r>
            <a:endParaRPr/>
          </a:p>
          <a:p>
            <a:pPr marL="0" lvl="0" indent="0" algn="l" rtl="0">
              <a:spcBef>
                <a:spcPts val="0"/>
              </a:spcBef>
              <a:spcAft>
                <a:spcPts val="0"/>
              </a:spcAft>
              <a:buNone/>
            </a:pPr>
            <a:r>
              <a:rPr lang="en"/>
              <a:t>Old business: update on tasks previously assigned</a:t>
            </a:r>
            <a:endParaRPr/>
          </a:p>
          <a:p>
            <a:pPr marL="0" lvl="0" indent="0" algn="l" rtl="0">
              <a:spcBef>
                <a:spcPts val="0"/>
              </a:spcBef>
              <a:spcAft>
                <a:spcPts val="0"/>
              </a:spcAft>
              <a:buNone/>
            </a:pPr>
            <a:r>
              <a:rPr lang="en"/>
              <a:t>New business: assign tasks and taking votes on new issues</a:t>
            </a:r>
            <a:endParaRPr/>
          </a:p>
          <a:p>
            <a:pPr marL="0" lvl="0" indent="0" algn="l" rtl="0">
              <a:spcBef>
                <a:spcPts val="0"/>
              </a:spcBef>
              <a:spcAft>
                <a:spcPts val="0"/>
              </a:spcAft>
              <a:buNone/>
            </a:pPr>
            <a:r>
              <a:rPr lang="en"/>
              <a:t>Announcements: any upcoming items.  Announcements should include the date/time/location of the next committee meeting</a:t>
            </a:r>
            <a:endParaRPr/>
          </a:p>
          <a:p>
            <a:pPr marL="0" lvl="0" indent="0" algn="l" rtl="0">
              <a:spcBef>
                <a:spcPts val="0"/>
              </a:spcBef>
              <a:spcAft>
                <a:spcPts val="0"/>
              </a:spcAft>
              <a:buNone/>
            </a:pPr>
            <a:r>
              <a:rPr lang="en"/>
              <a:t>Adjournment.  By Committee Chair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11abfc52b3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11abfc52b3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expand on the Methods of Scouting: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1600b8d360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1600b8d36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sco_ 476</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d1f26c31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d1f26c31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d1f26c3147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d1f26c314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d1f26c314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d1f26c314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d1f26c314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d1f26c314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d1f26c314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d1f26c314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d1f26c314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d1f26c314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f26c3147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f26c314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400">
                <a:solidFill>
                  <a:srgbClr val="666666"/>
                </a:solidFill>
                <a:latin typeface="Roboto"/>
                <a:ea typeface="Roboto"/>
                <a:cs typeface="Roboto"/>
                <a:sym typeface="Roboto"/>
              </a:rPr>
              <a:t>Not all outdoor activities involve camping </a:t>
            </a:r>
            <a:endParaRPr sz="1400">
              <a:solidFill>
                <a:srgbClr val="666666"/>
              </a:solidFill>
              <a:latin typeface="Roboto"/>
              <a:ea typeface="Roboto"/>
              <a:cs typeface="Roboto"/>
              <a:sym typeface="Roboto"/>
            </a:endParaRPr>
          </a:p>
          <a:p>
            <a:pPr marL="0" lvl="0" indent="0" algn="l" rtl="0">
              <a:spcBef>
                <a:spcPts val="100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d1f26c3147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d1f26c314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1618d25f0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1618d25f0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11abfc52b3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11abfc52b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the posters for the Oath &amp; Law</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1618d25f02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1618d25f0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1618d25f0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1618d25f0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Troop Leader Guidebook- 2 volumes.  Comprehensive Scoutmaster guide.  Entire chapter devoted to ins and outs of planning effective outdoor programs, including checklists, gear lists, and other vital info</a:t>
            </a:r>
            <a:endParaRPr/>
          </a:p>
          <a:p>
            <a:pPr marL="0" lvl="0" indent="0" algn="l" rtl="0">
              <a:spcBef>
                <a:spcPts val="0"/>
              </a:spcBef>
              <a:spcAft>
                <a:spcPts val="0"/>
              </a:spcAft>
              <a:buNone/>
            </a:pPr>
            <a:endParaRPr/>
          </a:p>
          <a:p>
            <a:pPr marL="0" lvl="0" indent="0" algn="l" rtl="0">
              <a:spcBef>
                <a:spcPts val="0"/>
              </a:spcBef>
              <a:spcAft>
                <a:spcPts val="0"/>
              </a:spcAft>
              <a:buNone/>
            </a:pPr>
            <a:r>
              <a:rPr lang="en"/>
              <a:t>Scoutmaster specific training- basic leader training for the position, classroom based portion.</a:t>
            </a:r>
            <a:endParaRPr/>
          </a:p>
          <a:p>
            <a:pPr marL="0" lvl="0" indent="0" algn="l" rtl="0">
              <a:spcBef>
                <a:spcPts val="0"/>
              </a:spcBef>
              <a:spcAft>
                <a:spcPts val="0"/>
              </a:spcAft>
              <a:buNone/>
            </a:pPr>
            <a:endParaRPr/>
          </a:p>
          <a:p>
            <a:pPr marL="0" lvl="0" indent="0" algn="l" rtl="0">
              <a:spcBef>
                <a:spcPts val="0"/>
              </a:spcBef>
              <a:spcAft>
                <a:spcPts val="0"/>
              </a:spcAft>
              <a:buNone/>
            </a:pPr>
            <a:r>
              <a:rPr lang="en"/>
              <a:t>IOLS- introduction to outdoor leader skills- hands on scoutmaster training teaching outdoor skills used in scouting from Tenderfoot-1st class</a:t>
            </a:r>
            <a:endParaRPr/>
          </a:p>
          <a:p>
            <a:pPr marL="0" lvl="0" indent="0" algn="l" rtl="0">
              <a:spcBef>
                <a:spcPts val="0"/>
              </a:spcBef>
              <a:spcAft>
                <a:spcPts val="0"/>
              </a:spcAft>
              <a:buNone/>
            </a:pPr>
            <a:endParaRPr/>
          </a:p>
          <a:p>
            <a:pPr marL="0" lvl="0" indent="0" algn="l" rtl="0">
              <a:spcBef>
                <a:spcPts val="0"/>
              </a:spcBef>
              <a:spcAft>
                <a:spcPts val="0"/>
              </a:spcAft>
              <a:buNone/>
            </a:pPr>
            <a:r>
              <a:rPr lang="en"/>
              <a:t>Woodbadge- training program focuses on teaching adult scout volunteers leadership nd communication skills to help them serve successfully in their roles.  Offered by local council</a:t>
            </a:r>
            <a:endParaRPr/>
          </a:p>
          <a:p>
            <a:pPr marL="0" lvl="0" indent="0" algn="l" rtl="0">
              <a:spcBef>
                <a:spcPts val="0"/>
              </a:spcBef>
              <a:spcAft>
                <a:spcPts val="0"/>
              </a:spcAft>
              <a:buNone/>
            </a:pPr>
            <a:endParaRPr/>
          </a:p>
          <a:p>
            <a:pPr marL="0" lvl="0" indent="0" algn="l" rtl="0">
              <a:spcBef>
                <a:spcPts val="0"/>
              </a:spcBef>
              <a:spcAft>
                <a:spcPts val="0"/>
              </a:spcAft>
              <a:buNone/>
            </a:pPr>
            <a:r>
              <a:rPr lang="en"/>
              <a:t>BSA Handbook- emphasixes leave no trace and Tread Lightly! Principals</a:t>
            </a:r>
            <a:endParaRPr/>
          </a:p>
          <a:p>
            <a:pPr marL="0" lvl="0" indent="0" algn="l" rtl="0">
              <a:spcBef>
                <a:spcPts val="0"/>
              </a:spcBef>
              <a:spcAft>
                <a:spcPts val="0"/>
              </a:spcAft>
              <a:buNone/>
            </a:pPr>
            <a:endParaRPr/>
          </a:p>
          <a:p>
            <a:pPr marL="0" lvl="0" indent="0" algn="l" rtl="0">
              <a:spcBef>
                <a:spcPts val="0"/>
              </a:spcBef>
              <a:spcAft>
                <a:spcPts val="0"/>
              </a:spcAft>
              <a:buNone/>
            </a:pPr>
            <a:r>
              <a:rPr lang="en"/>
              <a:t>Program Features for troops and Crews- 3 volume series of program plans</a:t>
            </a:r>
            <a:endParaRPr/>
          </a:p>
          <a:p>
            <a:pPr marL="0" lvl="0" indent="0" algn="l" rtl="0">
              <a:spcBef>
                <a:spcPts val="0"/>
              </a:spcBef>
              <a:spcAft>
                <a:spcPts val="0"/>
              </a:spcAft>
              <a:buNone/>
            </a:pPr>
            <a:endParaRPr/>
          </a:p>
          <a:p>
            <a:pPr marL="0" lvl="0" indent="0" algn="l" rtl="0">
              <a:spcBef>
                <a:spcPts val="0"/>
              </a:spcBef>
              <a:spcAft>
                <a:spcPts val="0"/>
              </a:spcAft>
              <a:buNone/>
            </a:pPr>
            <a:r>
              <a:rPr lang="en"/>
              <a:t>Guide to safe scouting- all current policies and procedures for conduction safe scouting activities.  (online is most current version)</a:t>
            </a:r>
            <a:endParaRPr/>
          </a:p>
          <a:p>
            <a:pPr marL="0" lvl="0" indent="0" algn="l" rtl="0">
              <a:spcBef>
                <a:spcPts val="0"/>
              </a:spcBef>
              <a:spcAft>
                <a:spcPts val="0"/>
              </a:spcAft>
              <a:buNone/>
            </a:pPr>
            <a:endParaRPr/>
          </a:p>
          <a:p>
            <a:pPr marL="0" lvl="0" indent="0" algn="l" rtl="0">
              <a:spcBef>
                <a:spcPts val="0"/>
              </a:spcBef>
              <a:spcAft>
                <a:spcPts val="0"/>
              </a:spcAft>
              <a:buNone/>
            </a:pPr>
            <a:r>
              <a:rPr lang="en"/>
              <a:t>Fieldbook- reference for intermediate and advanced outdoor skills</a:t>
            </a:r>
            <a:endParaRPr/>
          </a:p>
          <a:p>
            <a:pPr marL="0" lvl="0" indent="0" algn="l" rtl="0">
              <a:spcBef>
                <a:spcPts val="0"/>
              </a:spcBef>
              <a:spcAft>
                <a:spcPts val="0"/>
              </a:spcAft>
              <a:buNone/>
            </a:pPr>
            <a:endParaRPr/>
          </a:p>
          <a:p>
            <a:pPr marL="0" lvl="0" indent="0" algn="l" rtl="0">
              <a:spcBef>
                <a:spcPts val="0"/>
              </a:spcBef>
              <a:spcAft>
                <a:spcPts val="0"/>
              </a:spcAft>
              <a:buNone/>
            </a:pPr>
            <a:r>
              <a:rPr lang="en"/>
              <a:t>Scouting magazine- filled with ideas for activities and themes.  Contains the latest scouting info.  Available on line and in an app</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1618d25f02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1618d25f0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EDGE-  Explain Demonstrate Guide Enable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1618d25f02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1618d25f0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sco_485</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1618d25f02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1618d25f0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1618d25f02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1618d25f02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1618d25f02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1618d25f02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1618d25f02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1618d25f0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1618d25f02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1618d25f0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618d25f02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1618d25f0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11abfc52b3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11abfc52b3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Outdoor programs:</a:t>
            </a:r>
            <a:endParaRPr/>
          </a:p>
          <a:p>
            <a:pPr marL="0" lvl="0" indent="0" algn="l" rtl="0">
              <a:spcBef>
                <a:spcPts val="0"/>
              </a:spcBef>
              <a:spcAft>
                <a:spcPts val="0"/>
              </a:spcAft>
              <a:buNone/>
            </a:pPr>
            <a:r>
              <a:rPr lang="en"/>
              <a:t>Mention leave no trace</a:t>
            </a:r>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1618d25f02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11618d25f0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sco_473</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15e2e2bc2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15e2e2b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Clear plan allows all members (youth and adult) to see where they fit in and where their responsibilities lie &amp; how they can do their part.</a:t>
            </a:r>
            <a:endParaRPr/>
          </a:p>
          <a:p>
            <a:pPr marL="0" lvl="0" indent="0" algn="l" rtl="0">
              <a:spcBef>
                <a:spcPts val="0"/>
              </a:spcBef>
              <a:spcAft>
                <a:spcPts val="0"/>
              </a:spcAft>
              <a:buNone/>
            </a:pPr>
            <a:endParaRPr/>
          </a:p>
          <a:p>
            <a:pPr marL="0" lvl="0" indent="0" algn="l" rtl="0">
              <a:spcBef>
                <a:spcPts val="0"/>
              </a:spcBef>
              <a:spcAft>
                <a:spcPts val="0"/>
              </a:spcAft>
              <a:buNone/>
            </a:pPr>
            <a:r>
              <a:rPr lang="en"/>
              <a:t>Planning allows troop leaders to fully employ the methods of the Scouting program and thus achieve the Aims of Scouting.</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15e2e2bc2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15e2e2bc2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Scoutmasters who help Patrol leaders plan exciting and effective meetings and activities re well on the way to maintaining the scouts’ interest and bringing them back week to week for ll Scouts BSA has to offer.</a:t>
            </a:r>
            <a:endParaRPr/>
          </a:p>
          <a:p>
            <a:pPr marL="0" lvl="0" indent="0" algn="l" rtl="0">
              <a:spcBef>
                <a:spcPts val="0"/>
              </a:spcBef>
              <a:spcAft>
                <a:spcPts val="0"/>
              </a:spcAft>
              <a:buNone/>
            </a:pPr>
            <a:endParaRPr/>
          </a:p>
          <a:p>
            <a:pPr marL="0" lvl="0" indent="0" algn="l" rtl="0">
              <a:spcBef>
                <a:spcPts val="0"/>
              </a:spcBef>
              <a:spcAft>
                <a:spcPts val="0"/>
              </a:spcAft>
              <a:buNone/>
            </a:pPr>
            <a:r>
              <a:rPr lang="en"/>
              <a:t>Good planning, decreases the amount of time the Scoutmaster must invest in guiding the troop.   Goal is to have youth-led troops</a:t>
            </a:r>
            <a:endParaRPr/>
          </a:p>
          <a:p>
            <a:pPr marL="0" lvl="0" indent="0" algn="l" rtl="0">
              <a:spcBef>
                <a:spcPts val="0"/>
              </a:spcBef>
              <a:spcAft>
                <a:spcPts val="0"/>
              </a:spcAft>
              <a:buNone/>
            </a:pPr>
            <a:endParaRPr/>
          </a:p>
          <a:p>
            <a:pPr marL="0" lvl="0" indent="0" algn="l" rtl="0">
              <a:spcBef>
                <a:spcPts val="0"/>
              </a:spcBef>
              <a:spcAft>
                <a:spcPts val="0"/>
              </a:spcAft>
              <a:buNone/>
            </a:pPr>
            <a:r>
              <a:rPr lang="en"/>
              <a:t>Haphazard approach results from lack of planning and dilutes the effectiveness of Patrol and troop structure and wastes opportunities to convey the Scouting message.</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15e2e2bc2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15e2e2bc2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15e2e2bc2d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15e2e2bc2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Annual planning encourages youth and adults to explore a wide range of program opportunities.   Prevents the “same old, same old”</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15e2e2bc2d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115e2e2bc2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15e2e2bc2d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15e2e2bc2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Too often troops program is planned by adults and then offered to scouts.  </a:t>
            </a:r>
            <a:endParaRPr/>
          </a:p>
          <a:p>
            <a:pPr marL="0" lvl="0" indent="0" algn="l" rtl="0">
              <a:spcBef>
                <a:spcPts val="0"/>
              </a:spcBef>
              <a:spcAft>
                <a:spcPts val="0"/>
              </a:spcAft>
              <a:buNone/>
            </a:pPr>
            <a:r>
              <a:rPr lang="en"/>
              <a:t>More effective to give scouts responsibility for selecting and carrying out troop program with adults in background providing support and coaching</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15e2e2bc2d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115e2e2bc2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1.Calendar events could include:  summer camp, district/council events, CO events, school related events</a:t>
            </a:r>
            <a:endParaRPr/>
          </a:p>
          <a:p>
            <a:pPr marL="0" lvl="0" indent="0" algn="l" rtl="0">
              <a:spcBef>
                <a:spcPts val="0"/>
              </a:spcBef>
              <a:spcAft>
                <a:spcPts val="0"/>
              </a:spcAft>
              <a:buNone/>
            </a:pPr>
            <a:endParaRPr/>
          </a:p>
          <a:p>
            <a:pPr marL="0" lvl="0" indent="0" algn="l" rtl="0">
              <a:spcBef>
                <a:spcPts val="0"/>
              </a:spcBef>
              <a:spcAft>
                <a:spcPts val="0"/>
              </a:spcAft>
              <a:buNone/>
            </a:pPr>
            <a:r>
              <a:rPr lang="en"/>
              <a:t>3. Troop planning conference: </a:t>
            </a:r>
            <a:r>
              <a:rPr lang="en">
                <a:solidFill>
                  <a:schemeClr val="dk1"/>
                </a:solidFill>
                <a:latin typeface="Roboto"/>
                <a:ea typeface="Roboto"/>
                <a:cs typeface="Roboto"/>
                <a:sym typeface="Roboto"/>
              </a:rPr>
              <a:t>Attendees: SPL, PLC, Troop Guide, Scoutmaster, Assistant Scoutmasters, and Jr. Assistant Scoutmasters</a:t>
            </a: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r>
              <a:rPr lang="en">
                <a:solidFill>
                  <a:schemeClr val="dk1"/>
                </a:solidFill>
                <a:latin typeface="Roboto"/>
                <a:ea typeface="Roboto"/>
                <a:cs typeface="Roboto"/>
                <a:sym typeface="Roboto"/>
              </a:rPr>
              <a:t>4. Consult troop committee:  if committee believes plan needs revised, the SPL will consult again w/ PLC before changes are made.  Committee right of refusal should only be used if it feels the program is unsafe or otherwise unwise to pursue.  The Scoutmaster may delegate parts of the plan to Assistant</a:t>
            </a:r>
            <a:endParaRPr>
              <a:solidFill>
                <a:schemeClr val="dk1"/>
              </a:solidFill>
              <a:latin typeface="Roboto"/>
              <a:ea typeface="Roboto"/>
              <a:cs typeface="Roboto"/>
              <a:sym typeface="Roboto"/>
            </a:endParaRPr>
          </a:p>
          <a:p>
            <a:pPr marL="0" lvl="0" indent="0" algn="l" rtl="0">
              <a:spcBef>
                <a:spcPts val="0"/>
              </a:spcBef>
              <a:spcAft>
                <a:spcPts val="0"/>
              </a:spcAft>
              <a:buNone/>
            </a:pPr>
            <a:r>
              <a:rPr lang="en">
                <a:solidFill>
                  <a:schemeClr val="dk1"/>
                </a:solidFill>
                <a:latin typeface="Roboto"/>
                <a:ea typeface="Roboto"/>
                <a:cs typeface="Roboto"/>
                <a:sym typeface="Roboto"/>
              </a:rPr>
              <a:t> Scoutmasters to provide necessary adult guidance and accountability.</a:t>
            </a:r>
            <a:endParaRPr>
              <a:solidFill>
                <a:schemeClr val="dk1"/>
              </a:solidFill>
              <a:latin typeface="Roboto"/>
              <a:ea typeface="Roboto"/>
              <a:cs typeface="Roboto"/>
              <a:sym typeface="Roboto"/>
            </a:endParaRPr>
          </a:p>
          <a:p>
            <a:pPr marL="0" lvl="0" indent="0" algn="l" rtl="0">
              <a:spcBef>
                <a:spcPts val="0"/>
              </a:spcBef>
              <a:spcAft>
                <a:spcPts val="0"/>
              </a:spcAft>
              <a:buNone/>
            </a:pPr>
            <a:r>
              <a:rPr lang="en">
                <a:solidFill>
                  <a:schemeClr val="dk1"/>
                </a:solidFill>
                <a:latin typeface="Roboto"/>
                <a:ea typeface="Roboto"/>
                <a:cs typeface="Roboto"/>
                <a:sym typeface="Roboto"/>
              </a:rPr>
              <a:t>5. The  Annual plan serves as an effective recruitment tool with prospective scouts.</a:t>
            </a:r>
            <a:endParaRPr>
              <a:solidFill>
                <a:schemeClr val="dk1"/>
              </a:solidFill>
              <a:latin typeface="Roboto"/>
              <a:ea typeface="Roboto"/>
              <a:cs typeface="Roboto"/>
              <a:sym typeface="Roboto"/>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16dd2940a2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16dd2940a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14a3539d6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114a3539d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Sco_530</a:t>
            </a:r>
            <a:endParaRPr/>
          </a:p>
          <a:p>
            <a:pPr marL="0" lvl="0" indent="0" algn="l" rtl="0">
              <a:spcBef>
                <a:spcPts val="0"/>
              </a:spcBef>
              <a:spcAft>
                <a:spcPts val="0"/>
              </a:spcAft>
              <a:buNone/>
            </a:pPr>
            <a:r>
              <a:rPr lang="en"/>
              <a:t>Scouts and the SM pick activities they want to do nd match them with JTE Scorecard categories.</a:t>
            </a:r>
            <a:endParaRPr/>
          </a:p>
          <a:p>
            <a:pPr marL="0" lvl="0" indent="0" algn="l" rtl="0">
              <a:spcBef>
                <a:spcPts val="0"/>
              </a:spcBef>
              <a:spcAft>
                <a:spcPts val="0"/>
              </a:spcAft>
              <a:buNone/>
            </a:pPr>
            <a:r>
              <a:rPr lang="en"/>
              <a:t>Need to plan to reach JTE goals.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1abfc52b3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11abfc52b3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116dd2940a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116dd2940a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JTE should be reviewed monthly and data entered to make sure troop programs are on track with the goals set.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16dd2940a2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116dd2940a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16dd2940a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16dd2940a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16dd2940a2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16dd2940a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6dd2940a2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6dd2940a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who their unit commissioner is</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16dd2940a2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116dd2940a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20026b21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120026b21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20026b213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120026b213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#480</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120026b213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120026b213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20026b2135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20026b213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11abfc52b3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11abfc52b3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Uniforms:   full uniform standard is established by the chartered organization in conjunction with the SM and CC  (key 3).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20026b2135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20026b213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0026b213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0026b213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20026b2135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20026b2135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20026b2135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20026b213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120026b2135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120026b213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#484</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f442cdd34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f442cdd34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f442cdd34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f442cdd34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f442cdd34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f442cdd34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f442cdd34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f442cdd34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f442cdd345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f442cdd34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#478</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2.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63.png"/><Relationship Id="rId4" Type="http://schemas.openxmlformats.org/officeDocument/2006/relationships/image" Target="../media/image62.png"/></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3.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65.png"/></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5.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wfbsa.org"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1.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3.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71.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hyperlink" Target="https://filestore.scouting.org/filestore/pdf/33088.pdf"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s://www.scouting.org/wp-content/uploads/2022/10/2023-Scouts-BSA-Rank-requirement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2.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95.xml.rels><?xml version="1.0" encoding="UTF-8" standalone="yes"?>
<Relationships xmlns="http://schemas.openxmlformats.org/package/2006/relationships"><Relationship Id="rId3" Type="http://schemas.openxmlformats.org/officeDocument/2006/relationships/hyperlink" Target="https://troopleader.scouting.org/program-features/" TargetMode="External"/><Relationship Id="rId7"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48875" y="539725"/>
            <a:ext cx="5972100" cy="2224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a:p>
            <a:pPr marL="0" lvl="0" indent="0" algn="ctr" rtl="0">
              <a:spcBef>
                <a:spcPts val="0"/>
              </a:spcBef>
              <a:spcAft>
                <a:spcPts val="0"/>
              </a:spcAft>
              <a:buNone/>
            </a:pPr>
            <a:r>
              <a:rPr lang="en"/>
              <a:t>Scouts BSA</a:t>
            </a:r>
            <a:endParaRPr/>
          </a:p>
          <a:p>
            <a:pPr marL="0" lvl="0" indent="0" algn="l" rtl="0">
              <a:spcBef>
                <a:spcPts val="0"/>
              </a:spcBef>
              <a:spcAft>
                <a:spcPts val="0"/>
              </a:spcAft>
              <a:buNone/>
            </a:pPr>
            <a:r>
              <a:rPr lang="en"/>
              <a:t>Position Specific Training</a:t>
            </a:r>
            <a:endParaRPr/>
          </a:p>
          <a:p>
            <a:pPr marL="0" lvl="0" indent="0" algn="l" rtl="0">
              <a:spcBef>
                <a:spcPts val="0"/>
              </a:spcBef>
              <a:spcAft>
                <a:spcPts val="0"/>
              </a:spcAft>
              <a:buNone/>
            </a:pPr>
            <a:endParaRPr/>
          </a:p>
        </p:txBody>
      </p:sp>
      <p:sp>
        <p:nvSpPr>
          <p:cNvPr id="65" name="Google Shape;65;p13"/>
          <p:cNvSpPr txBox="1">
            <a:spLocks noGrp="1"/>
          </p:cNvSpPr>
          <p:nvPr>
            <p:ph type="subTitle" idx="1"/>
          </p:nvPr>
        </p:nvSpPr>
        <p:spPr>
          <a:xfrm>
            <a:off x="5837575" y="4127175"/>
            <a:ext cx="2949900" cy="7560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sz="1200"/>
              <a:t>Prepared by : </a:t>
            </a:r>
            <a:endParaRPr sz="1200"/>
          </a:p>
          <a:p>
            <a:pPr marL="0" lvl="0" indent="0" algn="ctr" rtl="0">
              <a:spcBef>
                <a:spcPts val="0"/>
              </a:spcBef>
              <a:spcAft>
                <a:spcPts val="0"/>
              </a:spcAft>
              <a:buNone/>
            </a:pPr>
            <a:endParaRPr sz="1200"/>
          </a:p>
          <a:p>
            <a:pPr marL="0" lvl="0" indent="0" algn="ctr" rtl="0">
              <a:spcBef>
                <a:spcPts val="0"/>
              </a:spcBef>
              <a:spcAft>
                <a:spcPts val="0"/>
              </a:spcAft>
              <a:buNone/>
            </a:pPr>
            <a:r>
              <a:rPr lang="en" sz="1200"/>
              <a:t>Susie Kerr</a:t>
            </a:r>
            <a:endParaRPr sz="1200"/>
          </a:p>
          <a:p>
            <a:pPr marL="0" lvl="0" indent="0" algn="ctr" rtl="0">
              <a:spcBef>
                <a:spcPts val="0"/>
              </a:spcBef>
              <a:spcAft>
                <a:spcPts val="0"/>
              </a:spcAft>
              <a:buNone/>
            </a:pPr>
            <a:r>
              <a:rPr lang="en" sz="1200"/>
              <a:t>Bushy Run District Training Chairman</a:t>
            </a:r>
            <a:endParaRPr sz="1200"/>
          </a:p>
        </p:txBody>
      </p:sp>
      <p:pic>
        <p:nvPicPr>
          <p:cNvPr id="66" name="Google Shape;66;p13"/>
          <p:cNvPicPr preferRelativeResize="0"/>
          <p:nvPr/>
        </p:nvPicPr>
        <p:blipFill>
          <a:blip r:embed="rId3">
            <a:alphaModFix/>
          </a:blip>
          <a:stretch>
            <a:fillRect/>
          </a:stretch>
        </p:blipFill>
        <p:spPr>
          <a:xfrm>
            <a:off x="5779250" y="207525"/>
            <a:ext cx="2797373" cy="1573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ctrTitle"/>
          </p:nvPr>
        </p:nvSpPr>
        <p:spPr>
          <a:xfrm>
            <a:off x="249725" y="1134625"/>
            <a:ext cx="56373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Introduction to merit badges</a:t>
            </a:r>
            <a:endParaRPr/>
          </a:p>
        </p:txBody>
      </p:sp>
      <p:pic>
        <p:nvPicPr>
          <p:cNvPr id="131" name="Google Shape;131;p22"/>
          <p:cNvPicPr preferRelativeResize="0"/>
          <p:nvPr/>
        </p:nvPicPr>
        <p:blipFill>
          <a:blip r:embed="rId3">
            <a:alphaModFix/>
          </a:blip>
          <a:stretch>
            <a:fillRect/>
          </a:stretch>
        </p:blipFill>
        <p:spPr>
          <a:xfrm>
            <a:off x="6039425" y="152400"/>
            <a:ext cx="2057400" cy="1828800"/>
          </a:xfrm>
          <a:prstGeom prst="rect">
            <a:avLst/>
          </a:prstGeom>
          <a:noFill/>
          <a:ln>
            <a:noFill/>
          </a:ln>
        </p:spPr>
      </p:pic>
      <p:pic>
        <p:nvPicPr>
          <p:cNvPr id="132" name="Google Shape;132;p22"/>
          <p:cNvPicPr preferRelativeResize="0"/>
          <p:nvPr/>
        </p:nvPicPr>
        <p:blipFill>
          <a:blip r:embed="rId4">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1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Patrol Method</a:t>
            </a:r>
            <a:endParaRPr/>
          </a:p>
          <a:p>
            <a:pPr marL="0" lvl="0" indent="0" algn="l" rtl="0">
              <a:spcBef>
                <a:spcPts val="0"/>
              </a:spcBef>
              <a:spcAft>
                <a:spcPts val="0"/>
              </a:spcAft>
              <a:buNone/>
            </a:pPr>
            <a:endParaRPr/>
          </a:p>
          <a:p>
            <a:pPr marL="457200" lvl="0" indent="-311150" algn="l" rtl="0">
              <a:lnSpc>
                <a:spcPct val="115000"/>
              </a:lnSpc>
              <a:spcBef>
                <a:spcPts val="0"/>
              </a:spcBef>
              <a:spcAft>
                <a:spcPts val="0"/>
              </a:spcAft>
              <a:buClr>
                <a:schemeClr val="accent2"/>
              </a:buClr>
              <a:buSzPts val="1300"/>
              <a:buFont typeface="Roboto"/>
              <a:buChar char="★"/>
            </a:pPr>
            <a:r>
              <a:rPr lang="en" sz="1300">
                <a:solidFill>
                  <a:schemeClr val="accent2"/>
                </a:solidFill>
                <a:latin typeface="Roboto"/>
                <a:ea typeface="Roboto"/>
                <a:cs typeface="Roboto"/>
                <a:sym typeface="Roboto"/>
              </a:rPr>
              <a:t>With Scoutmaster guidance, Scouts are formed into Patrols</a:t>
            </a:r>
            <a:endParaRPr sz="1300">
              <a:solidFill>
                <a:schemeClr val="accent2"/>
              </a:solidFill>
              <a:latin typeface="Roboto"/>
              <a:ea typeface="Roboto"/>
              <a:cs typeface="Roboto"/>
              <a:sym typeface="Roboto"/>
            </a:endParaRPr>
          </a:p>
          <a:p>
            <a:pPr marL="457200" lvl="0" indent="0" algn="l" rtl="0">
              <a:lnSpc>
                <a:spcPct val="115000"/>
              </a:lnSpc>
              <a:spcBef>
                <a:spcPts val="1200"/>
              </a:spcBef>
              <a:spcAft>
                <a:spcPts val="0"/>
              </a:spcAft>
              <a:buNone/>
            </a:pPr>
            <a:endParaRPr sz="1300">
              <a:solidFill>
                <a:schemeClr val="accent2"/>
              </a:solidFill>
              <a:latin typeface="Roboto"/>
              <a:ea typeface="Roboto"/>
              <a:cs typeface="Roboto"/>
              <a:sym typeface="Roboto"/>
            </a:endParaRPr>
          </a:p>
          <a:p>
            <a:pPr marL="457200" lvl="0" indent="-311150" algn="l" rtl="0">
              <a:lnSpc>
                <a:spcPct val="115000"/>
              </a:lnSpc>
              <a:spcBef>
                <a:spcPts val="1200"/>
              </a:spcBef>
              <a:spcAft>
                <a:spcPts val="0"/>
              </a:spcAft>
              <a:buClr>
                <a:schemeClr val="accent2"/>
              </a:buClr>
              <a:buSzPts val="1300"/>
              <a:buFont typeface="Roboto"/>
              <a:buChar char="★"/>
            </a:pPr>
            <a:r>
              <a:rPr lang="en" sz="1300">
                <a:solidFill>
                  <a:schemeClr val="accent2"/>
                </a:solidFill>
                <a:latin typeface="Roboto"/>
                <a:ea typeface="Roboto"/>
                <a:cs typeface="Roboto"/>
                <a:sym typeface="Roboto"/>
              </a:rPr>
              <a:t>BSA Troop = small democracy</a:t>
            </a:r>
            <a:endParaRPr sz="1300">
              <a:solidFill>
                <a:schemeClr val="accent2"/>
              </a:solidFill>
              <a:latin typeface="Roboto"/>
              <a:ea typeface="Roboto"/>
              <a:cs typeface="Roboto"/>
              <a:sym typeface="Roboto"/>
            </a:endParaRPr>
          </a:p>
        </p:txBody>
      </p:sp>
      <p:sp>
        <p:nvSpPr>
          <p:cNvPr id="870" name="Google Shape;870;p11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 sz="1800" b="1"/>
              <a:t>PATROLS:</a:t>
            </a:r>
            <a:endParaRPr sz="1800" b="1"/>
          </a:p>
          <a:p>
            <a:pPr marL="457200" lvl="0" indent="-311150" algn="l" rtl="0">
              <a:spcBef>
                <a:spcPts val="1200"/>
              </a:spcBef>
              <a:spcAft>
                <a:spcPts val="0"/>
              </a:spcAft>
              <a:buSzPts val="1300"/>
              <a:buChar char="★"/>
            </a:pPr>
            <a:r>
              <a:rPr lang="en"/>
              <a:t>Building block of the Troop</a:t>
            </a:r>
            <a:endParaRPr/>
          </a:p>
          <a:p>
            <a:pPr marL="457200" lvl="0" indent="-311150" algn="l" rtl="0">
              <a:spcBef>
                <a:spcPts val="0"/>
              </a:spcBef>
              <a:spcAft>
                <a:spcPts val="0"/>
              </a:spcAft>
              <a:buSzPts val="1300"/>
              <a:buChar char="★"/>
            </a:pPr>
            <a:r>
              <a:rPr lang="en"/>
              <a:t>Patrol Leaders are elected by the Scouts in the patrol</a:t>
            </a:r>
            <a:endParaRPr/>
          </a:p>
          <a:p>
            <a:pPr marL="914400" lvl="1" indent="-298450" algn="l" rtl="0">
              <a:spcBef>
                <a:spcPts val="0"/>
              </a:spcBef>
              <a:spcAft>
                <a:spcPts val="0"/>
              </a:spcAft>
              <a:buSzPts val="1100"/>
              <a:buChar char="○"/>
            </a:pPr>
            <a:r>
              <a:rPr lang="en"/>
              <a:t>PL assigns tasks, and guides patrol in fulfilling assignments</a:t>
            </a:r>
            <a:endParaRPr/>
          </a:p>
          <a:p>
            <a:pPr marL="457200" lvl="0" indent="-311150" algn="l" rtl="0">
              <a:spcBef>
                <a:spcPts val="0"/>
              </a:spcBef>
              <a:spcAft>
                <a:spcPts val="0"/>
              </a:spcAft>
              <a:buSzPts val="1300"/>
              <a:buChar char="★"/>
            </a:pPr>
            <a:r>
              <a:rPr lang="en"/>
              <a:t>Is the “family “circle”</a:t>
            </a:r>
            <a:endParaRPr/>
          </a:p>
          <a:p>
            <a:pPr marL="914400" lvl="1" indent="-298450" algn="l" rtl="0">
              <a:spcBef>
                <a:spcPts val="0"/>
              </a:spcBef>
              <a:spcAft>
                <a:spcPts val="0"/>
              </a:spcAft>
              <a:buSzPts val="1100"/>
              <a:buChar char="○"/>
            </a:pPr>
            <a:r>
              <a:rPr lang="en"/>
              <a:t>Gives experience in group living and participative citizenship</a:t>
            </a:r>
            <a:endParaRPr/>
          </a:p>
          <a:p>
            <a:pPr marL="457200" lvl="0" indent="-311150" algn="l" rtl="0">
              <a:spcBef>
                <a:spcPts val="0"/>
              </a:spcBef>
              <a:spcAft>
                <a:spcPts val="0"/>
              </a:spcAft>
              <a:buSzPts val="1300"/>
              <a:buChar char="★"/>
            </a:pPr>
            <a:r>
              <a:rPr lang="en"/>
              <a:t>5-8 youth close in age/experience level</a:t>
            </a:r>
            <a:endParaRPr/>
          </a:p>
          <a:p>
            <a:pPr marL="457200" lvl="0" indent="-311150" algn="l" rtl="0">
              <a:spcBef>
                <a:spcPts val="0"/>
              </a:spcBef>
              <a:spcAft>
                <a:spcPts val="0"/>
              </a:spcAft>
              <a:buSzPts val="1300"/>
              <a:buChar char="★"/>
            </a:pPr>
            <a:r>
              <a:rPr lang="en"/>
              <a:t>Helps develop a sense of identity</a:t>
            </a:r>
            <a:endParaRPr/>
          </a:p>
          <a:p>
            <a:pPr marL="457200" lvl="0" indent="-311150" algn="l" rtl="0">
              <a:spcBef>
                <a:spcPts val="0"/>
              </a:spcBef>
              <a:spcAft>
                <a:spcPts val="0"/>
              </a:spcAft>
              <a:buSzPts val="1300"/>
              <a:buChar char="★"/>
            </a:pPr>
            <a:r>
              <a:rPr lang="en"/>
              <a:t>Work together to share responsibility &amp; success</a:t>
            </a:r>
            <a:endParaRPr/>
          </a:p>
          <a:p>
            <a:pPr marL="914400" lvl="1" indent="-298450" algn="l" rtl="0">
              <a:spcBef>
                <a:spcPts val="0"/>
              </a:spcBef>
              <a:spcAft>
                <a:spcPts val="0"/>
              </a:spcAft>
              <a:buSzPts val="1100"/>
              <a:buChar char="○"/>
            </a:pPr>
            <a:r>
              <a:rPr lang="en"/>
              <a:t>Learn leadership as they follow Patrol leader’s example</a:t>
            </a:r>
            <a:endParaRPr/>
          </a:p>
          <a:p>
            <a:pPr marL="914400" lvl="1" indent="-298450" algn="l" rtl="0">
              <a:spcBef>
                <a:spcPts val="0"/>
              </a:spcBef>
              <a:spcAft>
                <a:spcPts val="0"/>
              </a:spcAft>
              <a:buSzPts val="1100"/>
              <a:buChar char="○"/>
            </a:pPr>
            <a:r>
              <a:rPr lang="en"/>
              <a:t>Enables scouts to know what their strengths are and encourages improvement of other skills</a:t>
            </a:r>
            <a:endParaRPr/>
          </a:p>
        </p:txBody>
      </p:sp>
      <p:pic>
        <p:nvPicPr>
          <p:cNvPr id="871" name="Google Shape;871;p112"/>
          <p:cNvPicPr preferRelativeResize="0"/>
          <p:nvPr/>
        </p:nvPicPr>
        <p:blipFill>
          <a:blip r:embed="rId3">
            <a:alphaModFix/>
          </a:blip>
          <a:stretch>
            <a:fillRect/>
          </a:stretch>
        </p:blipFill>
        <p:spPr>
          <a:xfrm>
            <a:off x="490125" y="3335925"/>
            <a:ext cx="1382530" cy="15932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1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Patrol Method….</a:t>
            </a:r>
            <a:endParaRPr/>
          </a:p>
        </p:txBody>
      </p:sp>
      <p:sp>
        <p:nvSpPr>
          <p:cNvPr id="877" name="Google Shape;877;p113"/>
          <p:cNvSpPr txBox="1">
            <a:spLocks noGrp="1"/>
          </p:cNvSpPr>
          <p:nvPr>
            <p:ph type="body" idx="1"/>
          </p:nvPr>
        </p:nvSpPr>
        <p:spPr>
          <a:xfrm>
            <a:off x="311700" y="1505700"/>
            <a:ext cx="3999900" cy="3412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600"/>
              <a:t>The Scouts make decisions for the Patrol:</a:t>
            </a:r>
            <a:endParaRPr sz="1600"/>
          </a:p>
          <a:p>
            <a:pPr marL="457200" lvl="0" indent="-304958" algn="l" rtl="0">
              <a:spcBef>
                <a:spcPts val="1200"/>
              </a:spcBef>
              <a:spcAft>
                <a:spcPts val="0"/>
              </a:spcAft>
              <a:buSzPct val="100000"/>
              <a:buChar char="●"/>
            </a:pPr>
            <a:r>
              <a:rPr lang="en"/>
              <a:t>Places responsibility and teaches youth how to accept it          promoting leadership</a:t>
            </a:r>
            <a:endParaRPr/>
          </a:p>
          <a:p>
            <a:pPr marL="0" lvl="0" indent="0" algn="l" rtl="0">
              <a:spcBef>
                <a:spcPts val="1200"/>
              </a:spcBef>
              <a:spcAft>
                <a:spcPts val="0"/>
              </a:spcAft>
              <a:buNone/>
            </a:pPr>
            <a:endParaRPr/>
          </a:p>
          <a:p>
            <a:pPr marL="457200" lvl="0" indent="-304958" algn="l" rtl="0">
              <a:spcBef>
                <a:spcPts val="1200"/>
              </a:spcBef>
              <a:spcAft>
                <a:spcPts val="0"/>
              </a:spcAft>
              <a:buSzPct val="100000"/>
              <a:buChar char="●"/>
            </a:pPr>
            <a:r>
              <a:rPr lang="en"/>
              <a:t>Allows small groups so that members can easily relate to one another</a:t>
            </a:r>
            <a:endParaRPr/>
          </a:p>
          <a:p>
            <a:pPr marL="457200" lvl="0" indent="0" algn="l" rtl="0">
              <a:spcBef>
                <a:spcPts val="1200"/>
              </a:spcBef>
              <a:spcAft>
                <a:spcPts val="0"/>
              </a:spcAft>
              <a:buNone/>
            </a:pPr>
            <a:endParaRPr/>
          </a:p>
          <a:p>
            <a:pPr marL="457200" lvl="0" indent="-304958" algn="l" rtl="0">
              <a:spcBef>
                <a:spcPts val="1200"/>
              </a:spcBef>
              <a:spcAft>
                <a:spcPts val="0"/>
              </a:spcAft>
              <a:buSzPct val="100000"/>
              <a:buChar char="●"/>
            </a:pPr>
            <a:r>
              <a:rPr lang="en"/>
              <a:t>Camping &amp; Cooking together in own patrol site provides a golden opportunity to help one another, share responsibilities, and grow as a well functioning team          promoting citizenship</a:t>
            </a:r>
            <a:endParaRPr/>
          </a:p>
          <a:p>
            <a:pPr marL="457200" lvl="0" indent="0" algn="l" rtl="0">
              <a:spcBef>
                <a:spcPts val="1200"/>
              </a:spcBef>
              <a:spcAft>
                <a:spcPts val="1200"/>
              </a:spcAft>
              <a:buNone/>
            </a:pPr>
            <a:endParaRPr/>
          </a:p>
        </p:txBody>
      </p:sp>
      <p:sp>
        <p:nvSpPr>
          <p:cNvPr id="878" name="Google Shape;878;p113"/>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879" name="Google Shape;879;p113"/>
          <p:cNvSpPr/>
          <p:nvPr/>
        </p:nvSpPr>
        <p:spPr>
          <a:xfrm>
            <a:off x="1532325" y="2178213"/>
            <a:ext cx="203700" cy="15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3"/>
          <p:cNvSpPr/>
          <p:nvPr/>
        </p:nvSpPr>
        <p:spPr>
          <a:xfrm>
            <a:off x="2124100" y="4160025"/>
            <a:ext cx="203700" cy="15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1" name="Google Shape;881;p113"/>
          <p:cNvPicPr preferRelativeResize="0"/>
          <p:nvPr/>
        </p:nvPicPr>
        <p:blipFill>
          <a:blip r:embed="rId3">
            <a:alphaModFix/>
          </a:blip>
          <a:stretch>
            <a:fillRect/>
          </a:stretch>
        </p:blipFill>
        <p:spPr>
          <a:xfrm>
            <a:off x="8004275" y="93650"/>
            <a:ext cx="894600" cy="1030975"/>
          </a:xfrm>
          <a:prstGeom prst="rect">
            <a:avLst/>
          </a:prstGeom>
          <a:noFill/>
          <a:ln>
            <a:noFill/>
          </a:ln>
        </p:spPr>
      </p:pic>
      <p:pic>
        <p:nvPicPr>
          <p:cNvPr id="882" name="Google Shape;882;p113"/>
          <p:cNvPicPr preferRelativeResize="0"/>
          <p:nvPr/>
        </p:nvPicPr>
        <p:blipFill>
          <a:blip r:embed="rId4">
            <a:alphaModFix/>
          </a:blip>
          <a:stretch>
            <a:fillRect/>
          </a:stretch>
        </p:blipFill>
        <p:spPr>
          <a:xfrm>
            <a:off x="4832408" y="1738900"/>
            <a:ext cx="3999900" cy="271472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14"/>
          <p:cNvSpPr txBox="1">
            <a:spLocks noGrp="1"/>
          </p:cNvSpPr>
          <p:nvPr>
            <p:ph type="title"/>
          </p:nvPr>
        </p:nvSpPr>
        <p:spPr>
          <a:xfrm>
            <a:off x="311300" y="500925"/>
            <a:ext cx="3954000" cy="245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220"/>
              <a:t>Senior Patrol Leader (SPL)</a:t>
            </a:r>
            <a:endParaRPr sz="2220"/>
          </a:p>
          <a:p>
            <a:pPr marL="0" lvl="0" indent="0" algn="l" rtl="0">
              <a:spcBef>
                <a:spcPts val="0"/>
              </a:spcBef>
              <a:spcAft>
                <a:spcPts val="0"/>
              </a:spcAft>
              <a:buSzPts val="990"/>
              <a:buNone/>
            </a:pPr>
            <a:endParaRPr sz="2220"/>
          </a:p>
          <a:p>
            <a:pPr marL="0" lvl="0" indent="0" algn="l" rtl="0">
              <a:spcBef>
                <a:spcPts val="0"/>
              </a:spcBef>
              <a:spcAft>
                <a:spcPts val="0"/>
              </a:spcAft>
              <a:buSzPts val="990"/>
              <a:buNone/>
            </a:pPr>
            <a:r>
              <a:rPr lang="en" sz="2220"/>
              <a:t>Assistant Senior Patrol Leader (ASPL)</a:t>
            </a:r>
            <a:endParaRPr sz="2220"/>
          </a:p>
          <a:p>
            <a:pPr marL="0" lvl="0" indent="0" algn="l" rtl="0">
              <a:spcBef>
                <a:spcPts val="0"/>
              </a:spcBef>
              <a:spcAft>
                <a:spcPts val="0"/>
              </a:spcAft>
              <a:buSzPts val="990"/>
              <a:buNone/>
            </a:pPr>
            <a:endParaRPr sz="2220"/>
          </a:p>
          <a:p>
            <a:pPr marL="0" lvl="0" indent="0" algn="l" rtl="0">
              <a:spcBef>
                <a:spcPts val="0"/>
              </a:spcBef>
              <a:spcAft>
                <a:spcPts val="0"/>
              </a:spcAft>
              <a:buSzPts val="990"/>
              <a:buNone/>
            </a:pPr>
            <a:r>
              <a:rPr lang="en" sz="2220"/>
              <a:t>Patrol Leader (PL)</a:t>
            </a:r>
            <a:endParaRPr sz="2220"/>
          </a:p>
        </p:txBody>
      </p:sp>
      <p:sp>
        <p:nvSpPr>
          <p:cNvPr id="888" name="Google Shape;888;p114"/>
          <p:cNvSpPr txBox="1">
            <a:spLocks noGrp="1"/>
          </p:cNvSpPr>
          <p:nvPr>
            <p:ph type="body" idx="2"/>
          </p:nvPr>
        </p:nvSpPr>
        <p:spPr>
          <a:xfrm>
            <a:off x="4879025" y="278600"/>
            <a:ext cx="4122000" cy="4800600"/>
          </a:xfrm>
          <a:prstGeom prst="rect">
            <a:avLst/>
          </a:prstGeom>
        </p:spPr>
        <p:txBody>
          <a:bodyPr spcFirstLastPara="1" wrap="square" lIns="91425" tIns="91425" rIns="91425" bIns="91425" anchor="t" anchorCtr="0">
            <a:noAutofit/>
          </a:bodyPr>
          <a:lstStyle/>
          <a:p>
            <a:pPr marL="457200" lvl="0" indent="-317500" algn="l" rtl="0">
              <a:lnSpc>
                <a:spcPct val="95000"/>
              </a:lnSpc>
              <a:spcBef>
                <a:spcPts val="0"/>
              </a:spcBef>
              <a:spcAft>
                <a:spcPts val="0"/>
              </a:spcAft>
              <a:buSzPts val="1400"/>
              <a:buChar char="❖"/>
            </a:pPr>
            <a:r>
              <a:rPr lang="en" sz="1400" b="1"/>
              <a:t>SPL:</a:t>
            </a:r>
            <a:endParaRPr sz="1400" b="1"/>
          </a:p>
          <a:p>
            <a:pPr marL="914400" lvl="1" indent="-304800" algn="l" rtl="0">
              <a:lnSpc>
                <a:spcPct val="95000"/>
              </a:lnSpc>
              <a:spcBef>
                <a:spcPts val="0"/>
              </a:spcBef>
              <a:spcAft>
                <a:spcPts val="0"/>
              </a:spcAft>
              <a:buSzPts val="1200"/>
              <a:buChar char="➢"/>
            </a:pPr>
            <a:r>
              <a:rPr lang="en" sz="1200"/>
              <a:t>Elected by the troop- Runs the troop</a:t>
            </a:r>
            <a:endParaRPr sz="1200"/>
          </a:p>
          <a:p>
            <a:pPr marL="914400" lvl="1" indent="-304800" algn="l" rtl="0">
              <a:lnSpc>
                <a:spcPct val="95000"/>
              </a:lnSpc>
              <a:spcBef>
                <a:spcPts val="0"/>
              </a:spcBef>
              <a:spcAft>
                <a:spcPts val="0"/>
              </a:spcAft>
              <a:buSzPts val="1200"/>
              <a:buChar char="➢"/>
            </a:pPr>
            <a:r>
              <a:rPr lang="en" sz="1200"/>
              <a:t>Receives guidance and tools to succeed from the Scoutmaster</a:t>
            </a:r>
            <a:endParaRPr sz="1200"/>
          </a:p>
          <a:p>
            <a:pPr marL="1371600" lvl="2" indent="-304800" algn="l" rtl="0">
              <a:lnSpc>
                <a:spcPct val="95000"/>
              </a:lnSpc>
              <a:spcBef>
                <a:spcPts val="0"/>
              </a:spcBef>
              <a:spcAft>
                <a:spcPts val="0"/>
              </a:spcAft>
              <a:buSzPts val="1200"/>
              <a:buChar char="■"/>
            </a:pPr>
            <a:r>
              <a:rPr lang="en" sz="1200"/>
              <a:t>Meets with SM before &amp; after meetings </a:t>
            </a:r>
            <a:endParaRPr sz="1200"/>
          </a:p>
          <a:p>
            <a:pPr marL="457200" lvl="0" indent="-317500" algn="l" rtl="0">
              <a:lnSpc>
                <a:spcPct val="95000"/>
              </a:lnSpc>
              <a:spcBef>
                <a:spcPts val="1000"/>
              </a:spcBef>
              <a:spcAft>
                <a:spcPts val="0"/>
              </a:spcAft>
              <a:buSzPts val="1400"/>
              <a:buChar char="❖"/>
            </a:pPr>
            <a:r>
              <a:rPr lang="en" sz="1400" b="1"/>
              <a:t>ASPL:</a:t>
            </a:r>
            <a:endParaRPr sz="1400" b="1"/>
          </a:p>
          <a:p>
            <a:pPr marL="914400" lvl="1" indent="-304800" algn="l" rtl="0">
              <a:lnSpc>
                <a:spcPct val="95000"/>
              </a:lnSpc>
              <a:spcBef>
                <a:spcPts val="0"/>
              </a:spcBef>
              <a:spcAft>
                <a:spcPts val="0"/>
              </a:spcAft>
              <a:buSzPts val="1200"/>
              <a:buChar char="➢"/>
            </a:pPr>
            <a:r>
              <a:rPr lang="en" sz="1200"/>
              <a:t>Appointed by SPL</a:t>
            </a:r>
            <a:endParaRPr sz="1200"/>
          </a:p>
          <a:p>
            <a:pPr marL="914400" lvl="1" indent="-304800" algn="l" rtl="0">
              <a:lnSpc>
                <a:spcPct val="95000"/>
              </a:lnSpc>
              <a:spcBef>
                <a:spcPts val="0"/>
              </a:spcBef>
              <a:spcAft>
                <a:spcPts val="0"/>
              </a:spcAft>
              <a:buSzPts val="1200"/>
              <a:buChar char="➢"/>
            </a:pPr>
            <a:r>
              <a:rPr lang="en" sz="1200"/>
              <a:t>Runs troop in SPL’s absence</a:t>
            </a:r>
            <a:endParaRPr sz="1200"/>
          </a:p>
          <a:p>
            <a:pPr marL="914400" lvl="1" indent="-304800" algn="l" rtl="0">
              <a:lnSpc>
                <a:spcPct val="95000"/>
              </a:lnSpc>
              <a:spcBef>
                <a:spcPts val="0"/>
              </a:spcBef>
              <a:spcAft>
                <a:spcPts val="0"/>
              </a:spcAft>
              <a:buSzPts val="1200"/>
              <a:buChar char="➢"/>
            </a:pPr>
            <a:r>
              <a:rPr lang="en" sz="1200"/>
              <a:t>Helps train &amp; supervise the troop scribe, quartermaster, instructor, librarian, webmaster, and chaplain’s aide</a:t>
            </a:r>
            <a:endParaRPr sz="1200"/>
          </a:p>
          <a:p>
            <a:pPr marL="457200" lvl="0" indent="-317500" algn="l" rtl="0">
              <a:lnSpc>
                <a:spcPct val="95000"/>
              </a:lnSpc>
              <a:spcBef>
                <a:spcPts val="1000"/>
              </a:spcBef>
              <a:spcAft>
                <a:spcPts val="0"/>
              </a:spcAft>
              <a:buSzPts val="1400"/>
              <a:buChar char="❖"/>
            </a:pPr>
            <a:r>
              <a:rPr lang="en" sz="1400" b="1"/>
              <a:t>PL:</a:t>
            </a:r>
            <a:endParaRPr sz="1400" b="1"/>
          </a:p>
          <a:p>
            <a:pPr marL="914400" lvl="1" indent="-304800" algn="l" rtl="0">
              <a:lnSpc>
                <a:spcPct val="95000"/>
              </a:lnSpc>
              <a:spcBef>
                <a:spcPts val="0"/>
              </a:spcBef>
              <a:spcAft>
                <a:spcPts val="0"/>
              </a:spcAft>
              <a:buSzPts val="1200"/>
              <a:buChar char="➢"/>
            </a:pPr>
            <a:r>
              <a:rPr lang="en" sz="1200"/>
              <a:t>Elected by members of the patrol</a:t>
            </a:r>
            <a:endParaRPr sz="1200"/>
          </a:p>
          <a:p>
            <a:pPr marL="1371600" lvl="2" indent="-304800" algn="l" rtl="0">
              <a:lnSpc>
                <a:spcPct val="95000"/>
              </a:lnSpc>
              <a:spcBef>
                <a:spcPts val="0"/>
              </a:spcBef>
              <a:spcAft>
                <a:spcPts val="0"/>
              </a:spcAft>
              <a:buSzPts val="1200"/>
              <a:buChar char="■"/>
            </a:pPr>
            <a:r>
              <a:rPr lang="en" sz="1200"/>
              <a:t>Patrol elections allow patrol members to decide the best leader for patrol</a:t>
            </a:r>
            <a:endParaRPr sz="1200"/>
          </a:p>
          <a:p>
            <a:pPr marL="1371600" lvl="2" indent="-304800" algn="l" rtl="0">
              <a:lnSpc>
                <a:spcPct val="95000"/>
              </a:lnSpc>
              <a:spcBef>
                <a:spcPts val="0"/>
              </a:spcBef>
              <a:spcAft>
                <a:spcPts val="0"/>
              </a:spcAft>
              <a:buSzPts val="1200"/>
              <a:buChar char="■"/>
            </a:pPr>
            <a:r>
              <a:rPr lang="en" sz="1200"/>
              <a:t>Elections should be held regularly and treated seriously</a:t>
            </a:r>
            <a:endParaRPr sz="1200"/>
          </a:p>
          <a:p>
            <a:pPr marL="914400" lvl="1" indent="-304800" algn="l" rtl="0">
              <a:lnSpc>
                <a:spcPct val="95000"/>
              </a:lnSpc>
              <a:spcBef>
                <a:spcPts val="0"/>
              </a:spcBef>
              <a:spcAft>
                <a:spcPts val="0"/>
              </a:spcAft>
              <a:buSzPts val="1200"/>
              <a:buChar char="➢"/>
            </a:pPr>
            <a:r>
              <a:rPr lang="en" sz="1200"/>
              <a:t>Plans, organizes, and conducts Patrol meetings and activities</a:t>
            </a:r>
            <a:endParaRPr sz="1200"/>
          </a:p>
          <a:p>
            <a:pPr marL="914400" lvl="1" indent="-304800" algn="l" rtl="0">
              <a:lnSpc>
                <a:spcPct val="95000"/>
              </a:lnSpc>
              <a:spcBef>
                <a:spcPts val="0"/>
              </a:spcBef>
              <a:spcAft>
                <a:spcPts val="0"/>
              </a:spcAft>
              <a:buSzPts val="1200"/>
              <a:buChar char="➢"/>
            </a:pPr>
            <a:r>
              <a:rPr lang="en" sz="1200"/>
              <a:t>Represents patrol members at Patrol Leaders Council (PLC)</a:t>
            </a:r>
            <a:endParaRPr sz="1200"/>
          </a:p>
          <a:p>
            <a:pPr marL="914400" lvl="1" indent="-304800" algn="l" rtl="0">
              <a:lnSpc>
                <a:spcPct val="95000"/>
              </a:lnSpc>
              <a:spcBef>
                <a:spcPts val="0"/>
              </a:spcBef>
              <a:spcAft>
                <a:spcPts val="0"/>
              </a:spcAft>
              <a:buSzPts val="1200"/>
              <a:buChar char="➢"/>
            </a:pPr>
            <a:r>
              <a:rPr lang="en" sz="1200"/>
              <a:t>Keeps patrol informed on troop activities and deadlines</a:t>
            </a:r>
            <a:endParaRPr sz="1200"/>
          </a:p>
          <a:p>
            <a:pPr marL="0" lvl="0" indent="0" algn="l" rtl="0">
              <a:lnSpc>
                <a:spcPct val="95000"/>
              </a:lnSpc>
              <a:spcBef>
                <a:spcPts val="1200"/>
              </a:spcBef>
              <a:spcAft>
                <a:spcPts val="1200"/>
              </a:spcAft>
              <a:buNone/>
            </a:pPr>
            <a:endParaRPr sz="1400"/>
          </a:p>
        </p:txBody>
      </p:sp>
      <p:sp>
        <p:nvSpPr>
          <p:cNvPr id="889" name="Google Shape;889;p114"/>
          <p:cNvSpPr txBox="1">
            <a:spLocks noGrp="1"/>
          </p:cNvSpPr>
          <p:nvPr>
            <p:ph type="subTitle" idx="1"/>
          </p:nvPr>
        </p:nvSpPr>
        <p:spPr>
          <a:xfrm>
            <a:off x="311300" y="3333950"/>
            <a:ext cx="3704400" cy="926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100"/>
              <a:t>Each play a role in </a:t>
            </a:r>
            <a:endParaRPr sz="2100"/>
          </a:p>
          <a:p>
            <a:pPr marL="0" lvl="0" indent="0" algn="ctr" rtl="0">
              <a:spcBef>
                <a:spcPts val="0"/>
              </a:spcBef>
              <a:spcAft>
                <a:spcPts val="0"/>
              </a:spcAft>
              <a:buNone/>
            </a:pPr>
            <a:r>
              <a:rPr lang="en" sz="2100"/>
              <a:t>the Patrol Method.</a:t>
            </a:r>
            <a:endParaRPr sz="2100"/>
          </a:p>
        </p:txBody>
      </p:sp>
      <p:pic>
        <p:nvPicPr>
          <p:cNvPr id="890" name="Google Shape;890;p114"/>
          <p:cNvPicPr preferRelativeResize="0"/>
          <p:nvPr/>
        </p:nvPicPr>
        <p:blipFill>
          <a:blip r:embed="rId3">
            <a:alphaModFix/>
          </a:blip>
          <a:stretch>
            <a:fillRect/>
          </a:stretch>
        </p:blipFill>
        <p:spPr>
          <a:xfrm>
            <a:off x="4626225" y="3070850"/>
            <a:ext cx="743975" cy="743950"/>
          </a:xfrm>
          <a:prstGeom prst="rect">
            <a:avLst/>
          </a:prstGeom>
          <a:noFill/>
          <a:ln>
            <a:noFill/>
          </a:ln>
        </p:spPr>
      </p:pic>
      <p:pic>
        <p:nvPicPr>
          <p:cNvPr id="891" name="Google Shape;891;p114"/>
          <p:cNvPicPr preferRelativeResize="0"/>
          <p:nvPr/>
        </p:nvPicPr>
        <p:blipFill>
          <a:blip r:embed="rId4">
            <a:alphaModFix/>
          </a:blip>
          <a:stretch>
            <a:fillRect/>
          </a:stretch>
        </p:blipFill>
        <p:spPr>
          <a:xfrm>
            <a:off x="4627900" y="545150"/>
            <a:ext cx="740625" cy="743950"/>
          </a:xfrm>
          <a:prstGeom prst="rect">
            <a:avLst/>
          </a:prstGeom>
          <a:noFill/>
          <a:ln>
            <a:noFill/>
          </a:ln>
        </p:spPr>
      </p:pic>
      <p:pic>
        <p:nvPicPr>
          <p:cNvPr id="892" name="Google Shape;892;p114"/>
          <p:cNvPicPr preferRelativeResize="0"/>
          <p:nvPr/>
        </p:nvPicPr>
        <p:blipFill>
          <a:blip r:embed="rId5">
            <a:alphaModFix/>
          </a:blip>
          <a:stretch>
            <a:fillRect/>
          </a:stretch>
        </p:blipFill>
        <p:spPr>
          <a:xfrm>
            <a:off x="4627899" y="1808012"/>
            <a:ext cx="740625" cy="743925"/>
          </a:xfrm>
          <a:prstGeom prst="rect">
            <a:avLst/>
          </a:prstGeom>
          <a:noFill/>
          <a:ln>
            <a:noFill/>
          </a:ln>
        </p:spPr>
      </p:pic>
      <p:pic>
        <p:nvPicPr>
          <p:cNvPr id="893" name="Google Shape;893;p114"/>
          <p:cNvPicPr preferRelativeResize="0"/>
          <p:nvPr/>
        </p:nvPicPr>
        <p:blipFill>
          <a:blip r:embed="rId6">
            <a:alphaModFix/>
          </a:blip>
          <a:stretch>
            <a:fillRect/>
          </a:stretch>
        </p:blipFill>
        <p:spPr>
          <a:xfrm>
            <a:off x="107550" y="4335250"/>
            <a:ext cx="645541" cy="7439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1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Patrols</a:t>
            </a:r>
            <a:endParaRPr/>
          </a:p>
        </p:txBody>
      </p:sp>
      <p:sp>
        <p:nvSpPr>
          <p:cNvPr id="899" name="Google Shape;899;p11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The Patrol Leader (PL) is responsible for their patrol and each of its members</a:t>
            </a:r>
            <a:endParaRPr/>
          </a:p>
          <a:p>
            <a:pPr marL="457200" lvl="0" indent="-311150" algn="l" rtl="0">
              <a:spcBef>
                <a:spcPts val="0"/>
              </a:spcBef>
              <a:spcAft>
                <a:spcPts val="0"/>
              </a:spcAft>
              <a:buSzPts val="1300"/>
              <a:buChar char="●"/>
            </a:pPr>
            <a:r>
              <a:rPr lang="en"/>
              <a:t>Patrols may conduct their own activities and outings with proper adult supervision</a:t>
            </a:r>
            <a:endParaRPr/>
          </a:p>
          <a:p>
            <a:pPr marL="457200" lvl="0" indent="-311150" algn="l" rtl="0">
              <a:spcBef>
                <a:spcPts val="0"/>
              </a:spcBef>
              <a:spcAft>
                <a:spcPts val="0"/>
              </a:spcAft>
              <a:buSzPts val="1300"/>
              <a:buChar char="●"/>
            </a:pPr>
            <a:r>
              <a:rPr lang="en"/>
              <a:t>The PL Reports to their patrol what happened at PLC meetings</a:t>
            </a:r>
            <a:endParaRPr/>
          </a:p>
          <a:p>
            <a:pPr marL="457200" lvl="0" indent="-311150" algn="l" rtl="0">
              <a:spcBef>
                <a:spcPts val="0"/>
              </a:spcBef>
              <a:spcAft>
                <a:spcPts val="0"/>
              </a:spcAft>
              <a:buSzPts val="1300"/>
              <a:buChar char="●"/>
            </a:pPr>
            <a:r>
              <a:rPr lang="en"/>
              <a:t>Plans for upcoming patrol &amp; troop outings/menus</a:t>
            </a:r>
            <a:endParaRPr/>
          </a:p>
          <a:p>
            <a:pPr marL="457200" lvl="0" indent="-311150" algn="l" rtl="0">
              <a:spcBef>
                <a:spcPts val="0"/>
              </a:spcBef>
              <a:spcAft>
                <a:spcPts val="0"/>
              </a:spcAft>
              <a:buSzPts val="1300"/>
              <a:buChar char="●"/>
            </a:pPr>
            <a:r>
              <a:rPr lang="en"/>
              <a:t>Designs patrol flag</a:t>
            </a:r>
            <a:endParaRPr/>
          </a:p>
          <a:p>
            <a:pPr marL="457200" lvl="0" indent="-311150" algn="l" rtl="0">
              <a:spcBef>
                <a:spcPts val="0"/>
              </a:spcBef>
              <a:spcAft>
                <a:spcPts val="0"/>
              </a:spcAft>
              <a:buSzPts val="1300"/>
              <a:buChar char="●"/>
            </a:pPr>
            <a:r>
              <a:rPr lang="en"/>
              <a:t>builds/maintains patrol box</a:t>
            </a:r>
            <a:endParaRPr/>
          </a:p>
          <a:p>
            <a:pPr marL="457200" lvl="0" indent="-311150" algn="l" rtl="0">
              <a:spcBef>
                <a:spcPts val="0"/>
              </a:spcBef>
              <a:spcAft>
                <a:spcPts val="0"/>
              </a:spcAft>
              <a:buSzPts val="1300"/>
              <a:buChar char="●"/>
            </a:pPr>
            <a:r>
              <a:rPr lang="en"/>
              <a:t>Work on advancements</a:t>
            </a:r>
            <a:endParaRPr/>
          </a:p>
          <a:p>
            <a:pPr marL="457200" lvl="0" indent="-311150" algn="l" rtl="0">
              <a:spcBef>
                <a:spcPts val="0"/>
              </a:spcBef>
              <a:spcAft>
                <a:spcPts val="0"/>
              </a:spcAft>
              <a:buSzPts val="1300"/>
              <a:buChar char="●"/>
            </a:pPr>
            <a:r>
              <a:rPr lang="en"/>
              <a:t>Complete assignments for next troop meeting</a:t>
            </a:r>
            <a:endParaRPr/>
          </a:p>
        </p:txBody>
      </p:sp>
      <p:sp>
        <p:nvSpPr>
          <p:cNvPr id="900" name="Google Shape;900;p11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700" b="1"/>
              <a:t>Most important job of the Patrol is:</a:t>
            </a:r>
            <a:endParaRPr sz="2700" b="1"/>
          </a:p>
          <a:p>
            <a:pPr marL="0" lvl="0" indent="0" algn="ctr" rtl="0">
              <a:spcBef>
                <a:spcPts val="1200"/>
              </a:spcBef>
              <a:spcAft>
                <a:spcPts val="1200"/>
              </a:spcAft>
              <a:buNone/>
            </a:pPr>
            <a:r>
              <a:rPr lang="en" sz="2700" b="1"/>
              <a:t>           HAVE FUN!!!</a:t>
            </a:r>
            <a:endParaRPr sz="2700" b="1"/>
          </a:p>
        </p:txBody>
      </p:sp>
      <p:pic>
        <p:nvPicPr>
          <p:cNvPr id="901" name="Google Shape;901;p115"/>
          <p:cNvPicPr preferRelativeResize="0"/>
          <p:nvPr/>
        </p:nvPicPr>
        <p:blipFill>
          <a:blip r:embed="rId3">
            <a:alphaModFix/>
          </a:blip>
          <a:stretch>
            <a:fillRect/>
          </a:stretch>
        </p:blipFill>
        <p:spPr>
          <a:xfrm>
            <a:off x="6407925" y="3155750"/>
            <a:ext cx="2378875" cy="1784148"/>
          </a:xfrm>
          <a:prstGeom prst="rect">
            <a:avLst/>
          </a:prstGeom>
          <a:noFill/>
          <a:ln>
            <a:noFill/>
          </a:ln>
        </p:spPr>
      </p:pic>
      <p:pic>
        <p:nvPicPr>
          <p:cNvPr id="902" name="Google Shape;902;p115"/>
          <p:cNvPicPr preferRelativeResize="0"/>
          <p:nvPr/>
        </p:nvPicPr>
        <p:blipFill>
          <a:blip r:embed="rId4">
            <a:alphaModFix/>
          </a:blip>
          <a:stretch>
            <a:fillRect/>
          </a:stretch>
        </p:blipFill>
        <p:spPr>
          <a:xfrm>
            <a:off x="3954049" y="2946800"/>
            <a:ext cx="2093123" cy="1569850"/>
          </a:xfrm>
          <a:prstGeom prst="rect">
            <a:avLst/>
          </a:prstGeom>
          <a:noFill/>
          <a:ln>
            <a:noFill/>
          </a:ln>
        </p:spPr>
      </p:pic>
      <p:pic>
        <p:nvPicPr>
          <p:cNvPr id="903" name="Google Shape;903;p115"/>
          <p:cNvPicPr preferRelativeResize="0"/>
          <p:nvPr/>
        </p:nvPicPr>
        <p:blipFill>
          <a:blip r:embed="rId5">
            <a:alphaModFix/>
          </a:blip>
          <a:stretch>
            <a:fillRect/>
          </a:stretch>
        </p:blipFill>
        <p:spPr>
          <a:xfrm>
            <a:off x="8004275" y="93650"/>
            <a:ext cx="894600" cy="10309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1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Patrols</a:t>
            </a:r>
            <a:endParaRPr/>
          </a:p>
        </p:txBody>
      </p:sp>
      <p:sp>
        <p:nvSpPr>
          <p:cNvPr id="909" name="Google Shape;909;p116"/>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fontScale="40000"/>
          </a:bodyPr>
          <a:lstStyle/>
          <a:p>
            <a:pPr marL="457200" lvl="0" indent="-317500" algn="l" rtl="0">
              <a:spcBef>
                <a:spcPts val="0"/>
              </a:spcBef>
              <a:spcAft>
                <a:spcPts val="0"/>
              </a:spcAft>
              <a:buClr>
                <a:schemeClr val="dk1"/>
              </a:buClr>
              <a:buSzPct val="100000"/>
              <a:buChar char="●"/>
            </a:pPr>
            <a:r>
              <a:rPr lang="en" sz="3500">
                <a:solidFill>
                  <a:schemeClr val="dk1"/>
                </a:solidFill>
              </a:rPr>
              <a:t>One of the Aims of the Patrol Method is that it is actively passed down from older Scouts to younger ones.</a:t>
            </a:r>
            <a:endParaRPr sz="3500">
              <a:solidFill>
                <a:schemeClr val="dk1"/>
              </a:solidFill>
            </a:endParaRPr>
          </a:p>
          <a:p>
            <a:pPr marL="914400" lvl="1" indent="-317500" algn="l" rtl="0">
              <a:spcBef>
                <a:spcPts val="0"/>
              </a:spcBef>
              <a:spcAft>
                <a:spcPts val="0"/>
              </a:spcAft>
              <a:buClr>
                <a:schemeClr val="dk1"/>
              </a:buClr>
              <a:buSzPct val="100000"/>
              <a:buChar char="○"/>
            </a:pPr>
            <a:r>
              <a:rPr lang="en" sz="3500">
                <a:solidFill>
                  <a:schemeClr val="dk1"/>
                </a:solidFill>
              </a:rPr>
              <a:t>This maintains the Patrol Method and Scout-led Troops</a:t>
            </a:r>
            <a:endParaRPr sz="3500">
              <a:solidFill>
                <a:schemeClr val="dk1"/>
              </a:solidFill>
            </a:endParaRPr>
          </a:p>
          <a:p>
            <a:pPr marL="914400" lvl="1" indent="-317500" algn="l" rtl="0">
              <a:spcBef>
                <a:spcPts val="0"/>
              </a:spcBef>
              <a:spcAft>
                <a:spcPts val="0"/>
              </a:spcAft>
              <a:buClr>
                <a:schemeClr val="dk1"/>
              </a:buClr>
              <a:buSzPct val="100000"/>
              <a:buChar char="○"/>
            </a:pPr>
            <a:r>
              <a:rPr lang="en" sz="3500">
                <a:solidFill>
                  <a:schemeClr val="dk1"/>
                </a:solidFill>
              </a:rPr>
              <a:t>As seasoned scouts mentor newer scouts, the patrol method is strengthened and perpetuated</a:t>
            </a:r>
            <a:endParaRPr sz="3500">
              <a:solidFill>
                <a:schemeClr val="dk1"/>
              </a:solidFill>
            </a:endParaRPr>
          </a:p>
          <a:p>
            <a:pPr marL="457200" lvl="0" indent="0" algn="l" rtl="0">
              <a:spcBef>
                <a:spcPts val="0"/>
              </a:spcBef>
              <a:spcAft>
                <a:spcPts val="0"/>
              </a:spcAft>
              <a:buNone/>
            </a:pPr>
            <a:endParaRPr sz="3500">
              <a:solidFill>
                <a:schemeClr val="dk1"/>
              </a:solidFill>
            </a:endParaRPr>
          </a:p>
          <a:p>
            <a:pPr marL="457200" lvl="0" indent="-317500" algn="l" rtl="0">
              <a:spcBef>
                <a:spcPts val="0"/>
              </a:spcBef>
              <a:spcAft>
                <a:spcPts val="0"/>
              </a:spcAft>
              <a:buClr>
                <a:schemeClr val="dk1"/>
              </a:buClr>
              <a:buSzPct val="100000"/>
              <a:buChar char="●"/>
            </a:pPr>
            <a:r>
              <a:rPr lang="en" sz="3500">
                <a:solidFill>
                  <a:schemeClr val="dk1"/>
                </a:solidFill>
              </a:rPr>
              <a:t>Implementing Patrol Method is ongoing to assure the patrol members have opportunities to share various responsibilities</a:t>
            </a:r>
            <a:endParaRPr sz="3500">
              <a:solidFill>
                <a:schemeClr val="dk1"/>
              </a:solidFill>
            </a:endParaRPr>
          </a:p>
          <a:p>
            <a:pPr marL="457200" lvl="0" indent="0" algn="l" rtl="0">
              <a:spcBef>
                <a:spcPts val="0"/>
              </a:spcBef>
              <a:spcAft>
                <a:spcPts val="0"/>
              </a:spcAft>
              <a:buNone/>
            </a:pPr>
            <a:endParaRPr sz="3500">
              <a:solidFill>
                <a:schemeClr val="dk1"/>
              </a:solidFill>
            </a:endParaRPr>
          </a:p>
          <a:p>
            <a:pPr marL="0" lvl="0" indent="0" algn="l" rtl="0">
              <a:spcBef>
                <a:spcPts val="0"/>
              </a:spcBef>
              <a:spcAft>
                <a:spcPts val="0"/>
              </a:spcAft>
              <a:buNone/>
            </a:pPr>
            <a:endParaRPr/>
          </a:p>
        </p:txBody>
      </p:sp>
      <p:sp>
        <p:nvSpPr>
          <p:cNvPr id="910" name="Google Shape;910;p116"/>
          <p:cNvSpPr txBox="1">
            <a:spLocks noGrp="1"/>
          </p:cNvSpPr>
          <p:nvPr>
            <p:ph type="subTitle" idx="1"/>
          </p:nvPr>
        </p:nvSpPr>
        <p:spPr>
          <a:xfrm>
            <a:off x="311300" y="1489500"/>
            <a:ext cx="3704400" cy="2679000"/>
          </a:xfrm>
          <a:prstGeom prst="rect">
            <a:avLst/>
          </a:prstGeom>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a:t>Every Scout should have a responsibility within their patrol</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1200"/>
              </a:spcAft>
              <a:buNone/>
            </a:pPr>
            <a:r>
              <a:rPr lang="en"/>
              <a:t>SPL has responsibility to match tasks with individuals with those strengths, but the SPL doesn’t assign responsibilities within a patrol- Patrol leaders do this</a:t>
            </a:r>
            <a:endParaRPr sz="1900">
              <a:solidFill>
                <a:schemeClr val="dk1"/>
              </a:solidFill>
            </a:endParaRPr>
          </a:p>
        </p:txBody>
      </p:sp>
      <p:pic>
        <p:nvPicPr>
          <p:cNvPr id="911" name="Google Shape;911;p116"/>
          <p:cNvPicPr preferRelativeResize="0"/>
          <p:nvPr/>
        </p:nvPicPr>
        <p:blipFill>
          <a:blip r:embed="rId3">
            <a:alphaModFix/>
          </a:blip>
          <a:stretch>
            <a:fillRect/>
          </a:stretch>
        </p:blipFill>
        <p:spPr>
          <a:xfrm>
            <a:off x="2209150" y="196425"/>
            <a:ext cx="2098525" cy="1175175"/>
          </a:xfrm>
          <a:prstGeom prst="rect">
            <a:avLst/>
          </a:prstGeom>
          <a:noFill/>
          <a:ln>
            <a:noFill/>
          </a:ln>
        </p:spPr>
      </p:pic>
      <p:pic>
        <p:nvPicPr>
          <p:cNvPr id="912" name="Google Shape;912;p116"/>
          <p:cNvPicPr preferRelativeResize="0"/>
          <p:nvPr/>
        </p:nvPicPr>
        <p:blipFill>
          <a:blip r:embed="rId4">
            <a:alphaModFix/>
          </a:blip>
          <a:stretch>
            <a:fillRect/>
          </a:stretch>
        </p:blipFill>
        <p:spPr>
          <a:xfrm>
            <a:off x="4008250" y="3747675"/>
            <a:ext cx="1127500" cy="12993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17"/>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Patrol Leaders Council…</a:t>
            </a:r>
            <a:endParaRPr/>
          </a:p>
          <a:p>
            <a:pPr marL="0" lvl="0" indent="0" algn="l" rtl="0">
              <a:spcBef>
                <a:spcPts val="0"/>
              </a:spcBef>
              <a:spcAft>
                <a:spcPts val="0"/>
              </a:spcAft>
              <a:buNone/>
            </a:pPr>
            <a:r>
              <a:rPr lang="en" sz="2000"/>
              <a:t>Plans and runs the troop</a:t>
            </a:r>
            <a:endParaRPr sz="2000"/>
          </a:p>
          <a:p>
            <a:pPr marL="0" lvl="0" indent="0" algn="l" rtl="0">
              <a:spcBef>
                <a:spcPts val="0"/>
              </a:spcBef>
              <a:spcAft>
                <a:spcPts val="0"/>
              </a:spcAft>
              <a:buNone/>
            </a:pPr>
            <a:endParaRPr/>
          </a:p>
        </p:txBody>
      </p:sp>
      <p:sp>
        <p:nvSpPr>
          <p:cNvPr id="918" name="Google Shape;918;p117"/>
          <p:cNvSpPr txBox="1">
            <a:spLocks noGrp="1"/>
          </p:cNvSpPr>
          <p:nvPr>
            <p:ph type="subTitle" idx="1"/>
          </p:nvPr>
        </p:nvSpPr>
        <p:spPr>
          <a:xfrm>
            <a:off x="311300" y="2054725"/>
            <a:ext cx="3704400" cy="926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a:t>*** </a:t>
            </a:r>
            <a:r>
              <a:rPr lang="en"/>
              <a:t>PLC is crucial to success of Patrol System and Scout-led troops</a:t>
            </a:r>
            <a:endParaRPr/>
          </a:p>
        </p:txBody>
      </p:sp>
      <p:sp>
        <p:nvSpPr>
          <p:cNvPr id="919" name="Google Shape;919;p117"/>
          <p:cNvSpPr txBox="1">
            <a:spLocks noGrp="1"/>
          </p:cNvSpPr>
          <p:nvPr>
            <p:ph type="body" idx="2"/>
          </p:nvPr>
        </p:nvSpPr>
        <p:spPr>
          <a:xfrm>
            <a:off x="4889725" y="500925"/>
            <a:ext cx="3954000" cy="4329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Through PLC, the Scoutmaster &amp; Senior Patrol Leader teach importance of Patrol Method to Patrol leaders</a:t>
            </a:r>
            <a:endParaRPr/>
          </a:p>
          <a:p>
            <a:pPr marL="914400" lvl="1" indent="-311150" algn="l" rtl="0">
              <a:spcBef>
                <a:spcPts val="0"/>
              </a:spcBef>
              <a:spcAft>
                <a:spcPts val="0"/>
              </a:spcAft>
              <a:buSzPts val="1300"/>
              <a:buChar char="➢"/>
            </a:pPr>
            <a:r>
              <a:rPr lang="en" sz="1300"/>
              <a:t>SPL should understand patrol method and do their best to help troop implement it.</a:t>
            </a:r>
            <a:endParaRPr/>
          </a:p>
          <a:p>
            <a:pPr marL="914400" lvl="1" indent="-311150" algn="l" rtl="0">
              <a:spcBef>
                <a:spcPts val="0"/>
              </a:spcBef>
              <a:spcAft>
                <a:spcPts val="0"/>
              </a:spcAft>
              <a:buSzPts val="1300"/>
              <a:buChar char="➢"/>
            </a:pPr>
            <a:r>
              <a:rPr lang="en"/>
              <a:t>Patrol leaders share with other scouts in their patrol</a:t>
            </a:r>
            <a:endParaRPr/>
          </a:p>
          <a:p>
            <a:pPr marL="457200" lvl="0" indent="0" algn="l" rtl="0">
              <a:spcBef>
                <a:spcPts val="1200"/>
              </a:spcBef>
              <a:spcAft>
                <a:spcPts val="0"/>
              </a:spcAft>
              <a:buNone/>
            </a:pPr>
            <a:endParaRPr/>
          </a:p>
          <a:p>
            <a:pPr marL="457200" lvl="0" indent="-311150" algn="l" rtl="0">
              <a:spcBef>
                <a:spcPts val="1200"/>
              </a:spcBef>
              <a:spcAft>
                <a:spcPts val="0"/>
              </a:spcAft>
              <a:buSzPts val="1300"/>
              <a:buChar char="★"/>
            </a:pPr>
            <a:r>
              <a:rPr lang="en"/>
              <a:t>Patrol Leaders Council meeting is important for the patrol method to work.</a:t>
            </a:r>
            <a:endParaRPr/>
          </a:p>
          <a:p>
            <a:pPr marL="914400" lvl="1" indent="-298450" algn="l" rtl="0">
              <a:spcBef>
                <a:spcPts val="0"/>
              </a:spcBef>
              <a:spcAft>
                <a:spcPts val="0"/>
              </a:spcAft>
              <a:buSzPts val="1100"/>
              <a:buChar char="○"/>
            </a:pPr>
            <a:r>
              <a:rPr lang="en"/>
              <a:t>Patrol leaders pass what they learned to the individual patrol members</a:t>
            </a:r>
            <a:endParaRPr/>
          </a:p>
          <a:p>
            <a:pPr marL="914400" lvl="1" indent="-298450" algn="l" rtl="0">
              <a:spcBef>
                <a:spcPts val="0"/>
              </a:spcBef>
              <a:spcAft>
                <a:spcPts val="0"/>
              </a:spcAft>
              <a:buSzPts val="1100"/>
              <a:buChar char="○"/>
            </a:pPr>
            <a:r>
              <a:rPr lang="en"/>
              <a:t>Some troops hold patrol meetings during breakout group segments of troop meeting. </a:t>
            </a:r>
            <a:endParaRPr/>
          </a:p>
        </p:txBody>
      </p:sp>
      <p:pic>
        <p:nvPicPr>
          <p:cNvPr id="920" name="Google Shape;920;p117"/>
          <p:cNvPicPr preferRelativeResize="0"/>
          <p:nvPr/>
        </p:nvPicPr>
        <p:blipFill>
          <a:blip r:embed="rId3">
            <a:alphaModFix/>
          </a:blip>
          <a:stretch>
            <a:fillRect/>
          </a:stretch>
        </p:blipFill>
        <p:spPr>
          <a:xfrm>
            <a:off x="750100" y="2895050"/>
            <a:ext cx="2858610" cy="2049600"/>
          </a:xfrm>
          <a:prstGeom prst="rect">
            <a:avLst/>
          </a:prstGeom>
          <a:noFill/>
          <a:ln>
            <a:noFill/>
          </a:ln>
        </p:spPr>
      </p:pic>
      <p:pic>
        <p:nvPicPr>
          <p:cNvPr id="921" name="Google Shape;921;p117"/>
          <p:cNvPicPr preferRelativeResize="0"/>
          <p:nvPr/>
        </p:nvPicPr>
        <p:blipFill>
          <a:blip r:embed="rId4">
            <a:alphaModFix/>
          </a:blip>
          <a:stretch>
            <a:fillRect/>
          </a:stretch>
        </p:blipFill>
        <p:spPr>
          <a:xfrm>
            <a:off x="4071625" y="2056262"/>
            <a:ext cx="894600" cy="10309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18"/>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Patrol Leaders Council</a:t>
            </a:r>
            <a:endParaRPr/>
          </a:p>
        </p:txBody>
      </p:sp>
      <p:sp>
        <p:nvSpPr>
          <p:cNvPr id="927" name="Google Shape;927;p118"/>
          <p:cNvSpPr txBox="1">
            <a:spLocks noGrp="1"/>
          </p:cNvSpPr>
          <p:nvPr>
            <p:ph type="subTitle" idx="1"/>
          </p:nvPr>
        </p:nvSpPr>
        <p:spPr>
          <a:xfrm>
            <a:off x="304800" y="2164550"/>
            <a:ext cx="3704400" cy="2229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Key youth leaders make up the PLC:</a:t>
            </a:r>
            <a:endParaRPr/>
          </a:p>
          <a:p>
            <a:pPr marL="0" lvl="0" indent="0" algn="l" rtl="0">
              <a:spcBef>
                <a:spcPts val="0"/>
              </a:spcBef>
              <a:spcAft>
                <a:spcPts val="0"/>
              </a:spcAft>
              <a:buNone/>
            </a:pPr>
            <a:r>
              <a:rPr lang="en"/>
              <a:t>SPL, ASPL, PL, Troop Guide, Scribe.</a:t>
            </a:r>
            <a:endParaRPr/>
          </a:p>
          <a:p>
            <a:pPr marL="0" lvl="0" indent="0" algn="l" rtl="0">
              <a:spcBef>
                <a:spcPts val="0"/>
              </a:spcBef>
              <a:spcAft>
                <a:spcPts val="0"/>
              </a:spcAft>
              <a:buNone/>
            </a:pPr>
            <a:endParaRPr/>
          </a:p>
          <a:p>
            <a:pPr marL="0" lvl="0" indent="0" algn="l" rtl="0">
              <a:spcBef>
                <a:spcPts val="0"/>
              </a:spcBef>
              <a:spcAft>
                <a:spcPts val="0"/>
              </a:spcAft>
              <a:buNone/>
            </a:pPr>
            <a:r>
              <a:rPr lang="en"/>
              <a:t>The Scoutmaster is not part of the Council, but acts as a guide, coach, informational resource.  </a:t>
            </a:r>
            <a:endParaRPr/>
          </a:p>
          <a:p>
            <a:pPr marL="0" lvl="0" indent="0" algn="l" rtl="0">
              <a:spcBef>
                <a:spcPts val="0"/>
              </a:spcBef>
              <a:spcAft>
                <a:spcPts val="0"/>
              </a:spcAft>
              <a:buNone/>
            </a:pPr>
            <a:endParaRPr/>
          </a:p>
          <a:p>
            <a:pPr marL="0" lvl="0" indent="0" algn="l" rtl="0">
              <a:spcBef>
                <a:spcPts val="0"/>
              </a:spcBef>
              <a:spcAft>
                <a:spcPts val="0"/>
              </a:spcAft>
              <a:buNone/>
            </a:pPr>
            <a:r>
              <a:rPr lang="en"/>
              <a:t>The scoutmaster retains veto power for any items that violate BSA policy or Safety.</a:t>
            </a:r>
            <a:endParaRPr/>
          </a:p>
          <a:p>
            <a:pPr marL="0" lvl="0" indent="0" algn="l" rtl="0">
              <a:spcBef>
                <a:spcPts val="0"/>
              </a:spcBef>
              <a:spcAft>
                <a:spcPts val="0"/>
              </a:spcAft>
              <a:buNone/>
            </a:pPr>
            <a:endParaRPr/>
          </a:p>
        </p:txBody>
      </p:sp>
      <p:sp>
        <p:nvSpPr>
          <p:cNvPr id="928" name="Google Shape;928;p118"/>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t>The PLC:</a:t>
            </a:r>
            <a:endParaRPr sz="1500"/>
          </a:p>
          <a:p>
            <a:pPr marL="457200" lvl="0" indent="0" algn="l" rtl="0">
              <a:spcBef>
                <a:spcPts val="1200"/>
              </a:spcBef>
              <a:spcAft>
                <a:spcPts val="0"/>
              </a:spcAft>
              <a:buNone/>
            </a:pPr>
            <a:endParaRPr sz="1500"/>
          </a:p>
          <a:p>
            <a:pPr marL="457200" lvl="0" indent="-323850" algn="l" rtl="0">
              <a:spcBef>
                <a:spcPts val="1200"/>
              </a:spcBef>
              <a:spcAft>
                <a:spcPts val="0"/>
              </a:spcAft>
              <a:buSzPts val="1500"/>
              <a:buChar char="❖"/>
            </a:pPr>
            <a:r>
              <a:rPr lang="en" sz="1500"/>
              <a:t>Gives long range direction with the annual planning meeting that lays out the troop calendar.</a:t>
            </a:r>
            <a:endParaRPr sz="1500"/>
          </a:p>
          <a:p>
            <a:pPr marL="457200" lvl="0" indent="0" algn="l" rtl="0">
              <a:spcBef>
                <a:spcPts val="1200"/>
              </a:spcBef>
              <a:spcAft>
                <a:spcPts val="0"/>
              </a:spcAft>
              <a:buNone/>
            </a:pPr>
            <a:endParaRPr sz="1500"/>
          </a:p>
          <a:p>
            <a:pPr marL="457200" lvl="0" indent="-323850" algn="l" rtl="0">
              <a:spcBef>
                <a:spcPts val="1200"/>
              </a:spcBef>
              <a:spcAft>
                <a:spcPts val="0"/>
              </a:spcAft>
              <a:buSzPts val="1500"/>
              <a:buChar char="❖"/>
            </a:pPr>
            <a:r>
              <a:rPr lang="en" sz="1500"/>
              <a:t>Meets monthly.  Meetings lasting 60-90 minutes to make sure everything is prepared for weekly meetings.</a:t>
            </a:r>
            <a:endParaRPr sz="1500"/>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929" name="Google Shape;929;p118"/>
          <p:cNvPicPr preferRelativeResize="0"/>
          <p:nvPr/>
        </p:nvPicPr>
        <p:blipFill>
          <a:blip r:embed="rId3">
            <a:alphaModFix/>
          </a:blip>
          <a:stretch>
            <a:fillRect/>
          </a:stretch>
        </p:blipFill>
        <p:spPr>
          <a:xfrm>
            <a:off x="4124700" y="2164550"/>
            <a:ext cx="894600" cy="10309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1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Key members responsibilities</a:t>
            </a:r>
            <a:endParaRPr/>
          </a:p>
        </p:txBody>
      </p:sp>
      <p:sp>
        <p:nvSpPr>
          <p:cNvPr id="935" name="Google Shape;935;p11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a:t>SPL:</a:t>
            </a:r>
            <a:endParaRPr b="1"/>
          </a:p>
          <a:p>
            <a:pPr marL="457200" lvl="0" indent="-298767" algn="l" rtl="0">
              <a:spcBef>
                <a:spcPts val="0"/>
              </a:spcBef>
              <a:spcAft>
                <a:spcPts val="0"/>
              </a:spcAft>
              <a:buSzPct val="100000"/>
              <a:buChar char="●"/>
            </a:pPr>
            <a:r>
              <a:rPr lang="en"/>
              <a:t>Chairs and runs all meetings</a:t>
            </a:r>
            <a:endParaRPr/>
          </a:p>
          <a:p>
            <a:pPr marL="457200" lvl="0" indent="-298767" algn="l" rtl="0">
              <a:spcBef>
                <a:spcPts val="0"/>
              </a:spcBef>
              <a:spcAft>
                <a:spcPts val="0"/>
              </a:spcAft>
              <a:buSzPct val="100000"/>
              <a:buChar char="●"/>
            </a:pPr>
            <a:r>
              <a:rPr lang="en"/>
              <a:t>Makes sure group sticks to agenda</a:t>
            </a:r>
            <a:endParaRPr/>
          </a:p>
          <a:p>
            <a:pPr marL="457200" lvl="0" indent="-298767" algn="l" rtl="0">
              <a:spcBef>
                <a:spcPts val="0"/>
              </a:spcBef>
              <a:spcAft>
                <a:spcPts val="0"/>
              </a:spcAft>
              <a:buSzPct val="100000"/>
              <a:buChar char="●"/>
            </a:pPr>
            <a:r>
              <a:rPr lang="en"/>
              <a:t>May table items to keep things moving</a:t>
            </a:r>
            <a:endParaRPr/>
          </a:p>
          <a:p>
            <a:pPr marL="457200" lvl="0" indent="-298767" algn="l" rtl="0">
              <a:spcBef>
                <a:spcPts val="0"/>
              </a:spcBef>
              <a:spcAft>
                <a:spcPts val="0"/>
              </a:spcAft>
              <a:buSzPct val="100000"/>
              <a:buChar char="●"/>
            </a:pPr>
            <a:r>
              <a:rPr lang="en"/>
              <a:t>Keeps PLC focused on issues of importance</a:t>
            </a:r>
            <a:endParaRPr/>
          </a:p>
          <a:p>
            <a:pPr marL="0" lvl="0" indent="0" algn="l" rtl="0">
              <a:spcBef>
                <a:spcPts val="1200"/>
              </a:spcBef>
              <a:spcAft>
                <a:spcPts val="0"/>
              </a:spcAft>
              <a:buNone/>
            </a:pPr>
            <a:r>
              <a:rPr lang="en" b="1"/>
              <a:t>ASPL:</a:t>
            </a:r>
            <a:endParaRPr/>
          </a:p>
          <a:p>
            <a:pPr marL="457200" lvl="0" indent="-298767" algn="l" rtl="0">
              <a:spcBef>
                <a:spcPts val="0"/>
              </a:spcBef>
              <a:spcAft>
                <a:spcPts val="0"/>
              </a:spcAft>
              <a:buSzPct val="100000"/>
              <a:buChar char="●"/>
            </a:pPr>
            <a:r>
              <a:rPr lang="en"/>
              <a:t>Fills in for SPL as needed</a:t>
            </a:r>
            <a:endParaRPr/>
          </a:p>
          <a:p>
            <a:pPr marL="457200" lvl="0" indent="-298767" algn="l" rtl="0">
              <a:spcBef>
                <a:spcPts val="0"/>
              </a:spcBef>
              <a:spcAft>
                <a:spcPts val="0"/>
              </a:spcAft>
              <a:buSzPct val="100000"/>
              <a:buChar char="●"/>
            </a:pPr>
            <a:r>
              <a:rPr lang="en"/>
              <a:t>Trains and directs QM, Scribe, Historian, Librarian, Instructors, and OA Representative</a:t>
            </a:r>
            <a:endParaRPr/>
          </a:p>
          <a:p>
            <a:pPr marL="0" lvl="0" indent="0" algn="l" rtl="0">
              <a:spcBef>
                <a:spcPts val="1200"/>
              </a:spcBef>
              <a:spcAft>
                <a:spcPts val="0"/>
              </a:spcAft>
              <a:buNone/>
            </a:pPr>
            <a:r>
              <a:rPr lang="en" b="1"/>
              <a:t>Patrol Leaders (PL): </a:t>
            </a:r>
            <a:endParaRPr b="1"/>
          </a:p>
          <a:p>
            <a:pPr marL="457200" lvl="0" indent="-298767" algn="l" rtl="0">
              <a:spcBef>
                <a:spcPts val="1200"/>
              </a:spcBef>
              <a:spcAft>
                <a:spcPts val="0"/>
              </a:spcAft>
              <a:buSzPct val="100000"/>
              <a:buChar char="●"/>
            </a:pPr>
            <a:r>
              <a:rPr lang="en"/>
              <a:t>Present ideas/concerns of their patrol</a:t>
            </a:r>
            <a:endParaRPr/>
          </a:p>
          <a:p>
            <a:pPr marL="457200" lvl="0" indent="-298767" algn="l" rtl="0">
              <a:spcBef>
                <a:spcPts val="0"/>
              </a:spcBef>
              <a:spcAft>
                <a:spcPts val="0"/>
              </a:spcAft>
              <a:buSzPct val="100000"/>
              <a:buChar char="●"/>
            </a:pPr>
            <a:r>
              <a:rPr lang="en"/>
              <a:t>Helps plan overall program</a:t>
            </a:r>
            <a:endParaRPr/>
          </a:p>
          <a:p>
            <a:pPr marL="457200" lvl="0" indent="-298767" algn="l" rtl="0">
              <a:spcBef>
                <a:spcPts val="0"/>
              </a:spcBef>
              <a:spcAft>
                <a:spcPts val="0"/>
              </a:spcAft>
              <a:buSzPct val="100000"/>
              <a:buChar char="●"/>
            </a:pPr>
            <a:r>
              <a:rPr lang="en"/>
              <a:t>Assistant Patrol Leader covers in PL absence</a:t>
            </a:r>
            <a:endParaRPr/>
          </a:p>
          <a:p>
            <a:pPr marL="0" lvl="0" indent="0" algn="l" rtl="0">
              <a:spcBef>
                <a:spcPts val="1200"/>
              </a:spcBef>
              <a:spcAft>
                <a:spcPts val="1200"/>
              </a:spcAft>
              <a:buNone/>
            </a:pPr>
            <a:endParaRPr/>
          </a:p>
        </p:txBody>
      </p:sp>
      <p:sp>
        <p:nvSpPr>
          <p:cNvPr id="936" name="Google Shape;936;p119"/>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Troop Guide: </a:t>
            </a:r>
            <a:endParaRPr b="1"/>
          </a:p>
          <a:p>
            <a:pPr marL="457200" lvl="0" indent="-311150" algn="l" rtl="0">
              <a:spcBef>
                <a:spcPts val="0"/>
              </a:spcBef>
              <a:spcAft>
                <a:spcPts val="0"/>
              </a:spcAft>
              <a:buSzPts val="1300"/>
              <a:buChar char="●"/>
            </a:pPr>
            <a:r>
              <a:rPr lang="en"/>
              <a:t>Works with new scout patrol</a:t>
            </a:r>
            <a:endParaRPr/>
          </a:p>
          <a:p>
            <a:pPr marL="457200" lvl="0" indent="-311150" algn="l" rtl="0">
              <a:spcBef>
                <a:spcPts val="0"/>
              </a:spcBef>
              <a:spcAft>
                <a:spcPts val="0"/>
              </a:spcAft>
              <a:buSzPts val="1300"/>
              <a:buChar char="●"/>
            </a:pPr>
            <a:r>
              <a:rPr lang="en"/>
              <a:t>Teaches leader of new scout patrol  troop operations and guides them through early scout activities</a:t>
            </a:r>
            <a:endParaRPr/>
          </a:p>
          <a:p>
            <a:pPr marL="0" lvl="0" indent="0" algn="l" rtl="0">
              <a:spcBef>
                <a:spcPts val="1200"/>
              </a:spcBef>
              <a:spcAft>
                <a:spcPts val="0"/>
              </a:spcAft>
              <a:buNone/>
            </a:pPr>
            <a:r>
              <a:rPr lang="en" b="1"/>
              <a:t>Scribe:</a:t>
            </a:r>
            <a:endParaRPr b="1"/>
          </a:p>
          <a:p>
            <a:pPr marL="457200" lvl="0" indent="-311150" algn="l" rtl="0">
              <a:spcBef>
                <a:spcPts val="0"/>
              </a:spcBef>
              <a:spcAft>
                <a:spcPts val="0"/>
              </a:spcAft>
              <a:buSzPts val="1300"/>
              <a:buChar char="●"/>
            </a:pPr>
            <a:r>
              <a:rPr lang="en"/>
              <a:t>Logs meetings</a:t>
            </a:r>
            <a:endParaRPr/>
          </a:p>
          <a:p>
            <a:pPr marL="457200" lvl="0" indent="-311150" algn="l" rtl="0">
              <a:spcBef>
                <a:spcPts val="0"/>
              </a:spcBef>
              <a:spcAft>
                <a:spcPts val="0"/>
              </a:spcAft>
              <a:buSzPts val="1300"/>
              <a:buChar char="●"/>
            </a:pPr>
            <a:r>
              <a:rPr lang="en"/>
              <a:t>Non voting member, but some troops allow voting</a:t>
            </a:r>
            <a:endParaRPr/>
          </a:p>
          <a:p>
            <a:pPr marL="457200" lvl="0" indent="0" algn="l" rtl="0">
              <a:spcBef>
                <a:spcPts val="1200"/>
              </a:spcBef>
              <a:spcAft>
                <a:spcPts val="1200"/>
              </a:spcAft>
              <a:buNone/>
            </a:pPr>
            <a:endParaRPr/>
          </a:p>
        </p:txBody>
      </p:sp>
      <p:pic>
        <p:nvPicPr>
          <p:cNvPr id="937" name="Google Shape;937;p119"/>
          <p:cNvPicPr preferRelativeResize="0"/>
          <p:nvPr/>
        </p:nvPicPr>
        <p:blipFill>
          <a:blip r:embed="rId3">
            <a:alphaModFix/>
          </a:blip>
          <a:stretch>
            <a:fillRect/>
          </a:stretch>
        </p:blipFill>
        <p:spPr>
          <a:xfrm>
            <a:off x="8004275" y="93650"/>
            <a:ext cx="894600" cy="103097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2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PLC:</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2000">
                <a:solidFill>
                  <a:schemeClr val="accent2"/>
                </a:solidFill>
                <a:latin typeface="Roboto"/>
                <a:ea typeface="Roboto"/>
                <a:cs typeface="Roboto"/>
                <a:sym typeface="Roboto"/>
              </a:rPr>
              <a:t>Responsible to plan and conduct troop’s activities</a:t>
            </a:r>
            <a:endParaRPr sz="2000">
              <a:solidFill>
                <a:schemeClr val="accent2"/>
              </a:solidFill>
            </a:endParaRPr>
          </a:p>
          <a:p>
            <a:pPr marL="0" lvl="0" indent="0" algn="l" rtl="0">
              <a:spcBef>
                <a:spcPts val="1200"/>
              </a:spcBef>
              <a:spcAft>
                <a:spcPts val="0"/>
              </a:spcAft>
              <a:buNone/>
            </a:pPr>
            <a:endParaRPr/>
          </a:p>
        </p:txBody>
      </p:sp>
      <p:sp>
        <p:nvSpPr>
          <p:cNvPr id="943" name="Google Shape;943;p120"/>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457200" lvl="0" indent="-311150" algn="l" rtl="0">
              <a:spcBef>
                <a:spcPts val="1200"/>
              </a:spcBef>
              <a:spcAft>
                <a:spcPts val="0"/>
              </a:spcAft>
              <a:buSzPts val="1300"/>
              <a:buChar char="●"/>
            </a:pPr>
            <a:r>
              <a:rPr lang="en"/>
              <a:t>In long-term- PLC deeply involved in planning troop’s program at the annual program planning conference and carrying out monthly meetings activities.</a:t>
            </a:r>
            <a:endParaRPr/>
          </a:p>
          <a:p>
            <a:pPr marL="457200" lvl="0" indent="0" algn="l" rtl="0">
              <a:spcBef>
                <a:spcPts val="0"/>
              </a:spcBef>
              <a:spcAft>
                <a:spcPts val="0"/>
              </a:spcAft>
              <a:buNone/>
            </a:pPr>
            <a:endParaRPr/>
          </a:p>
          <a:p>
            <a:pPr marL="457200" lvl="0" indent="-311150" algn="l" rtl="0">
              <a:spcBef>
                <a:spcPts val="0"/>
              </a:spcBef>
              <a:spcAft>
                <a:spcPts val="0"/>
              </a:spcAft>
              <a:buSzPts val="1300"/>
              <a:buChar char="●"/>
            </a:pPr>
            <a:r>
              <a:rPr lang="en"/>
              <a:t>In Short-term- plans and conducts troop activities.  At conclusion of troop meeting and as needed the PLC meets informally to review success and review responsibilities for future meetings and events.</a:t>
            </a:r>
            <a:endParaRPr/>
          </a:p>
          <a:p>
            <a:pPr marL="457200" lvl="0" indent="0" algn="l" rtl="0">
              <a:spcBef>
                <a:spcPts val="0"/>
              </a:spcBef>
              <a:spcAft>
                <a:spcPts val="0"/>
              </a:spcAft>
              <a:buNone/>
            </a:pPr>
            <a:endParaRPr/>
          </a:p>
          <a:p>
            <a:pPr marL="457200" lvl="0" indent="-311150" algn="l" rtl="0">
              <a:spcBef>
                <a:spcPts val="0"/>
              </a:spcBef>
              <a:spcAft>
                <a:spcPts val="0"/>
              </a:spcAft>
              <a:buSzPts val="1300"/>
              <a:buChar char="●"/>
            </a:pPr>
            <a:r>
              <a:rPr lang="en"/>
              <a:t>Presents yearly plan to troop committee for approval, provides feedback at the end of each meeting/activity and helps the SPL put effective leadership methods into practice</a:t>
            </a:r>
            <a:endParaRPr/>
          </a:p>
        </p:txBody>
      </p:sp>
      <p:pic>
        <p:nvPicPr>
          <p:cNvPr id="944" name="Google Shape;944;p120"/>
          <p:cNvPicPr preferRelativeResize="0"/>
          <p:nvPr/>
        </p:nvPicPr>
        <p:blipFill>
          <a:blip r:embed="rId3">
            <a:alphaModFix/>
          </a:blip>
          <a:stretch>
            <a:fillRect/>
          </a:stretch>
        </p:blipFill>
        <p:spPr>
          <a:xfrm>
            <a:off x="490125" y="3335925"/>
            <a:ext cx="1382530" cy="15932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2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PLC Meeting Agenda:</a:t>
            </a:r>
            <a:endParaRPr/>
          </a:p>
        </p:txBody>
      </p:sp>
      <p:sp>
        <p:nvSpPr>
          <p:cNvPr id="950" name="Google Shape;950;p121"/>
          <p:cNvSpPr txBox="1">
            <a:spLocks noGrp="1"/>
          </p:cNvSpPr>
          <p:nvPr>
            <p:ph type="body" idx="1"/>
          </p:nvPr>
        </p:nvSpPr>
        <p:spPr>
          <a:xfrm>
            <a:off x="4719675" y="522450"/>
            <a:ext cx="4166400" cy="40986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AutoNum type="arabicPeriod"/>
            </a:pPr>
            <a:r>
              <a:rPr lang="en" sz="1900"/>
              <a:t>Opening and call to order</a:t>
            </a:r>
            <a:endParaRPr sz="1900"/>
          </a:p>
          <a:p>
            <a:pPr marL="457200" lvl="0" indent="-349250" algn="l" rtl="0">
              <a:spcBef>
                <a:spcPts val="0"/>
              </a:spcBef>
              <a:spcAft>
                <a:spcPts val="0"/>
              </a:spcAft>
              <a:buSzPts val="1900"/>
              <a:buAutoNum type="arabicPeriod"/>
            </a:pPr>
            <a:r>
              <a:rPr lang="en" sz="1900"/>
              <a:t>Roll Call and Reading of minutes</a:t>
            </a:r>
            <a:endParaRPr sz="1900"/>
          </a:p>
          <a:p>
            <a:pPr marL="457200" lvl="0" indent="-349250" algn="l" rtl="0">
              <a:spcBef>
                <a:spcPts val="0"/>
              </a:spcBef>
              <a:spcAft>
                <a:spcPts val="0"/>
              </a:spcAft>
              <a:buSzPts val="1900"/>
              <a:buAutoNum type="arabicPeriod"/>
            </a:pPr>
            <a:r>
              <a:rPr lang="en" sz="1900"/>
              <a:t>Patrol reports</a:t>
            </a:r>
            <a:endParaRPr sz="1900"/>
          </a:p>
          <a:p>
            <a:pPr marL="457200" lvl="0" indent="-349250" algn="l" rtl="0">
              <a:spcBef>
                <a:spcPts val="0"/>
              </a:spcBef>
              <a:spcAft>
                <a:spcPts val="0"/>
              </a:spcAft>
              <a:buSzPts val="1900"/>
              <a:buAutoNum type="arabicPeriod"/>
            </a:pPr>
            <a:r>
              <a:rPr lang="en" sz="1900"/>
              <a:t>Old Business</a:t>
            </a:r>
            <a:endParaRPr sz="1900"/>
          </a:p>
          <a:p>
            <a:pPr marL="457200" lvl="0" indent="-349250" algn="l" rtl="0">
              <a:spcBef>
                <a:spcPts val="0"/>
              </a:spcBef>
              <a:spcAft>
                <a:spcPts val="0"/>
              </a:spcAft>
              <a:buSzPts val="1900"/>
              <a:buAutoNum type="arabicPeriod"/>
            </a:pPr>
            <a:r>
              <a:rPr lang="en" sz="1900"/>
              <a:t>Main event planning</a:t>
            </a:r>
            <a:endParaRPr sz="1900"/>
          </a:p>
          <a:p>
            <a:pPr marL="457200" lvl="0" indent="-349250" algn="l" rtl="0">
              <a:spcBef>
                <a:spcPts val="0"/>
              </a:spcBef>
              <a:spcAft>
                <a:spcPts val="0"/>
              </a:spcAft>
              <a:buSzPts val="1900"/>
              <a:buAutoNum type="arabicPeriod"/>
            </a:pPr>
            <a:r>
              <a:rPr lang="en" sz="1900"/>
              <a:t>Troop meeting planning</a:t>
            </a:r>
            <a:endParaRPr sz="1900"/>
          </a:p>
          <a:p>
            <a:pPr marL="457200" lvl="0" indent="-349250" algn="l" rtl="0">
              <a:spcBef>
                <a:spcPts val="0"/>
              </a:spcBef>
              <a:spcAft>
                <a:spcPts val="0"/>
              </a:spcAft>
              <a:buSzPts val="1900"/>
              <a:buAutoNum type="arabicPeriod"/>
            </a:pPr>
            <a:r>
              <a:rPr lang="en" sz="1900"/>
              <a:t>New Business</a:t>
            </a:r>
            <a:endParaRPr sz="1900"/>
          </a:p>
          <a:p>
            <a:pPr marL="457200" lvl="0" indent="-349250" algn="l" rtl="0">
              <a:spcBef>
                <a:spcPts val="0"/>
              </a:spcBef>
              <a:spcAft>
                <a:spcPts val="0"/>
              </a:spcAft>
              <a:buSzPts val="1900"/>
              <a:buAutoNum type="arabicPeriod"/>
            </a:pPr>
            <a:r>
              <a:rPr lang="en" sz="1900"/>
              <a:t>Scoutmaster minute</a:t>
            </a:r>
            <a:endParaRPr sz="1900"/>
          </a:p>
        </p:txBody>
      </p:sp>
      <p:pic>
        <p:nvPicPr>
          <p:cNvPr id="951" name="Google Shape;951;p121"/>
          <p:cNvPicPr preferRelativeResize="0"/>
          <p:nvPr/>
        </p:nvPicPr>
        <p:blipFill>
          <a:blip r:embed="rId3">
            <a:alphaModFix/>
          </a:blip>
          <a:stretch>
            <a:fillRect/>
          </a:stretch>
        </p:blipFill>
        <p:spPr>
          <a:xfrm>
            <a:off x="490125" y="3335925"/>
            <a:ext cx="1382530" cy="1593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is a Merit Badge Counselor…</a:t>
            </a:r>
            <a:endParaRPr/>
          </a:p>
        </p:txBody>
      </p:sp>
      <p:sp>
        <p:nvSpPr>
          <p:cNvPr id="138" name="Google Shape;138;p23"/>
          <p:cNvSpPr txBox="1"/>
          <p:nvPr/>
        </p:nvSpPr>
        <p:spPr>
          <a:xfrm>
            <a:off x="612175" y="1598800"/>
            <a:ext cx="80388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An adult that is knowledgeable about the subject matter of the merit badge and willing to work with scouts to accomplish the requirements printed in the merit badge pamphlets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Requirements:</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Completion of the Scouts BSA adult application</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Completion of Youth Protection Training</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Completion of clearances</a:t>
            </a:r>
            <a:endParaRPr>
              <a:latin typeface="Roboto"/>
              <a:ea typeface="Roboto"/>
              <a:cs typeface="Roboto"/>
              <a:sym typeface="Roboto"/>
            </a:endParaRPr>
          </a:p>
          <a:p>
            <a:pPr marL="914400" lvl="1" indent="-317500" algn="l" rtl="0">
              <a:spcBef>
                <a:spcPts val="0"/>
              </a:spcBef>
              <a:spcAft>
                <a:spcPts val="0"/>
              </a:spcAft>
              <a:buSzPts val="1400"/>
              <a:buFont typeface="Roboto"/>
              <a:buAutoNum type="alphaLcPeriod"/>
            </a:pPr>
            <a:r>
              <a:rPr lang="en">
                <a:latin typeface="Roboto"/>
                <a:ea typeface="Roboto"/>
                <a:cs typeface="Roboto"/>
                <a:sym typeface="Roboto"/>
              </a:rPr>
              <a:t>PA State police clearance</a:t>
            </a:r>
            <a:endParaRPr>
              <a:latin typeface="Roboto"/>
              <a:ea typeface="Roboto"/>
              <a:cs typeface="Roboto"/>
              <a:sym typeface="Roboto"/>
            </a:endParaRPr>
          </a:p>
          <a:p>
            <a:pPr marL="914400" lvl="1" indent="-317500" algn="l" rtl="0">
              <a:spcBef>
                <a:spcPts val="0"/>
              </a:spcBef>
              <a:spcAft>
                <a:spcPts val="0"/>
              </a:spcAft>
              <a:buSzPts val="1400"/>
              <a:buFont typeface="Roboto"/>
              <a:buAutoNum type="alphaLcPeriod"/>
            </a:pPr>
            <a:r>
              <a:rPr lang="en">
                <a:latin typeface="Roboto"/>
                <a:ea typeface="Roboto"/>
                <a:cs typeface="Roboto"/>
                <a:sym typeface="Roboto"/>
              </a:rPr>
              <a:t>Childline child abuse clearance</a:t>
            </a:r>
            <a:endParaRPr>
              <a:latin typeface="Roboto"/>
              <a:ea typeface="Roboto"/>
              <a:cs typeface="Roboto"/>
              <a:sym typeface="Roboto"/>
            </a:endParaRPr>
          </a:p>
          <a:p>
            <a:pPr marL="914400" lvl="1" indent="-317500" algn="l" rtl="0">
              <a:spcBef>
                <a:spcPts val="0"/>
              </a:spcBef>
              <a:spcAft>
                <a:spcPts val="0"/>
              </a:spcAft>
              <a:buSzPts val="1400"/>
              <a:buFont typeface="Roboto"/>
              <a:buAutoNum type="alphaLcPeriod"/>
            </a:pPr>
            <a:r>
              <a:rPr lang="en">
                <a:latin typeface="Roboto"/>
                <a:ea typeface="Roboto"/>
                <a:cs typeface="Roboto"/>
                <a:sym typeface="Roboto"/>
              </a:rPr>
              <a:t>FBI clearance or waiver if residing in PA for 10 years</a:t>
            </a:r>
            <a:endParaRPr>
              <a:latin typeface="Roboto"/>
              <a:ea typeface="Roboto"/>
              <a:cs typeface="Roboto"/>
              <a:sym typeface="Roboto"/>
            </a:endParaRPr>
          </a:p>
          <a:p>
            <a:pPr marL="914400" lvl="1" indent="-317500" algn="l" rtl="0">
              <a:spcBef>
                <a:spcPts val="0"/>
              </a:spcBef>
              <a:spcAft>
                <a:spcPts val="0"/>
              </a:spcAft>
              <a:buSzPts val="1400"/>
              <a:buFont typeface="Roboto"/>
              <a:buAutoNum type="alphaLcPeriod"/>
            </a:pPr>
            <a:r>
              <a:rPr lang="en">
                <a:latin typeface="Roboto"/>
                <a:ea typeface="Roboto"/>
                <a:cs typeface="Roboto"/>
                <a:sym typeface="Roboto"/>
              </a:rPr>
              <a:t>Criminal Background Check Authorization Form</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Completion of Merit Badge worksheet listing badges you are qualified to counsel</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Receive approval from the Council Advancement Committee</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Clearance information can be found at </a:t>
            </a:r>
            <a:r>
              <a:rPr lang="en" u="sng">
                <a:solidFill>
                  <a:schemeClr val="hlink"/>
                </a:solidFill>
                <a:latin typeface="Roboto"/>
                <a:ea typeface="Roboto"/>
                <a:cs typeface="Roboto"/>
                <a:sym typeface="Roboto"/>
                <a:hlinkClick r:id="rId3"/>
              </a:rPr>
              <a:t>www.wfbsa.org</a:t>
            </a:r>
            <a:r>
              <a:rPr lang="en">
                <a:latin typeface="Roboto"/>
                <a:ea typeface="Roboto"/>
                <a:cs typeface="Roboto"/>
                <a:sym typeface="Roboto"/>
              </a:rPr>
              <a:t>  under the “Leaders” link</a:t>
            </a:r>
            <a:endParaRPr>
              <a:latin typeface="Roboto"/>
              <a:ea typeface="Roboto"/>
              <a:cs typeface="Roboto"/>
              <a:sym typeface="Roboto"/>
            </a:endParaRPr>
          </a:p>
        </p:txBody>
      </p:sp>
      <p:pic>
        <p:nvPicPr>
          <p:cNvPr id="139" name="Google Shape;139;p23"/>
          <p:cNvPicPr preferRelativeResize="0"/>
          <p:nvPr/>
        </p:nvPicPr>
        <p:blipFill>
          <a:blip r:embed="rId4">
            <a:alphaModFix/>
          </a:blip>
          <a:stretch>
            <a:fillRect/>
          </a:stretch>
        </p:blipFill>
        <p:spPr>
          <a:xfrm>
            <a:off x="8009650" y="176600"/>
            <a:ext cx="822675" cy="9480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2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At conclusion of PLC:	</a:t>
            </a:r>
            <a:endParaRPr/>
          </a:p>
        </p:txBody>
      </p:sp>
      <p:sp>
        <p:nvSpPr>
          <p:cNvPr id="957" name="Google Shape;957;p12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Youth leaders should understand the plan for meetings and events</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PL should be clear on information to be shared with their patrols.</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SPL will check with Patrol Leaders ongoing to make sure they are on top of the plan.</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SM and SPL will review agendas prior to meetings to make sure everything is ready to go</a:t>
            </a:r>
            <a:endParaRPr sz="1500"/>
          </a:p>
          <a:p>
            <a:pPr marL="457200" lvl="0" indent="0" algn="l" rtl="0">
              <a:spcBef>
                <a:spcPts val="0"/>
              </a:spcBef>
              <a:spcAft>
                <a:spcPts val="1200"/>
              </a:spcAft>
              <a:buNone/>
            </a:pPr>
            <a:endParaRPr/>
          </a:p>
        </p:txBody>
      </p:sp>
      <p:pic>
        <p:nvPicPr>
          <p:cNvPr id="958" name="Google Shape;958;p122"/>
          <p:cNvPicPr preferRelativeResize="0"/>
          <p:nvPr/>
        </p:nvPicPr>
        <p:blipFill>
          <a:blip r:embed="rId3">
            <a:alphaModFix/>
          </a:blip>
          <a:stretch>
            <a:fillRect/>
          </a:stretch>
        </p:blipFill>
        <p:spPr>
          <a:xfrm>
            <a:off x="490125" y="3335925"/>
            <a:ext cx="1382530" cy="15932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23"/>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OUTDOOR ETHICS</a:t>
            </a:r>
            <a:endParaRPr sz="2400"/>
          </a:p>
        </p:txBody>
      </p:sp>
      <p:pic>
        <p:nvPicPr>
          <p:cNvPr id="964" name="Google Shape;964;p123"/>
          <p:cNvPicPr preferRelativeResize="0"/>
          <p:nvPr/>
        </p:nvPicPr>
        <p:blipFill>
          <a:blip r:embed="rId3">
            <a:alphaModFix/>
          </a:blip>
          <a:stretch>
            <a:fillRect/>
          </a:stretch>
        </p:blipFill>
        <p:spPr>
          <a:xfrm>
            <a:off x="152400" y="152400"/>
            <a:ext cx="3351600" cy="3370225"/>
          </a:xfrm>
          <a:prstGeom prst="rect">
            <a:avLst/>
          </a:prstGeom>
          <a:noFill/>
          <a:ln>
            <a:noFill/>
          </a:ln>
        </p:spPr>
      </p:pic>
      <p:sp>
        <p:nvSpPr>
          <p:cNvPr id="965" name="Google Shape;965;p123"/>
          <p:cNvSpPr txBox="1"/>
          <p:nvPr/>
        </p:nvSpPr>
        <p:spPr>
          <a:xfrm>
            <a:off x="3975500" y="557225"/>
            <a:ext cx="44685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Scouts and Outdoor Ethics go hand in hand</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Plan an outdoor program that emphasizes practicing:</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	Outdoor Code</a:t>
            </a:r>
            <a:endParaRPr>
              <a:latin typeface="Roboto"/>
              <a:ea typeface="Roboto"/>
              <a:cs typeface="Roboto"/>
              <a:sym typeface="Roboto"/>
            </a:endParaRPr>
          </a:p>
          <a:p>
            <a:pPr marL="457200" lvl="0" indent="0" algn="l" rtl="0">
              <a:spcBef>
                <a:spcPts val="0"/>
              </a:spcBef>
              <a:spcAft>
                <a:spcPts val="0"/>
              </a:spcAft>
              <a:buNone/>
            </a:pPr>
            <a:r>
              <a:rPr lang="en">
                <a:latin typeface="Roboto"/>
                <a:ea typeface="Roboto"/>
                <a:cs typeface="Roboto"/>
                <a:sym typeface="Roboto"/>
              </a:rPr>
              <a:t>Principles of Leave No Trace</a:t>
            </a:r>
            <a:endParaRPr>
              <a:latin typeface="Roboto"/>
              <a:ea typeface="Roboto"/>
              <a:cs typeface="Roboto"/>
              <a:sym typeface="Roboto"/>
            </a:endParaRPr>
          </a:p>
          <a:p>
            <a:pPr marL="457200" lvl="0" indent="0" algn="l" rtl="0">
              <a:spcBef>
                <a:spcPts val="0"/>
              </a:spcBef>
              <a:spcAft>
                <a:spcPts val="0"/>
              </a:spcAft>
              <a:buNone/>
            </a:pPr>
            <a:r>
              <a:rPr lang="en">
                <a:latin typeface="Roboto"/>
                <a:ea typeface="Roboto"/>
                <a:cs typeface="Roboto"/>
                <a:sym typeface="Roboto"/>
              </a:rPr>
              <a:t>Principles of Tread Lightly!</a:t>
            </a:r>
            <a:endParaRPr>
              <a:latin typeface="Roboto"/>
              <a:ea typeface="Roboto"/>
              <a:cs typeface="Roboto"/>
              <a:sym typeface="Roboto"/>
            </a:endParaRPr>
          </a:p>
          <a:p>
            <a:pPr marL="457200" lvl="0" indent="0" algn="l" rtl="0">
              <a:spcBef>
                <a:spcPts val="0"/>
              </a:spcBef>
              <a:spcAft>
                <a:spcPts val="0"/>
              </a:spcAft>
              <a:buNone/>
            </a:pPr>
            <a:r>
              <a:rPr lang="en">
                <a:latin typeface="Roboto"/>
                <a:ea typeface="Roboto"/>
                <a:cs typeface="Roboto"/>
                <a:sym typeface="Roboto"/>
              </a:rPr>
              <a:t>Principles of Land Ethic</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Outdoor Ethics guide        leadership position for Star, Life, and Eagle </a:t>
            </a:r>
            <a:endParaRPr>
              <a:latin typeface="Roboto"/>
              <a:ea typeface="Roboto"/>
              <a:cs typeface="Roboto"/>
              <a:sym typeface="Roboto"/>
            </a:endParaRPr>
          </a:p>
        </p:txBody>
      </p:sp>
      <p:pic>
        <p:nvPicPr>
          <p:cNvPr id="966" name="Google Shape;966;p123"/>
          <p:cNvPicPr preferRelativeResize="0"/>
          <p:nvPr/>
        </p:nvPicPr>
        <p:blipFill>
          <a:blip r:embed="rId4">
            <a:alphaModFix/>
          </a:blip>
          <a:stretch>
            <a:fillRect/>
          </a:stretch>
        </p:blipFill>
        <p:spPr>
          <a:xfrm>
            <a:off x="7522375" y="370450"/>
            <a:ext cx="1284150" cy="751275"/>
          </a:xfrm>
          <a:prstGeom prst="rect">
            <a:avLst/>
          </a:prstGeom>
          <a:noFill/>
          <a:ln>
            <a:noFill/>
          </a:ln>
        </p:spPr>
      </p:pic>
      <p:sp>
        <p:nvSpPr>
          <p:cNvPr id="967" name="Google Shape;967;p123"/>
          <p:cNvSpPr/>
          <p:nvPr/>
        </p:nvSpPr>
        <p:spPr>
          <a:xfrm>
            <a:off x="5778125" y="2831275"/>
            <a:ext cx="203700" cy="15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24"/>
          <p:cNvSpPr/>
          <p:nvPr/>
        </p:nvSpPr>
        <p:spPr>
          <a:xfrm>
            <a:off x="871550" y="45200"/>
            <a:ext cx="1392900" cy="390900"/>
          </a:xfrm>
          <a:prstGeom prst="rect">
            <a:avLst/>
          </a:prstGeom>
          <a:solidFill>
            <a:srgbClr val="003F87"/>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b="1">
                <a:solidFill>
                  <a:srgbClr val="FFFFFF"/>
                </a:solidFill>
                <a:latin typeface="Roboto"/>
                <a:ea typeface="Roboto"/>
                <a:cs typeface="Roboto"/>
                <a:sym typeface="Roboto"/>
              </a:rPr>
              <a:t>Scout Law</a:t>
            </a:r>
            <a:endParaRPr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b="1">
              <a:solidFill>
                <a:srgbClr val="FFFFFF"/>
              </a:solidFill>
              <a:latin typeface="Roboto"/>
              <a:ea typeface="Roboto"/>
              <a:cs typeface="Roboto"/>
              <a:sym typeface="Roboto"/>
            </a:endParaRPr>
          </a:p>
        </p:txBody>
      </p:sp>
      <p:sp>
        <p:nvSpPr>
          <p:cNvPr id="973" name="Google Shape;973;p124"/>
          <p:cNvSpPr/>
          <p:nvPr/>
        </p:nvSpPr>
        <p:spPr>
          <a:xfrm>
            <a:off x="2264450" y="45200"/>
            <a:ext cx="1392900" cy="390900"/>
          </a:xfrm>
          <a:prstGeom prst="rect">
            <a:avLst/>
          </a:prstGeom>
          <a:solidFill>
            <a:srgbClr val="003F87"/>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b="1">
                <a:solidFill>
                  <a:srgbClr val="FFFFFF"/>
                </a:solidFill>
                <a:latin typeface="Roboto"/>
                <a:ea typeface="Roboto"/>
                <a:cs typeface="Roboto"/>
                <a:sym typeface="Roboto"/>
              </a:rPr>
              <a:t>Outdoor Code</a:t>
            </a:r>
            <a:endParaRPr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b="1">
              <a:solidFill>
                <a:srgbClr val="FFFFFF"/>
              </a:solidFill>
              <a:latin typeface="Roboto"/>
              <a:ea typeface="Roboto"/>
              <a:cs typeface="Roboto"/>
              <a:sym typeface="Roboto"/>
            </a:endParaRPr>
          </a:p>
        </p:txBody>
      </p:sp>
      <p:sp>
        <p:nvSpPr>
          <p:cNvPr id="974" name="Google Shape;974;p124"/>
          <p:cNvSpPr/>
          <p:nvPr/>
        </p:nvSpPr>
        <p:spPr>
          <a:xfrm>
            <a:off x="3657350" y="45200"/>
            <a:ext cx="1392900" cy="390900"/>
          </a:xfrm>
          <a:prstGeom prst="rect">
            <a:avLst/>
          </a:prstGeom>
          <a:solidFill>
            <a:srgbClr val="003F87"/>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300"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300" b="1">
                <a:solidFill>
                  <a:srgbClr val="FFFFFF"/>
                </a:solidFill>
                <a:latin typeface="Roboto"/>
                <a:ea typeface="Roboto"/>
                <a:cs typeface="Roboto"/>
                <a:sym typeface="Roboto"/>
              </a:rPr>
              <a:t>Leave No Trace</a:t>
            </a:r>
            <a:endParaRPr sz="1300"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300" b="1">
              <a:solidFill>
                <a:srgbClr val="FFFFFF"/>
              </a:solidFill>
              <a:latin typeface="Roboto"/>
              <a:ea typeface="Roboto"/>
              <a:cs typeface="Roboto"/>
              <a:sym typeface="Roboto"/>
            </a:endParaRPr>
          </a:p>
        </p:txBody>
      </p:sp>
      <p:sp>
        <p:nvSpPr>
          <p:cNvPr id="975" name="Google Shape;975;p124"/>
          <p:cNvSpPr/>
          <p:nvPr/>
        </p:nvSpPr>
        <p:spPr>
          <a:xfrm>
            <a:off x="5050250" y="45200"/>
            <a:ext cx="1392900" cy="390900"/>
          </a:xfrm>
          <a:prstGeom prst="rect">
            <a:avLst/>
          </a:prstGeom>
          <a:solidFill>
            <a:srgbClr val="003F87"/>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rgbClr val="FFFFFF"/>
                </a:solidFill>
                <a:latin typeface="Roboto"/>
                <a:ea typeface="Roboto"/>
                <a:cs typeface="Roboto"/>
                <a:sym typeface="Roboto"/>
              </a:rPr>
              <a:t>Tread Lightly!</a:t>
            </a:r>
            <a:endParaRPr b="1">
              <a:solidFill>
                <a:srgbClr val="FFFFFF"/>
              </a:solidFill>
              <a:latin typeface="Roboto"/>
              <a:ea typeface="Roboto"/>
              <a:cs typeface="Roboto"/>
              <a:sym typeface="Roboto"/>
            </a:endParaRPr>
          </a:p>
        </p:txBody>
      </p:sp>
      <p:sp>
        <p:nvSpPr>
          <p:cNvPr id="976" name="Google Shape;976;p124"/>
          <p:cNvSpPr/>
          <p:nvPr/>
        </p:nvSpPr>
        <p:spPr>
          <a:xfrm>
            <a:off x="6443150" y="45200"/>
            <a:ext cx="1392900" cy="390900"/>
          </a:xfrm>
          <a:prstGeom prst="rect">
            <a:avLst/>
          </a:prstGeom>
          <a:solidFill>
            <a:srgbClr val="003F87"/>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b="1">
                <a:solidFill>
                  <a:srgbClr val="FFFFFF"/>
                </a:solidFill>
                <a:latin typeface="Roboto"/>
                <a:ea typeface="Roboto"/>
                <a:cs typeface="Roboto"/>
                <a:sym typeface="Roboto"/>
              </a:rPr>
              <a:t>Land Ethic</a:t>
            </a:r>
            <a:endParaRPr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b="1">
              <a:solidFill>
                <a:srgbClr val="FFFFFF"/>
              </a:solidFill>
              <a:latin typeface="Roboto"/>
              <a:ea typeface="Roboto"/>
              <a:cs typeface="Roboto"/>
              <a:sym typeface="Roboto"/>
            </a:endParaRPr>
          </a:p>
        </p:txBody>
      </p:sp>
      <p:sp>
        <p:nvSpPr>
          <p:cNvPr id="977" name="Google Shape;977;p124"/>
          <p:cNvSpPr/>
          <p:nvPr/>
        </p:nvSpPr>
        <p:spPr>
          <a:xfrm>
            <a:off x="871550" y="436100"/>
            <a:ext cx="1392900" cy="9738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Courteous</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Clean</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78" name="Google Shape;978;p124"/>
          <p:cNvSpPr/>
          <p:nvPr/>
        </p:nvSpPr>
        <p:spPr>
          <a:xfrm>
            <a:off x="2264450" y="436100"/>
            <a:ext cx="1392900" cy="9738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Clean in outdoor manners</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79" name="Google Shape;979;p124"/>
          <p:cNvSpPr/>
          <p:nvPr/>
        </p:nvSpPr>
        <p:spPr>
          <a:xfrm>
            <a:off x="3657350" y="436100"/>
            <a:ext cx="1392900" cy="9738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20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r>
              <a:rPr lang="en" sz="1100">
                <a:solidFill>
                  <a:srgbClr val="FFFFFF"/>
                </a:solidFill>
                <a:latin typeface="Roboto"/>
                <a:ea typeface="Roboto"/>
                <a:cs typeface="Roboto"/>
                <a:sym typeface="Roboto"/>
              </a:rPr>
              <a:t>Dispose of waste  properly</a:t>
            </a:r>
            <a:endParaRPr sz="110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endParaRPr sz="45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endParaRPr sz="45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r>
              <a:rPr lang="en" sz="1100">
                <a:solidFill>
                  <a:srgbClr val="FFFFFF"/>
                </a:solidFill>
                <a:latin typeface="Roboto"/>
                <a:ea typeface="Roboto"/>
                <a:cs typeface="Roboto"/>
                <a:sym typeface="Roboto"/>
              </a:rPr>
              <a:t>Leave what you find</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200">
              <a:solidFill>
                <a:srgbClr val="FFFFFF"/>
              </a:solidFill>
              <a:latin typeface="Roboto"/>
              <a:ea typeface="Roboto"/>
              <a:cs typeface="Roboto"/>
              <a:sym typeface="Roboto"/>
            </a:endParaRPr>
          </a:p>
        </p:txBody>
      </p:sp>
      <p:sp>
        <p:nvSpPr>
          <p:cNvPr id="980" name="Google Shape;980;p124"/>
          <p:cNvSpPr/>
          <p:nvPr/>
        </p:nvSpPr>
        <p:spPr>
          <a:xfrm>
            <a:off x="5050250" y="436100"/>
            <a:ext cx="1392900" cy="9738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81" name="Google Shape;981;p124"/>
          <p:cNvSpPr/>
          <p:nvPr/>
        </p:nvSpPr>
        <p:spPr>
          <a:xfrm>
            <a:off x="6443150" y="436100"/>
            <a:ext cx="1392900" cy="9738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Sportsmanship</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82" name="Google Shape;982;p124"/>
          <p:cNvSpPr/>
          <p:nvPr/>
        </p:nvSpPr>
        <p:spPr>
          <a:xfrm>
            <a:off x="871550" y="1409900"/>
            <a:ext cx="1392900" cy="5847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Trustworthy</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Thrifty</a:t>
            </a:r>
            <a:endParaRPr sz="1100">
              <a:solidFill>
                <a:srgbClr val="FFFFFF"/>
              </a:solidFill>
              <a:latin typeface="Roboto"/>
              <a:ea typeface="Roboto"/>
              <a:cs typeface="Roboto"/>
              <a:sym typeface="Roboto"/>
            </a:endParaRPr>
          </a:p>
        </p:txBody>
      </p:sp>
      <p:sp>
        <p:nvSpPr>
          <p:cNvPr id="983" name="Google Shape;983;p124"/>
          <p:cNvSpPr/>
          <p:nvPr/>
        </p:nvSpPr>
        <p:spPr>
          <a:xfrm>
            <a:off x="2264450" y="1409899"/>
            <a:ext cx="1392900" cy="5847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Careful with fire</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84" name="Google Shape;984;p124"/>
          <p:cNvSpPr/>
          <p:nvPr/>
        </p:nvSpPr>
        <p:spPr>
          <a:xfrm>
            <a:off x="3657350" y="1409900"/>
            <a:ext cx="1392900" cy="6321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Minimize campfire impact</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85" name="Google Shape;985;p124"/>
          <p:cNvSpPr/>
          <p:nvPr/>
        </p:nvSpPr>
        <p:spPr>
          <a:xfrm>
            <a:off x="5050250" y="1409900"/>
            <a:ext cx="1392900" cy="5847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86" name="Google Shape;986;p124"/>
          <p:cNvSpPr/>
          <p:nvPr/>
        </p:nvSpPr>
        <p:spPr>
          <a:xfrm>
            <a:off x="6443150" y="1409850"/>
            <a:ext cx="1392900" cy="5847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Perception</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Husbandry</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87" name="Google Shape;987;p124"/>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1800"/>
              <a:t>All Aspects of Outdoor Ethics is related to Scout Law in some way</a:t>
            </a:r>
            <a:endParaRPr sz="1800"/>
          </a:p>
        </p:txBody>
      </p:sp>
      <p:sp>
        <p:nvSpPr>
          <p:cNvPr id="988" name="Google Shape;988;p124"/>
          <p:cNvSpPr/>
          <p:nvPr/>
        </p:nvSpPr>
        <p:spPr>
          <a:xfrm>
            <a:off x="871550" y="1994600"/>
            <a:ext cx="1392900" cy="11847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Friendly</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Courteous</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Kind</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89" name="Google Shape;989;p124"/>
          <p:cNvSpPr/>
          <p:nvPr/>
        </p:nvSpPr>
        <p:spPr>
          <a:xfrm>
            <a:off x="2264450" y="1994600"/>
            <a:ext cx="1392900" cy="11847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Considerate of the outdoors</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90" name="Google Shape;990;p124"/>
          <p:cNvSpPr/>
          <p:nvPr/>
        </p:nvSpPr>
        <p:spPr>
          <a:xfrm>
            <a:off x="3657350" y="1994575"/>
            <a:ext cx="1392900" cy="11847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0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000">
                <a:solidFill>
                  <a:srgbClr val="FFFFFF"/>
                </a:solidFill>
                <a:latin typeface="Roboto"/>
                <a:ea typeface="Roboto"/>
                <a:cs typeface="Roboto"/>
                <a:sym typeface="Roboto"/>
              </a:rPr>
              <a:t>Leave what you find</a:t>
            </a:r>
            <a:endParaRPr sz="10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0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000">
                <a:solidFill>
                  <a:srgbClr val="FFFFFF"/>
                </a:solidFill>
                <a:latin typeface="Roboto"/>
                <a:ea typeface="Roboto"/>
                <a:cs typeface="Roboto"/>
                <a:sym typeface="Roboto"/>
              </a:rPr>
              <a:t>Respect Wildlife</a:t>
            </a:r>
            <a:endParaRPr sz="10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0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000">
                <a:solidFill>
                  <a:srgbClr val="FFFFFF"/>
                </a:solidFill>
                <a:latin typeface="Roboto"/>
                <a:ea typeface="Roboto"/>
                <a:cs typeface="Roboto"/>
                <a:sym typeface="Roboto"/>
              </a:rPr>
              <a:t>Be considerate of other visitors</a:t>
            </a:r>
            <a:endParaRPr sz="10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000">
              <a:solidFill>
                <a:srgbClr val="FFFFFF"/>
              </a:solidFill>
              <a:latin typeface="Roboto"/>
              <a:ea typeface="Roboto"/>
              <a:cs typeface="Roboto"/>
              <a:sym typeface="Roboto"/>
            </a:endParaRPr>
          </a:p>
        </p:txBody>
      </p:sp>
      <p:sp>
        <p:nvSpPr>
          <p:cNvPr id="991" name="Google Shape;991;p124"/>
          <p:cNvSpPr/>
          <p:nvPr/>
        </p:nvSpPr>
        <p:spPr>
          <a:xfrm>
            <a:off x="5050250" y="1994575"/>
            <a:ext cx="1392900" cy="11847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Respect rights of others</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Avoid Sensitive Areas</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92" name="Google Shape;992;p124"/>
          <p:cNvSpPr/>
          <p:nvPr/>
        </p:nvSpPr>
        <p:spPr>
          <a:xfrm>
            <a:off x="6443150" y="1994600"/>
            <a:ext cx="1392900" cy="11847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Perception</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Sportsmanship</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93" name="Google Shape;993;p124"/>
          <p:cNvSpPr/>
          <p:nvPr/>
        </p:nvSpPr>
        <p:spPr>
          <a:xfrm>
            <a:off x="871550" y="3179300"/>
            <a:ext cx="1392900" cy="10851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Helpful</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Thrifty</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Reverent</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94" name="Google Shape;994;p124"/>
          <p:cNvSpPr/>
          <p:nvPr/>
        </p:nvSpPr>
        <p:spPr>
          <a:xfrm>
            <a:off x="2264450" y="3179300"/>
            <a:ext cx="1392900" cy="10851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Conservation Minded</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95" name="Google Shape;995;p124"/>
          <p:cNvSpPr/>
          <p:nvPr/>
        </p:nvSpPr>
        <p:spPr>
          <a:xfrm>
            <a:off x="3657350" y="3184726"/>
            <a:ext cx="1392900" cy="10851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Plan ahead &amp; prepare</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Travel &amp; Camp on durable surfaces</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96" name="Google Shape;996;p124"/>
          <p:cNvSpPr/>
          <p:nvPr/>
        </p:nvSpPr>
        <p:spPr>
          <a:xfrm>
            <a:off x="5050250" y="3179300"/>
            <a:ext cx="1392900" cy="10851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Educate yourself</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Avoid sensitive areas</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Do your part</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sp>
        <p:nvSpPr>
          <p:cNvPr id="997" name="Google Shape;997;p124"/>
          <p:cNvSpPr/>
          <p:nvPr/>
        </p:nvSpPr>
        <p:spPr>
          <a:xfrm>
            <a:off x="6443150" y="3179300"/>
            <a:ext cx="1392900" cy="1085100"/>
          </a:xfrm>
          <a:prstGeom prst="rect">
            <a:avLst/>
          </a:prstGeom>
          <a:solidFill>
            <a:srgbClr val="0944A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Husbandry</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100">
                <a:solidFill>
                  <a:srgbClr val="FFFFFF"/>
                </a:solidFill>
                <a:latin typeface="Roboto"/>
                <a:ea typeface="Roboto"/>
                <a:cs typeface="Roboto"/>
                <a:sym typeface="Roboto"/>
              </a:rPr>
              <a:t>Land Ethic</a:t>
            </a:r>
            <a:endParaRPr sz="11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1100">
              <a:solidFill>
                <a:srgbClr val="FFFFFF"/>
              </a:solidFill>
              <a:latin typeface="Roboto"/>
              <a:ea typeface="Roboto"/>
              <a:cs typeface="Roboto"/>
              <a:sym typeface="Roboto"/>
            </a:endParaRPr>
          </a:p>
        </p:txBody>
      </p:sp>
      <p:pic>
        <p:nvPicPr>
          <p:cNvPr id="998" name="Google Shape;998;p124"/>
          <p:cNvPicPr preferRelativeResize="0"/>
          <p:nvPr/>
        </p:nvPicPr>
        <p:blipFill>
          <a:blip r:embed="rId3">
            <a:alphaModFix/>
          </a:blip>
          <a:stretch>
            <a:fillRect/>
          </a:stretch>
        </p:blipFill>
        <p:spPr>
          <a:xfrm>
            <a:off x="8468263" y="4414450"/>
            <a:ext cx="548487" cy="6321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125"/>
          <p:cNvPicPr preferRelativeResize="0"/>
          <p:nvPr/>
        </p:nvPicPr>
        <p:blipFill>
          <a:blip r:embed="rId3">
            <a:alphaModFix/>
          </a:blip>
          <a:stretch>
            <a:fillRect/>
          </a:stretch>
        </p:blipFill>
        <p:spPr>
          <a:xfrm rot="-5">
            <a:off x="1860393" y="5"/>
            <a:ext cx="7398057" cy="5548539"/>
          </a:xfrm>
          <a:prstGeom prst="rect">
            <a:avLst/>
          </a:prstGeom>
          <a:noFill/>
          <a:ln>
            <a:noFill/>
          </a:ln>
        </p:spPr>
      </p:pic>
      <p:pic>
        <p:nvPicPr>
          <p:cNvPr id="1004" name="Google Shape;1004;p125"/>
          <p:cNvPicPr preferRelativeResize="0"/>
          <p:nvPr/>
        </p:nvPicPr>
        <p:blipFill rotWithShape="1">
          <a:blip r:embed="rId4">
            <a:alphaModFix/>
          </a:blip>
          <a:srcRect l="5850" r="-5849"/>
          <a:stretch/>
        </p:blipFill>
        <p:spPr>
          <a:xfrm rot="-589029">
            <a:off x="561029" y="2504927"/>
            <a:ext cx="4122416" cy="2120471"/>
          </a:xfrm>
          <a:prstGeom prst="rect">
            <a:avLst/>
          </a:prstGeom>
          <a:noFill/>
          <a:ln>
            <a:noFill/>
          </a:ln>
        </p:spPr>
      </p:pic>
      <p:pic>
        <p:nvPicPr>
          <p:cNvPr id="1005" name="Google Shape;1005;p125"/>
          <p:cNvPicPr preferRelativeResize="0"/>
          <p:nvPr/>
        </p:nvPicPr>
        <p:blipFill>
          <a:blip r:embed="rId5">
            <a:alphaModFix/>
          </a:blip>
          <a:stretch>
            <a:fillRect/>
          </a:stretch>
        </p:blipFill>
        <p:spPr>
          <a:xfrm>
            <a:off x="278976" y="164075"/>
            <a:ext cx="1122175" cy="12932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2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700" b="1"/>
              <a:t>Principles of Leave No Trace</a:t>
            </a:r>
            <a:endParaRPr sz="1700" b="1"/>
          </a:p>
          <a:p>
            <a:pPr marL="457200" lvl="0" indent="-311150" algn="l" rtl="0">
              <a:spcBef>
                <a:spcPts val="1200"/>
              </a:spcBef>
              <a:spcAft>
                <a:spcPts val="0"/>
              </a:spcAft>
              <a:buSzPts val="1300"/>
              <a:buChar char="❖"/>
            </a:pPr>
            <a:r>
              <a:rPr lang="en"/>
              <a:t>Plan and Prepare</a:t>
            </a:r>
            <a:endParaRPr/>
          </a:p>
          <a:p>
            <a:pPr marL="457200" lvl="0" indent="-311150" algn="l" rtl="0">
              <a:spcBef>
                <a:spcPts val="1000"/>
              </a:spcBef>
              <a:spcAft>
                <a:spcPts val="0"/>
              </a:spcAft>
              <a:buSzPts val="1300"/>
              <a:buChar char="❖"/>
            </a:pPr>
            <a:r>
              <a:rPr lang="en"/>
              <a:t>Minimize damage to natural resources</a:t>
            </a:r>
            <a:endParaRPr/>
          </a:p>
          <a:p>
            <a:pPr marL="457200" lvl="0" indent="-311150" algn="l" rtl="0">
              <a:spcBef>
                <a:spcPts val="1000"/>
              </a:spcBef>
              <a:spcAft>
                <a:spcPts val="0"/>
              </a:spcAft>
              <a:buSzPts val="1300"/>
              <a:buChar char="❖"/>
            </a:pPr>
            <a:r>
              <a:rPr lang="en"/>
              <a:t>Observe regulations</a:t>
            </a:r>
            <a:endParaRPr/>
          </a:p>
          <a:p>
            <a:pPr marL="457200" lvl="0" indent="-311150" algn="l" rtl="0">
              <a:spcBef>
                <a:spcPts val="1000"/>
              </a:spcBef>
              <a:spcAft>
                <a:spcPts val="0"/>
              </a:spcAft>
              <a:buSzPts val="1300"/>
              <a:buChar char="❖"/>
            </a:pPr>
            <a:r>
              <a:rPr lang="en"/>
              <a:t>Pack in and pack out</a:t>
            </a:r>
            <a:endParaRPr/>
          </a:p>
          <a:p>
            <a:pPr marL="457200" lvl="0" indent="-311150" algn="l" rtl="0">
              <a:spcBef>
                <a:spcPts val="1000"/>
              </a:spcBef>
              <a:spcAft>
                <a:spcPts val="0"/>
              </a:spcAft>
              <a:buSzPts val="1300"/>
              <a:buChar char="❖"/>
            </a:pPr>
            <a:r>
              <a:rPr lang="en"/>
              <a:t>Leave what you find</a:t>
            </a:r>
            <a:endParaRPr/>
          </a:p>
          <a:p>
            <a:pPr marL="457200" lvl="0" indent="-311150" algn="l" rtl="0">
              <a:spcBef>
                <a:spcPts val="1000"/>
              </a:spcBef>
              <a:spcAft>
                <a:spcPts val="0"/>
              </a:spcAft>
              <a:buSzPts val="1300"/>
              <a:buChar char="❖"/>
            </a:pPr>
            <a:r>
              <a:rPr lang="en"/>
              <a:t>Minimize campfire use</a:t>
            </a:r>
            <a:endParaRPr/>
          </a:p>
          <a:p>
            <a:pPr marL="457200" lvl="0" indent="-311150" algn="l" rtl="0">
              <a:spcBef>
                <a:spcPts val="1000"/>
              </a:spcBef>
              <a:spcAft>
                <a:spcPts val="0"/>
              </a:spcAft>
              <a:buSzPts val="1300"/>
              <a:buChar char="❖"/>
            </a:pPr>
            <a:r>
              <a:rPr lang="en"/>
              <a:t>Respect wildlife</a:t>
            </a:r>
            <a:endParaRPr/>
          </a:p>
          <a:p>
            <a:pPr marL="457200" lvl="0" indent="-311150" algn="l" rtl="0">
              <a:spcBef>
                <a:spcPts val="1000"/>
              </a:spcBef>
              <a:spcAft>
                <a:spcPts val="1000"/>
              </a:spcAft>
              <a:buSzPts val="1300"/>
              <a:buChar char="❖"/>
            </a:pPr>
            <a:r>
              <a:rPr lang="en"/>
              <a:t>Respect property</a:t>
            </a:r>
            <a:endParaRPr/>
          </a:p>
        </p:txBody>
      </p:sp>
      <p:sp>
        <p:nvSpPr>
          <p:cNvPr id="1011" name="Google Shape;1011;p12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Leave No Trace</a:t>
            </a:r>
            <a:endParaRPr/>
          </a:p>
        </p:txBody>
      </p:sp>
      <p:pic>
        <p:nvPicPr>
          <p:cNvPr id="1012" name="Google Shape;1012;p126"/>
          <p:cNvPicPr preferRelativeResize="0"/>
          <p:nvPr/>
        </p:nvPicPr>
        <p:blipFill>
          <a:blip r:embed="rId3">
            <a:alphaModFix/>
          </a:blip>
          <a:stretch>
            <a:fillRect/>
          </a:stretch>
        </p:blipFill>
        <p:spPr>
          <a:xfrm>
            <a:off x="490125" y="3335925"/>
            <a:ext cx="1382530" cy="159327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2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Tread Lightly!</a:t>
            </a:r>
            <a:endParaRPr/>
          </a:p>
        </p:txBody>
      </p:sp>
      <p:pic>
        <p:nvPicPr>
          <p:cNvPr id="1018" name="Google Shape;1018;p127"/>
          <p:cNvPicPr preferRelativeResize="0"/>
          <p:nvPr/>
        </p:nvPicPr>
        <p:blipFill>
          <a:blip r:embed="rId3">
            <a:alphaModFix/>
          </a:blip>
          <a:stretch>
            <a:fillRect/>
          </a:stretch>
        </p:blipFill>
        <p:spPr>
          <a:xfrm>
            <a:off x="4397300" y="885719"/>
            <a:ext cx="4746701" cy="3560031"/>
          </a:xfrm>
          <a:prstGeom prst="rect">
            <a:avLst/>
          </a:prstGeom>
          <a:noFill/>
          <a:ln>
            <a:noFill/>
          </a:ln>
        </p:spPr>
      </p:pic>
      <p:pic>
        <p:nvPicPr>
          <p:cNvPr id="1019" name="Google Shape;1019;p127"/>
          <p:cNvPicPr preferRelativeResize="0"/>
          <p:nvPr/>
        </p:nvPicPr>
        <p:blipFill>
          <a:blip r:embed="rId4">
            <a:alphaModFix/>
          </a:blip>
          <a:stretch>
            <a:fillRect/>
          </a:stretch>
        </p:blipFill>
        <p:spPr>
          <a:xfrm>
            <a:off x="490125" y="3335925"/>
            <a:ext cx="1382530" cy="15932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128"/>
          <p:cNvPicPr preferRelativeResize="0"/>
          <p:nvPr/>
        </p:nvPicPr>
        <p:blipFill>
          <a:blip r:embed="rId3">
            <a:alphaModFix/>
          </a:blip>
          <a:stretch>
            <a:fillRect/>
          </a:stretch>
        </p:blipFill>
        <p:spPr>
          <a:xfrm>
            <a:off x="2692400" y="0"/>
            <a:ext cx="6451599" cy="4838700"/>
          </a:xfrm>
          <a:prstGeom prst="rect">
            <a:avLst/>
          </a:prstGeom>
          <a:noFill/>
          <a:ln>
            <a:noFill/>
          </a:ln>
        </p:spPr>
      </p:pic>
      <p:pic>
        <p:nvPicPr>
          <p:cNvPr id="1025" name="Google Shape;1025;p128"/>
          <p:cNvPicPr preferRelativeResize="0"/>
          <p:nvPr/>
        </p:nvPicPr>
        <p:blipFill>
          <a:blip r:embed="rId4">
            <a:alphaModFix/>
          </a:blip>
          <a:stretch>
            <a:fillRect/>
          </a:stretch>
        </p:blipFill>
        <p:spPr>
          <a:xfrm>
            <a:off x="350825" y="324800"/>
            <a:ext cx="1838154" cy="21183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2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Land Ethic:  Aldo Leopold</a:t>
            </a:r>
            <a:endParaRPr/>
          </a:p>
        </p:txBody>
      </p:sp>
      <p:sp>
        <p:nvSpPr>
          <p:cNvPr id="1031" name="Google Shape;1031;p129"/>
          <p:cNvSpPr txBox="1"/>
          <p:nvPr/>
        </p:nvSpPr>
        <p:spPr>
          <a:xfrm>
            <a:off x="66025" y="1365200"/>
            <a:ext cx="9012000" cy="3174000"/>
          </a:xfrm>
          <a:prstGeom prst="rect">
            <a:avLst/>
          </a:prstGeom>
          <a:noFill/>
          <a:ln>
            <a:noFill/>
          </a:ln>
        </p:spPr>
        <p:txBody>
          <a:bodyPr spcFirstLastPara="1" wrap="square" lIns="91425" tIns="91425" rIns="91425" bIns="91425" anchor="t" anchorCtr="0">
            <a:spAutoFit/>
          </a:bodyPr>
          <a:lstStyle/>
          <a:p>
            <a:pPr marL="825500" lvl="0" indent="0" algn="l" rtl="0">
              <a:lnSpc>
                <a:spcPct val="100000"/>
              </a:lnSpc>
              <a:spcBef>
                <a:spcPts val="2400"/>
              </a:spcBef>
              <a:spcAft>
                <a:spcPts val="0"/>
              </a:spcAft>
              <a:buNone/>
            </a:pPr>
            <a:r>
              <a:rPr lang="en" sz="1500">
                <a:solidFill>
                  <a:srgbClr val="3B442A"/>
                </a:solidFill>
              </a:rPr>
              <a:t>Reflects the existence of an ecological conscience</a:t>
            </a:r>
            <a:endParaRPr sz="1500">
              <a:solidFill>
                <a:srgbClr val="3B442A"/>
              </a:solidFill>
            </a:endParaRPr>
          </a:p>
          <a:p>
            <a:pPr marL="825500" lvl="0" indent="0" algn="l" rtl="0">
              <a:lnSpc>
                <a:spcPct val="100000"/>
              </a:lnSpc>
              <a:spcBef>
                <a:spcPts val="1200"/>
              </a:spcBef>
              <a:spcAft>
                <a:spcPts val="0"/>
              </a:spcAft>
              <a:buNone/>
            </a:pPr>
            <a:r>
              <a:rPr lang="en" sz="1500">
                <a:solidFill>
                  <a:srgbClr val="3B442A"/>
                </a:solidFill>
              </a:rPr>
              <a:t>… this in turn reflects a conviction of individual responsibility for the health of the land.</a:t>
            </a:r>
            <a:endParaRPr sz="1500">
              <a:solidFill>
                <a:srgbClr val="3B442A"/>
              </a:solidFill>
            </a:endParaRPr>
          </a:p>
          <a:p>
            <a:pPr marL="1282700" lvl="0" indent="88900" algn="l" rtl="0">
              <a:lnSpc>
                <a:spcPct val="100000"/>
              </a:lnSpc>
              <a:spcBef>
                <a:spcPts val="0"/>
              </a:spcBef>
              <a:spcAft>
                <a:spcPts val="0"/>
              </a:spcAft>
              <a:buNone/>
            </a:pPr>
            <a:r>
              <a:rPr lang="en" sz="1500">
                <a:solidFill>
                  <a:srgbClr val="3B442A"/>
                </a:solidFill>
              </a:rPr>
              <a:t>Health is the capacity of the land for self-renewal.</a:t>
            </a:r>
            <a:endParaRPr sz="1500">
              <a:solidFill>
                <a:srgbClr val="3B442A"/>
              </a:solidFill>
            </a:endParaRPr>
          </a:p>
          <a:p>
            <a:pPr marL="1282700" lvl="0" indent="88900" algn="l" rtl="0">
              <a:lnSpc>
                <a:spcPct val="100000"/>
              </a:lnSpc>
              <a:spcBef>
                <a:spcPts val="0"/>
              </a:spcBef>
              <a:spcAft>
                <a:spcPts val="0"/>
              </a:spcAft>
              <a:buNone/>
            </a:pPr>
            <a:r>
              <a:rPr lang="en" sz="1500">
                <a:solidFill>
                  <a:srgbClr val="3B442A"/>
                </a:solidFill>
              </a:rPr>
              <a:t>Conservation is our effort to understand and preserve this capacity.</a:t>
            </a:r>
            <a:endParaRPr sz="1500">
              <a:solidFill>
                <a:srgbClr val="3B442A"/>
              </a:solidFill>
            </a:endParaRPr>
          </a:p>
          <a:p>
            <a:pPr marL="825500" lvl="0" indent="0" algn="l" rtl="0">
              <a:lnSpc>
                <a:spcPct val="100000"/>
              </a:lnSpc>
              <a:spcBef>
                <a:spcPts val="1200"/>
              </a:spcBef>
              <a:spcAft>
                <a:spcPts val="0"/>
              </a:spcAft>
              <a:buNone/>
            </a:pPr>
            <a:endParaRPr sz="1500">
              <a:solidFill>
                <a:srgbClr val="3B442A"/>
              </a:solidFill>
            </a:endParaRPr>
          </a:p>
          <a:p>
            <a:pPr marL="825500" lvl="0" indent="0" algn="l" rtl="0">
              <a:lnSpc>
                <a:spcPct val="100000"/>
              </a:lnSpc>
              <a:spcBef>
                <a:spcPts val="1200"/>
              </a:spcBef>
              <a:spcAft>
                <a:spcPts val="0"/>
              </a:spcAft>
              <a:buNone/>
            </a:pPr>
            <a:endParaRPr sz="1500">
              <a:solidFill>
                <a:srgbClr val="3B442A"/>
              </a:solidFill>
            </a:endParaRPr>
          </a:p>
          <a:p>
            <a:pPr marL="914400" marR="88900" lvl="0" indent="0" algn="l" rtl="0">
              <a:lnSpc>
                <a:spcPct val="115000"/>
              </a:lnSpc>
              <a:spcBef>
                <a:spcPts val="1400"/>
              </a:spcBef>
              <a:spcAft>
                <a:spcPts val="0"/>
              </a:spcAft>
              <a:buNone/>
            </a:pPr>
            <a:r>
              <a:rPr lang="en">
                <a:solidFill>
                  <a:srgbClr val="3B442A"/>
                </a:solidFill>
              </a:rPr>
              <a:t>A thing is right when it tends to preserve the integrity, stability, and beauty of the biotic community</a:t>
            </a:r>
            <a:endParaRPr>
              <a:solidFill>
                <a:srgbClr val="3B442A"/>
              </a:solidFill>
            </a:endParaRPr>
          </a:p>
          <a:p>
            <a:pPr marL="1371600" marR="88900" lvl="0" indent="0" algn="l" rtl="0">
              <a:lnSpc>
                <a:spcPct val="115000"/>
              </a:lnSpc>
              <a:spcBef>
                <a:spcPts val="1000"/>
              </a:spcBef>
              <a:spcAft>
                <a:spcPts val="0"/>
              </a:spcAft>
              <a:buNone/>
            </a:pPr>
            <a:r>
              <a:rPr lang="en">
                <a:solidFill>
                  <a:srgbClr val="3B442A"/>
                </a:solidFill>
              </a:rPr>
              <a:t>It is wrong when it tends otherwise.</a:t>
            </a:r>
            <a:endParaRPr>
              <a:solidFill>
                <a:srgbClr val="3B442A"/>
              </a:solidFill>
            </a:endParaRPr>
          </a:p>
          <a:p>
            <a:pPr marL="736600" marR="279400" lvl="0" indent="0" algn="r" rtl="0">
              <a:lnSpc>
                <a:spcPct val="115000"/>
              </a:lnSpc>
              <a:spcBef>
                <a:spcPts val="0"/>
              </a:spcBef>
              <a:spcAft>
                <a:spcPts val="1400"/>
              </a:spcAft>
              <a:buNone/>
            </a:pPr>
            <a:r>
              <a:rPr lang="en" sz="2200" i="1">
                <a:solidFill>
                  <a:srgbClr val="3B442A"/>
                </a:solidFill>
              </a:rPr>
              <a:t>Aldo Leopold, A Sand County Almanac</a:t>
            </a:r>
            <a:endParaRPr sz="2200" i="1">
              <a:solidFill>
                <a:srgbClr val="3B442A"/>
              </a:solidFill>
            </a:endParaRPr>
          </a:p>
        </p:txBody>
      </p:sp>
      <p:pic>
        <p:nvPicPr>
          <p:cNvPr id="1032" name="Google Shape;1032;p129"/>
          <p:cNvPicPr preferRelativeResize="0"/>
          <p:nvPr/>
        </p:nvPicPr>
        <p:blipFill>
          <a:blip r:embed="rId3">
            <a:alphaModFix/>
          </a:blip>
          <a:stretch>
            <a:fillRect/>
          </a:stretch>
        </p:blipFill>
        <p:spPr>
          <a:xfrm>
            <a:off x="8004275" y="93650"/>
            <a:ext cx="894600" cy="103097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30"/>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Congratulations!  </a:t>
            </a:r>
            <a:endParaRPr/>
          </a:p>
        </p:txBody>
      </p:sp>
      <p:pic>
        <p:nvPicPr>
          <p:cNvPr id="1038" name="Google Shape;1038;p130"/>
          <p:cNvPicPr preferRelativeResize="0"/>
          <p:nvPr/>
        </p:nvPicPr>
        <p:blipFill>
          <a:blip r:embed="rId3">
            <a:alphaModFix/>
          </a:blip>
          <a:stretch>
            <a:fillRect/>
          </a:stretch>
        </p:blipFill>
        <p:spPr>
          <a:xfrm>
            <a:off x="5970175" y="2739600"/>
            <a:ext cx="2085925" cy="2403900"/>
          </a:xfrm>
          <a:prstGeom prst="rect">
            <a:avLst/>
          </a:prstGeom>
          <a:noFill/>
          <a:ln>
            <a:noFill/>
          </a:ln>
        </p:spPr>
      </p:pic>
      <p:sp>
        <p:nvSpPr>
          <p:cNvPr id="1039" name="Google Shape;1039;p130"/>
          <p:cNvSpPr txBox="1">
            <a:spLocks noGrp="1"/>
          </p:cNvSpPr>
          <p:nvPr>
            <p:ph type="subTitle" idx="1"/>
          </p:nvPr>
        </p:nvSpPr>
        <p:spPr>
          <a:xfrm>
            <a:off x="3395900" y="1316850"/>
            <a:ext cx="48708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You have completed Scoutmaster &amp; Assistant Scoutmaster Training!</a:t>
            </a:r>
            <a:endParaRPr sz="2000"/>
          </a:p>
          <a:p>
            <a:pPr marL="0" lvl="0" indent="0" algn="l" rtl="0">
              <a:spcBef>
                <a:spcPts val="0"/>
              </a:spcBef>
              <a:spcAft>
                <a:spcPts val="0"/>
              </a:spcAft>
              <a:buNone/>
            </a:pPr>
            <a:endParaRPr sz="2000"/>
          </a:p>
        </p:txBody>
      </p:sp>
      <p:pic>
        <p:nvPicPr>
          <p:cNvPr id="1040" name="Google Shape;1040;p130"/>
          <p:cNvPicPr preferRelativeResize="0"/>
          <p:nvPr/>
        </p:nvPicPr>
        <p:blipFill>
          <a:blip r:embed="rId4">
            <a:alphaModFix/>
          </a:blip>
          <a:stretch>
            <a:fillRect/>
          </a:stretch>
        </p:blipFill>
        <p:spPr>
          <a:xfrm rot="-992810">
            <a:off x="179400" y="2049062"/>
            <a:ext cx="3067050" cy="1495425"/>
          </a:xfrm>
          <a:prstGeom prst="rect">
            <a:avLst/>
          </a:prstGeom>
          <a:noFill/>
          <a:ln>
            <a:noFill/>
          </a:ln>
        </p:spPr>
      </p:pic>
      <p:sp>
        <p:nvSpPr>
          <p:cNvPr id="1041" name="Google Shape;1041;p13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2286000" lvl="0" indent="457200" algn="l" rtl="0">
              <a:lnSpc>
                <a:spcPct val="115000"/>
              </a:lnSpc>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What are </a:t>
            </a:r>
            <a:endParaRPr dirty="0"/>
          </a:p>
          <a:p>
            <a:pPr marL="0" lvl="0" indent="0" algn="l" rtl="0">
              <a:spcBef>
                <a:spcPts val="0"/>
              </a:spcBef>
              <a:spcAft>
                <a:spcPts val="0"/>
              </a:spcAft>
              <a:buNone/>
            </a:pPr>
            <a:r>
              <a:rPr lang="en" dirty="0"/>
              <a:t>Merit Badges?</a:t>
            </a:r>
            <a:endParaRPr dirty="0"/>
          </a:p>
        </p:txBody>
      </p:sp>
      <p:sp>
        <p:nvSpPr>
          <p:cNvPr id="145" name="Google Shape;145;p24"/>
          <p:cNvSpPr txBox="1">
            <a:spLocks noGrp="1"/>
          </p:cNvSpPr>
          <p:nvPr>
            <p:ph type="body" idx="1"/>
          </p:nvPr>
        </p:nvSpPr>
        <p:spPr>
          <a:xfrm>
            <a:off x="4632275" y="500925"/>
            <a:ext cx="4166400" cy="44070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2000" dirty="0">
                <a:solidFill>
                  <a:srgbClr val="4D5156"/>
                </a:solidFill>
                <a:highlight>
                  <a:srgbClr val="FFFFFF"/>
                </a:highlight>
              </a:rPr>
              <a:t>Merit badges are awards earned by youth members of Scouts BSA, based on activities within an area of study by completing a list of periodically updated requirements.</a:t>
            </a:r>
            <a:endParaRPr sz="2000" dirty="0">
              <a:solidFill>
                <a:srgbClr val="4D5156"/>
              </a:solidFill>
              <a:highlight>
                <a:srgbClr val="FFFFFF"/>
              </a:highlight>
            </a:endParaRPr>
          </a:p>
          <a:p>
            <a:pPr marL="0" lvl="0" indent="0" algn="l" rtl="0">
              <a:spcBef>
                <a:spcPts val="1200"/>
              </a:spcBef>
              <a:spcAft>
                <a:spcPts val="0"/>
              </a:spcAft>
              <a:buNone/>
            </a:pPr>
            <a:endParaRPr sz="2000" dirty="0">
              <a:solidFill>
                <a:srgbClr val="4D5156"/>
              </a:solidFill>
              <a:highlight>
                <a:srgbClr val="FFFFFF"/>
              </a:highlight>
            </a:endParaRPr>
          </a:p>
          <a:p>
            <a:pPr marL="0" lvl="0" indent="0" algn="l" rtl="0">
              <a:spcBef>
                <a:spcPts val="1200"/>
              </a:spcBef>
              <a:spcAft>
                <a:spcPts val="0"/>
              </a:spcAft>
              <a:buNone/>
            </a:pPr>
            <a:r>
              <a:rPr lang="en" sz="2000" dirty="0">
                <a:solidFill>
                  <a:srgbClr val="4D5156"/>
                </a:solidFill>
                <a:highlight>
                  <a:srgbClr val="FFFFFF"/>
                </a:highlight>
              </a:rPr>
              <a:t>There are 135 Merit Badges available.</a:t>
            </a:r>
            <a:endParaRPr sz="2000" dirty="0">
              <a:solidFill>
                <a:srgbClr val="4D5156"/>
              </a:solidFill>
              <a:highlight>
                <a:srgbClr val="FFFFFF"/>
              </a:highlight>
            </a:endParaRPr>
          </a:p>
          <a:p>
            <a:pPr marL="0" lvl="0" indent="0" algn="l" rtl="0">
              <a:spcBef>
                <a:spcPts val="1200"/>
              </a:spcBef>
              <a:spcAft>
                <a:spcPts val="0"/>
              </a:spcAft>
              <a:buNone/>
            </a:pPr>
            <a:endParaRPr sz="2000" dirty="0">
              <a:solidFill>
                <a:srgbClr val="4D5156"/>
              </a:solidFill>
              <a:highlight>
                <a:srgbClr val="FFFFFF"/>
              </a:highlight>
            </a:endParaRPr>
          </a:p>
          <a:p>
            <a:pPr marL="0" lvl="0" indent="0" algn="l" rtl="0">
              <a:spcBef>
                <a:spcPts val="1200"/>
              </a:spcBef>
              <a:spcAft>
                <a:spcPts val="0"/>
              </a:spcAft>
              <a:buNone/>
            </a:pPr>
            <a:r>
              <a:rPr lang="en" sz="2000" dirty="0">
                <a:solidFill>
                  <a:srgbClr val="4D5156"/>
                </a:solidFill>
                <a:highlight>
                  <a:srgbClr val="FFFFFF"/>
                </a:highlight>
              </a:rPr>
              <a:t>21 total Merit Badges are required for Eagle scout rank.</a:t>
            </a:r>
            <a:endParaRPr sz="2000" dirty="0">
              <a:solidFill>
                <a:srgbClr val="4D5156"/>
              </a:solidFill>
              <a:highlight>
                <a:srgbClr val="FFFFFF"/>
              </a:highlight>
            </a:endParaRPr>
          </a:p>
          <a:p>
            <a:pPr marL="457200" lvl="0" indent="0" algn="l" rtl="0">
              <a:spcBef>
                <a:spcPts val="1200"/>
              </a:spcBef>
              <a:spcAft>
                <a:spcPts val="0"/>
              </a:spcAft>
              <a:buNone/>
            </a:pPr>
            <a:r>
              <a:rPr lang="en" sz="2000" i="1" dirty="0">
                <a:solidFill>
                  <a:srgbClr val="4D5156"/>
                </a:solidFill>
                <a:highlight>
                  <a:schemeClr val="lt1"/>
                </a:highlight>
              </a:rPr>
              <a:t>Beginning July 2022: </a:t>
            </a:r>
            <a:endParaRPr sz="2000" i="1" dirty="0">
              <a:solidFill>
                <a:srgbClr val="4D5156"/>
              </a:solidFill>
              <a:highlight>
                <a:schemeClr val="lt1"/>
              </a:highlight>
            </a:endParaRPr>
          </a:p>
          <a:p>
            <a:pPr marL="457200" lvl="0" indent="0" algn="l" rtl="0">
              <a:spcBef>
                <a:spcPts val="0"/>
              </a:spcBef>
              <a:spcAft>
                <a:spcPts val="0"/>
              </a:spcAft>
              <a:buNone/>
            </a:pPr>
            <a:r>
              <a:rPr lang="en" sz="2000" i="1" dirty="0">
                <a:solidFill>
                  <a:srgbClr val="4D5156"/>
                </a:solidFill>
                <a:highlight>
                  <a:schemeClr val="lt1"/>
                </a:highlight>
              </a:rPr>
              <a:t>1</a:t>
            </a:r>
            <a:r>
              <a:rPr lang="en" sz="1882" i="1" dirty="0">
                <a:solidFill>
                  <a:srgbClr val="4D5156"/>
                </a:solidFill>
                <a:highlight>
                  <a:srgbClr val="FFFFFF"/>
                </a:highlight>
              </a:rPr>
              <a:t>4 are specific Eagle required and 7 Scout’s choice.</a:t>
            </a:r>
            <a:r>
              <a:rPr lang="en" sz="1882" dirty="0">
                <a:solidFill>
                  <a:srgbClr val="4D5156"/>
                </a:solidFill>
                <a:highlight>
                  <a:srgbClr val="FFFFFF"/>
                </a:highlight>
              </a:rPr>
              <a:t>	</a:t>
            </a:r>
            <a:endParaRPr sz="1882" dirty="0">
              <a:solidFill>
                <a:srgbClr val="4D5156"/>
              </a:solidFill>
              <a:highlight>
                <a:srgbClr val="FFFFFF"/>
              </a:highlight>
            </a:endParaRPr>
          </a:p>
        </p:txBody>
      </p:sp>
      <p:pic>
        <p:nvPicPr>
          <p:cNvPr id="146" name="Google Shape;146;p24"/>
          <p:cNvPicPr preferRelativeResize="0"/>
          <p:nvPr/>
        </p:nvPicPr>
        <p:blipFill>
          <a:blip r:embed="rId3">
            <a:alphaModFix/>
          </a:blip>
          <a:stretch>
            <a:fillRect/>
          </a:stretch>
        </p:blipFill>
        <p:spPr>
          <a:xfrm>
            <a:off x="721250" y="3395950"/>
            <a:ext cx="1199100" cy="1381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Merit Badges	</a:t>
            </a:r>
            <a:endParaRPr/>
          </a:p>
        </p:txBody>
      </p:sp>
      <p:sp>
        <p:nvSpPr>
          <p:cNvPr id="152" name="Google Shape;152;p25"/>
          <p:cNvSpPr txBox="1">
            <a:spLocks noGrp="1"/>
          </p:cNvSpPr>
          <p:nvPr>
            <p:ph type="body" idx="1"/>
          </p:nvPr>
        </p:nvSpPr>
        <p:spPr>
          <a:xfrm>
            <a:off x="311700" y="1505700"/>
            <a:ext cx="3999900" cy="3315374"/>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Scouts can begin working on merit badges at any time.</a:t>
            </a:r>
            <a:endParaRPr dirty="0"/>
          </a:p>
          <a:p>
            <a:pPr marL="0" lvl="0" indent="0" algn="l" rtl="0">
              <a:spcBef>
                <a:spcPts val="1200"/>
              </a:spcBef>
              <a:spcAft>
                <a:spcPts val="0"/>
              </a:spcAft>
              <a:buNone/>
            </a:pPr>
            <a:r>
              <a:rPr lang="en" dirty="0"/>
              <a:t>Before meeting with the Merit Badge Counselor:</a:t>
            </a:r>
            <a:endParaRPr dirty="0"/>
          </a:p>
          <a:p>
            <a:pPr marL="457200" lvl="0" indent="-311150" algn="l" rtl="0">
              <a:spcBef>
                <a:spcPts val="1200"/>
              </a:spcBef>
              <a:spcAft>
                <a:spcPts val="0"/>
              </a:spcAft>
              <a:buSzPts val="1300"/>
              <a:buChar char="❖"/>
            </a:pPr>
            <a:r>
              <a:rPr lang="en" dirty="0"/>
              <a:t>The scout must meet with the Scoutmaster to discuss their plans and to obtain the name of an approved MB counselor.</a:t>
            </a:r>
            <a:endParaRPr dirty="0"/>
          </a:p>
          <a:p>
            <a:pPr marL="914400" lvl="0" indent="0" algn="l" rtl="0">
              <a:spcBef>
                <a:spcPts val="1200"/>
              </a:spcBef>
              <a:spcAft>
                <a:spcPts val="0"/>
              </a:spcAft>
              <a:buNone/>
            </a:pPr>
            <a:endParaRPr dirty="0"/>
          </a:p>
          <a:p>
            <a:pPr marL="457200" lvl="0" indent="-311150" algn="l" rtl="0">
              <a:spcBef>
                <a:spcPts val="1200"/>
              </a:spcBef>
              <a:spcAft>
                <a:spcPts val="0"/>
              </a:spcAft>
              <a:buSzPts val="1300"/>
              <a:buChar char="❖"/>
            </a:pPr>
            <a:r>
              <a:rPr lang="en" dirty="0"/>
              <a:t>The scoutmaster will sign the Application for Merit Badge (blue card) and give it to the scout.</a:t>
            </a:r>
            <a:endParaRPr dirty="0"/>
          </a:p>
        </p:txBody>
      </p:sp>
      <p:sp>
        <p:nvSpPr>
          <p:cNvPr id="153" name="Google Shape;153;p2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4" name="Google Shape;154;p25"/>
          <p:cNvPicPr preferRelativeResize="0"/>
          <p:nvPr/>
        </p:nvPicPr>
        <p:blipFill>
          <a:blip r:embed="rId3">
            <a:alphaModFix/>
          </a:blip>
          <a:stretch>
            <a:fillRect/>
          </a:stretch>
        </p:blipFill>
        <p:spPr>
          <a:xfrm>
            <a:off x="4736625" y="1505700"/>
            <a:ext cx="3846800" cy="3315375"/>
          </a:xfrm>
          <a:prstGeom prst="rect">
            <a:avLst/>
          </a:prstGeom>
          <a:noFill/>
          <a:ln>
            <a:noFill/>
          </a:ln>
        </p:spPr>
      </p:pic>
      <p:pic>
        <p:nvPicPr>
          <p:cNvPr id="155" name="Google Shape;155;p25"/>
          <p:cNvPicPr preferRelativeResize="0"/>
          <p:nvPr/>
        </p:nvPicPr>
        <p:blipFill>
          <a:blip r:embed="rId4">
            <a:alphaModFix/>
          </a:blip>
          <a:stretch>
            <a:fillRect/>
          </a:stretch>
        </p:blipFill>
        <p:spPr>
          <a:xfrm>
            <a:off x="7832200" y="93075"/>
            <a:ext cx="1000125" cy="1152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Merit Badges	</a:t>
            </a:r>
            <a:endParaRPr/>
          </a:p>
        </p:txBody>
      </p:sp>
      <p:sp>
        <p:nvSpPr>
          <p:cNvPr id="161" name="Google Shape;161;p26"/>
          <p:cNvSpPr txBox="1">
            <a:spLocks noGrp="1"/>
          </p:cNvSpPr>
          <p:nvPr>
            <p:ph type="body" idx="1"/>
          </p:nvPr>
        </p:nvSpPr>
        <p:spPr>
          <a:xfrm>
            <a:off x="311700" y="1505699"/>
            <a:ext cx="3999900" cy="313687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After completion of the badge:</a:t>
            </a:r>
            <a:endParaRPr b="1" dirty="0"/>
          </a:p>
          <a:p>
            <a:pPr marL="0" lvl="0" indent="0" algn="l" rtl="0">
              <a:spcBef>
                <a:spcPts val="1200"/>
              </a:spcBef>
              <a:spcAft>
                <a:spcPts val="0"/>
              </a:spcAft>
              <a:buNone/>
            </a:pPr>
            <a:r>
              <a:rPr lang="en" dirty="0"/>
              <a:t>The Merit Badge Counselor signs the blue card in 2 places to indicate the badge is completed.</a:t>
            </a:r>
            <a:endParaRPr dirty="0"/>
          </a:p>
          <a:p>
            <a:pPr marL="0" lvl="0" indent="0" algn="l" rtl="0">
              <a:spcBef>
                <a:spcPts val="1200"/>
              </a:spcBef>
              <a:spcAft>
                <a:spcPts val="0"/>
              </a:spcAft>
              <a:buNone/>
            </a:pPr>
            <a:r>
              <a:rPr lang="en" dirty="0"/>
              <a:t>The scout returns the blue card to the Scoutmaster to discuss the experience and get the Scoutmaster’s signature.</a:t>
            </a:r>
            <a:endParaRPr dirty="0"/>
          </a:p>
          <a:p>
            <a:pPr marL="457200" lvl="0" indent="0" algn="l" rtl="0">
              <a:spcBef>
                <a:spcPts val="1200"/>
              </a:spcBef>
              <a:spcAft>
                <a:spcPts val="1200"/>
              </a:spcAft>
              <a:buNone/>
            </a:pPr>
            <a:r>
              <a:rPr lang="en" dirty="0"/>
              <a:t>The Scoutmaster signature only shows the unit leader is aware of the completion.  </a:t>
            </a:r>
            <a:endParaRPr dirty="0"/>
          </a:p>
        </p:txBody>
      </p:sp>
      <p:sp>
        <p:nvSpPr>
          <p:cNvPr id="162" name="Google Shape;162;p26"/>
          <p:cNvSpPr txBox="1">
            <a:spLocks noGrp="1"/>
          </p:cNvSpPr>
          <p:nvPr>
            <p:ph type="body" idx="2"/>
          </p:nvPr>
        </p:nvSpPr>
        <p:spPr>
          <a:xfrm>
            <a:off x="6544025" y="1505700"/>
            <a:ext cx="2288100" cy="314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i="1"/>
              <a:t>For Detailed explanation of how to use the Merit Badge Application, “blue card”, see the </a:t>
            </a:r>
            <a:endParaRPr sz="1600" i="1"/>
          </a:p>
          <a:p>
            <a:pPr marL="0" lvl="0" indent="0" algn="l" rtl="0">
              <a:spcBef>
                <a:spcPts val="1200"/>
              </a:spcBef>
              <a:spcAft>
                <a:spcPts val="1200"/>
              </a:spcAft>
              <a:buNone/>
            </a:pPr>
            <a:r>
              <a:rPr lang="en" sz="1600" i="1"/>
              <a:t>Guide to Advancement section 7.0.0.2</a:t>
            </a:r>
            <a:endParaRPr sz="1600" i="1"/>
          </a:p>
        </p:txBody>
      </p:sp>
      <p:pic>
        <p:nvPicPr>
          <p:cNvPr id="163" name="Google Shape;163;p26"/>
          <p:cNvPicPr preferRelativeResize="0"/>
          <p:nvPr/>
        </p:nvPicPr>
        <p:blipFill>
          <a:blip r:embed="rId3">
            <a:alphaModFix/>
          </a:blip>
          <a:stretch>
            <a:fillRect/>
          </a:stretch>
        </p:blipFill>
        <p:spPr>
          <a:xfrm>
            <a:off x="8031300" y="68275"/>
            <a:ext cx="973950" cy="1122375"/>
          </a:xfrm>
          <a:prstGeom prst="rect">
            <a:avLst/>
          </a:prstGeom>
          <a:noFill/>
          <a:ln>
            <a:noFill/>
          </a:ln>
        </p:spPr>
      </p:pic>
      <p:pic>
        <p:nvPicPr>
          <p:cNvPr id="164" name="Google Shape;164;p26"/>
          <p:cNvPicPr preferRelativeResize="0"/>
          <p:nvPr/>
        </p:nvPicPr>
        <p:blipFill>
          <a:blip r:embed="rId4">
            <a:alphaModFix/>
          </a:blip>
          <a:stretch>
            <a:fillRect/>
          </a:stretch>
        </p:blipFill>
        <p:spPr>
          <a:xfrm>
            <a:off x="4475313" y="1913125"/>
            <a:ext cx="1905000" cy="2457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Advancement</a:t>
            </a:r>
            <a:endParaRPr/>
          </a:p>
        </p:txBody>
      </p:sp>
      <p:sp>
        <p:nvSpPr>
          <p:cNvPr id="170" name="Google Shape;170;p27"/>
          <p:cNvSpPr txBox="1">
            <a:spLocks noGrp="1"/>
          </p:cNvSpPr>
          <p:nvPr>
            <p:ph type="body" idx="1"/>
          </p:nvPr>
        </p:nvSpPr>
        <p:spPr>
          <a:xfrm>
            <a:off x="4632300" y="990325"/>
            <a:ext cx="4166400" cy="3087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a:t>4 steps to Advancement</a:t>
            </a:r>
            <a:endParaRPr sz="2200"/>
          </a:p>
          <a:p>
            <a:pPr marL="0" lvl="0" indent="0" algn="l" rtl="0">
              <a:spcBef>
                <a:spcPts val="1200"/>
              </a:spcBef>
              <a:spcAft>
                <a:spcPts val="0"/>
              </a:spcAft>
              <a:buNone/>
            </a:pPr>
            <a:endParaRPr sz="2200"/>
          </a:p>
          <a:p>
            <a:pPr marL="457200" lvl="0" indent="-368300" algn="l" rtl="0">
              <a:spcBef>
                <a:spcPts val="1200"/>
              </a:spcBef>
              <a:spcAft>
                <a:spcPts val="0"/>
              </a:spcAft>
              <a:buSzPts val="2200"/>
              <a:buAutoNum type="arabicPeriod"/>
            </a:pPr>
            <a:r>
              <a:rPr lang="en" sz="2200"/>
              <a:t>Scout learns</a:t>
            </a:r>
            <a:endParaRPr sz="2200"/>
          </a:p>
          <a:p>
            <a:pPr marL="457200" lvl="0" indent="-368300" algn="l" rtl="0">
              <a:spcBef>
                <a:spcPts val="0"/>
              </a:spcBef>
              <a:spcAft>
                <a:spcPts val="0"/>
              </a:spcAft>
              <a:buSzPts val="2200"/>
              <a:buAutoNum type="arabicPeriod"/>
            </a:pPr>
            <a:r>
              <a:rPr lang="en" sz="2200"/>
              <a:t>Scout is tested</a:t>
            </a:r>
            <a:endParaRPr sz="2200"/>
          </a:p>
          <a:p>
            <a:pPr marL="457200" lvl="0" indent="-368300" algn="l" rtl="0">
              <a:spcBef>
                <a:spcPts val="0"/>
              </a:spcBef>
              <a:spcAft>
                <a:spcPts val="0"/>
              </a:spcAft>
              <a:buSzPts val="2200"/>
              <a:buAutoNum type="arabicPeriod"/>
            </a:pPr>
            <a:r>
              <a:rPr lang="en" sz="2200"/>
              <a:t>Scout is reviewed</a:t>
            </a:r>
            <a:endParaRPr sz="2200"/>
          </a:p>
          <a:p>
            <a:pPr marL="457200" lvl="0" indent="-368300" algn="l" rtl="0">
              <a:spcBef>
                <a:spcPts val="0"/>
              </a:spcBef>
              <a:spcAft>
                <a:spcPts val="0"/>
              </a:spcAft>
              <a:buSzPts val="2200"/>
              <a:buAutoNum type="arabicPeriod"/>
            </a:pPr>
            <a:r>
              <a:rPr lang="en" sz="2200"/>
              <a:t>Scout is recognized</a:t>
            </a:r>
            <a:endParaRPr sz="2200"/>
          </a:p>
        </p:txBody>
      </p:sp>
      <p:pic>
        <p:nvPicPr>
          <p:cNvPr id="171" name="Google Shape;171;p27"/>
          <p:cNvPicPr preferRelativeResize="0"/>
          <p:nvPr/>
        </p:nvPicPr>
        <p:blipFill>
          <a:blip r:embed="rId3">
            <a:alphaModFix/>
          </a:blip>
          <a:stretch>
            <a:fillRect/>
          </a:stretch>
        </p:blipFill>
        <p:spPr>
          <a:xfrm>
            <a:off x="615525" y="3141850"/>
            <a:ext cx="1503850" cy="1733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idx="4294967295"/>
          </p:nvPr>
        </p:nvSpPr>
        <p:spPr>
          <a:xfrm>
            <a:off x="2369100" y="1108450"/>
            <a:ext cx="6247800" cy="2832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800"/>
              <a:t>A scout plans their own advancement and progresses at their own pace as each challenge is met</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A scout is rewarded for their achievement which helps build self-confidence which is the goal of advancement</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With increased confidence,the scout realizes they can learn new skills and disciplines.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Advancement gives the scout positive recognition and incentive for further participation in Scouts  BSA</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pic>
        <p:nvPicPr>
          <p:cNvPr id="177" name="Google Shape;177;p28"/>
          <p:cNvPicPr preferRelativeResize="0"/>
          <p:nvPr/>
        </p:nvPicPr>
        <p:blipFill>
          <a:blip r:embed="rId3">
            <a:alphaModFix/>
          </a:blip>
          <a:stretch>
            <a:fillRect/>
          </a:stretch>
        </p:blipFill>
        <p:spPr>
          <a:xfrm>
            <a:off x="311700" y="276350"/>
            <a:ext cx="2057400" cy="1828800"/>
          </a:xfrm>
          <a:prstGeom prst="rect">
            <a:avLst/>
          </a:prstGeom>
          <a:noFill/>
          <a:ln>
            <a:noFill/>
          </a:ln>
        </p:spPr>
      </p:pic>
      <p:sp>
        <p:nvSpPr>
          <p:cNvPr id="178" name="Google Shape;178;p28"/>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1800"/>
              <a:t>Therefore, advancement helps the Scout learn and grow</a:t>
            </a:r>
            <a:endParaRPr/>
          </a:p>
        </p:txBody>
      </p:sp>
      <p:pic>
        <p:nvPicPr>
          <p:cNvPr id="179" name="Google Shape;179;p28"/>
          <p:cNvPicPr preferRelativeResize="0"/>
          <p:nvPr/>
        </p:nvPicPr>
        <p:blipFill>
          <a:blip r:embed="rId4">
            <a:alphaModFix/>
          </a:blip>
          <a:stretch>
            <a:fillRect/>
          </a:stretch>
        </p:blipFill>
        <p:spPr>
          <a:xfrm>
            <a:off x="8432726" y="4461625"/>
            <a:ext cx="503349" cy="580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900"/>
              <a:t>Goal of Advancement… Achieve the 4 aims of Scouting</a:t>
            </a:r>
            <a:endParaRPr sz="1900"/>
          </a:p>
        </p:txBody>
      </p:sp>
      <p:sp>
        <p:nvSpPr>
          <p:cNvPr id="185" name="Google Shape;185;p29"/>
          <p:cNvSpPr txBox="1"/>
          <p:nvPr/>
        </p:nvSpPr>
        <p:spPr>
          <a:xfrm>
            <a:off x="446175" y="520550"/>
            <a:ext cx="8056200" cy="306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dirty="0">
                <a:latin typeface="Roboto"/>
                <a:ea typeface="Roboto"/>
                <a:cs typeface="Roboto"/>
                <a:sym typeface="Roboto"/>
              </a:rPr>
              <a:t>As Scouts complete advancements, they achieve the 4 aims of Scouting.</a:t>
            </a:r>
            <a:endParaRPr sz="1900"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ctr" rtl="0">
              <a:spcBef>
                <a:spcPts val="0"/>
              </a:spcBef>
              <a:spcAft>
                <a:spcPts val="0"/>
              </a:spcAft>
              <a:buNone/>
            </a:pPr>
            <a:r>
              <a:rPr lang="en" sz="1600" dirty="0">
                <a:latin typeface="Roboto"/>
                <a:ea typeface="Roboto"/>
                <a:cs typeface="Roboto"/>
                <a:sym typeface="Roboto"/>
              </a:rPr>
              <a:t>Character Development</a:t>
            </a:r>
            <a:endParaRPr sz="1600" dirty="0">
              <a:latin typeface="Roboto"/>
              <a:ea typeface="Roboto"/>
              <a:cs typeface="Roboto"/>
              <a:sym typeface="Roboto"/>
            </a:endParaRPr>
          </a:p>
          <a:p>
            <a:pPr marL="0" lvl="0" indent="0" algn="ctr" rtl="0">
              <a:spcBef>
                <a:spcPts val="0"/>
              </a:spcBef>
              <a:spcAft>
                <a:spcPts val="0"/>
              </a:spcAft>
              <a:buNone/>
            </a:pPr>
            <a:endParaRPr sz="1600" dirty="0">
              <a:latin typeface="Roboto"/>
              <a:ea typeface="Roboto"/>
              <a:cs typeface="Roboto"/>
              <a:sym typeface="Roboto"/>
            </a:endParaRPr>
          </a:p>
          <a:p>
            <a:pPr marL="0" lvl="0" indent="0" algn="ctr" rtl="0">
              <a:spcBef>
                <a:spcPts val="0"/>
              </a:spcBef>
              <a:spcAft>
                <a:spcPts val="0"/>
              </a:spcAft>
              <a:buNone/>
            </a:pPr>
            <a:r>
              <a:rPr lang="en" sz="1600" dirty="0">
                <a:latin typeface="Roboto"/>
                <a:ea typeface="Roboto"/>
                <a:cs typeface="Roboto"/>
                <a:sym typeface="Roboto"/>
              </a:rPr>
              <a:t>Citizenship Training</a:t>
            </a:r>
            <a:endParaRPr sz="1600" dirty="0">
              <a:latin typeface="Roboto"/>
              <a:ea typeface="Roboto"/>
              <a:cs typeface="Roboto"/>
              <a:sym typeface="Roboto"/>
            </a:endParaRPr>
          </a:p>
          <a:p>
            <a:pPr marL="0" lvl="0" indent="0" algn="ctr" rtl="0">
              <a:spcBef>
                <a:spcPts val="0"/>
              </a:spcBef>
              <a:spcAft>
                <a:spcPts val="0"/>
              </a:spcAft>
              <a:buNone/>
            </a:pPr>
            <a:endParaRPr sz="1600" dirty="0">
              <a:latin typeface="Roboto"/>
              <a:ea typeface="Roboto"/>
              <a:cs typeface="Roboto"/>
              <a:sym typeface="Roboto"/>
            </a:endParaRPr>
          </a:p>
          <a:p>
            <a:pPr marL="0" lvl="0" indent="0" algn="ctr" rtl="0">
              <a:spcBef>
                <a:spcPts val="0"/>
              </a:spcBef>
              <a:spcAft>
                <a:spcPts val="0"/>
              </a:spcAft>
              <a:buNone/>
            </a:pPr>
            <a:r>
              <a:rPr lang="en" sz="1600" dirty="0">
                <a:latin typeface="Roboto"/>
                <a:ea typeface="Roboto"/>
                <a:cs typeface="Roboto"/>
                <a:sym typeface="Roboto"/>
              </a:rPr>
              <a:t>Mental and Physical Fitness</a:t>
            </a:r>
            <a:endParaRPr sz="1600" dirty="0">
              <a:latin typeface="Roboto"/>
              <a:ea typeface="Roboto"/>
              <a:cs typeface="Roboto"/>
              <a:sym typeface="Roboto"/>
            </a:endParaRPr>
          </a:p>
          <a:p>
            <a:pPr marL="0" lvl="0" indent="0" algn="ctr" rtl="0">
              <a:spcBef>
                <a:spcPts val="0"/>
              </a:spcBef>
              <a:spcAft>
                <a:spcPts val="0"/>
              </a:spcAft>
              <a:buNone/>
            </a:pPr>
            <a:endParaRPr sz="1600" dirty="0">
              <a:latin typeface="Roboto"/>
              <a:ea typeface="Roboto"/>
              <a:cs typeface="Roboto"/>
              <a:sym typeface="Roboto"/>
            </a:endParaRPr>
          </a:p>
          <a:p>
            <a:pPr marL="0" lvl="0" indent="0" algn="ctr" rtl="0">
              <a:spcBef>
                <a:spcPts val="0"/>
              </a:spcBef>
              <a:spcAft>
                <a:spcPts val="0"/>
              </a:spcAft>
              <a:buNone/>
            </a:pPr>
            <a:r>
              <a:rPr lang="en" sz="1600" dirty="0">
                <a:latin typeface="Roboto"/>
                <a:ea typeface="Roboto"/>
                <a:cs typeface="Roboto"/>
                <a:sym typeface="Roboto"/>
              </a:rPr>
              <a:t>Leadership Development</a:t>
            </a:r>
            <a:endParaRPr sz="1600"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pic>
        <p:nvPicPr>
          <p:cNvPr id="186" name="Google Shape;186;p29"/>
          <p:cNvPicPr preferRelativeResize="0"/>
          <p:nvPr/>
        </p:nvPicPr>
        <p:blipFill>
          <a:blip r:embed="rId3">
            <a:alphaModFix/>
          </a:blip>
          <a:stretch>
            <a:fillRect/>
          </a:stretch>
        </p:blipFill>
        <p:spPr>
          <a:xfrm>
            <a:off x="619700" y="1606300"/>
            <a:ext cx="1584902" cy="891500"/>
          </a:xfrm>
          <a:prstGeom prst="rect">
            <a:avLst/>
          </a:prstGeom>
          <a:noFill/>
          <a:ln>
            <a:noFill/>
          </a:ln>
        </p:spPr>
      </p:pic>
      <p:pic>
        <p:nvPicPr>
          <p:cNvPr id="187" name="Google Shape;187;p29"/>
          <p:cNvPicPr preferRelativeResize="0"/>
          <p:nvPr/>
        </p:nvPicPr>
        <p:blipFill>
          <a:blip r:embed="rId4">
            <a:alphaModFix/>
          </a:blip>
          <a:stretch>
            <a:fillRect/>
          </a:stretch>
        </p:blipFill>
        <p:spPr>
          <a:xfrm>
            <a:off x="210725" y="4485200"/>
            <a:ext cx="462425" cy="532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body" idx="1"/>
          </p:nvPr>
        </p:nvSpPr>
        <p:spPr>
          <a:xfrm>
            <a:off x="4572000" y="768425"/>
            <a:ext cx="3793800" cy="30153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sz="2800">
                <a:solidFill>
                  <a:schemeClr val="dk2"/>
                </a:solidFill>
                <a:latin typeface="Merriweather"/>
                <a:ea typeface="Merriweather"/>
                <a:cs typeface="Merriweather"/>
                <a:sym typeface="Merriweather"/>
              </a:rPr>
              <a:t>One of several methods designed to help unit leadership achieve the Aims and Mission of Scouting BSA</a:t>
            </a:r>
            <a:endParaRPr>
              <a:solidFill>
                <a:schemeClr val="dk2"/>
              </a:solidFill>
            </a:endParaRPr>
          </a:p>
        </p:txBody>
      </p:sp>
      <p:sp>
        <p:nvSpPr>
          <p:cNvPr id="193" name="Google Shape;193;p30"/>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Advancement is not an end in and of itself:</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94" name="Google Shape;194;p30"/>
          <p:cNvPicPr preferRelativeResize="0"/>
          <p:nvPr/>
        </p:nvPicPr>
        <p:blipFill>
          <a:blip r:embed="rId3">
            <a:alphaModFix/>
          </a:blip>
          <a:stretch>
            <a:fillRect/>
          </a:stretch>
        </p:blipFill>
        <p:spPr>
          <a:xfrm>
            <a:off x="3112000" y="3358750"/>
            <a:ext cx="1215375" cy="1400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311725" y="3026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Advancement supports</a:t>
            </a:r>
            <a:endParaRPr/>
          </a:p>
        </p:txBody>
      </p:sp>
      <p:sp>
        <p:nvSpPr>
          <p:cNvPr id="200" name="Google Shape;200;p31"/>
          <p:cNvSpPr txBox="1">
            <a:spLocks noGrp="1"/>
          </p:cNvSpPr>
          <p:nvPr>
            <p:ph type="body" idx="1"/>
          </p:nvPr>
        </p:nvSpPr>
        <p:spPr>
          <a:xfrm>
            <a:off x="4810725" y="729875"/>
            <a:ext cx="3629700" cy="4302000"/>
          </a:xfrm>
          <a:prstGeom prst="rect">
            <a:avLst/>
          </a:prstGeom>
        </p:spPr>
        <p:txBody>
          <a:bodyPr spcFirstLastPara="1" wrap="square" lIns="91425" tIns="91425" rIns="91425" bIns="91425" anchor="t" anchorCtr="0">
            <a:normAutofit lnSpcReduction="20000"/>
          </a:bodyPr>
          <a:lstStyle/>
          <a:p>
            <a:pPr marL="457200" lvl="0" indent="-311150" algn="l" rtl="0">
              <a:spcBef>
                <a:spcPts val="0"/>
              </a:spcBef>
              <a:spcAft>
                <a:spcPts val="0"/>
              </a:spcAft>
              <a:buClr>
                <a:schemeClr val="dk2"/>
              </a:buClr>
              <a:buSzPts val="1300"/>
              <a:buAutoNum type="arabicPeriod"/>
            </a:pPr>
            <a:r>
              <a:rPr lang="en" b="1">
                <a:solidFill>
                  <a:schemeClr val="dk2"/>
                </a:solidFill>
              </a:rPr>
              <a:t>National Council </a:t>
            </a:r>
            <a:r>
              <a:rPr lang="en">
                <a:solidFill>
                  <a:schemeClr val="dk2"/>
                </a:solidFill>
              </a:rPr>
              <a:t>sets and maintains quality standards in all advancement requirements</a:t>
            </a:r>
            <a:endParaRPr>
              <a:solidFill>
                <a:schemeClr val="dk2"/>
              </a:solidFill>
            </a:endParaRPr>
          </a:p>
          <a:p>
            <a:pPr marL="457200" lvl="0" indent="-311150" algn="l" rtl="0">
              <a:spcBef>
                <a:spcPts val="0"/>
              </a:spcBef>
              <a:spcAft>
                <a:spcPts val="0"/>
              </a:spcAft>
              <a:buClr>
                <a:schemeClr val="dk2"/>
              </a:buClr>
              <a:buSzPts val="1300"/>
              <a:buAutoNum type="arabicPeriod"/>
            </a:pPr>
            <a:r>
              <a:rPr lang="en" b="1">
                <a:solidFill>
                  <a:schemeClr val="dk2"/>
                </a:solidFill>
              </a:rPr>
              <a:t>Council Advancement Chair</a:t>
            </a:r>
            <a:r>
              <a:rPr lang="en">
                <a:solidFill>
                  <a:schemeClr val="dk2"/>
                </a:solidFill>
              </a:rPr>
              <a:t> recruits and trains the council advancement committee which stimulates advancement in the council</a:t>
            </a:r>
            <a:endParaRPr>
              <a:solidFill>
                <a:schemeClr val="dk2"/>
              </a:solidFill>
            </a:endParaRPr>
          </a:p>
          <a:p>
            <a:pPr marL="457200" lvl="0" indent="-311150" algn="l" rtl="0">
              <a:spcBef>
                <a:spcPts val="0"/>
              </a:spcBef>
              <a:spcAft>
                <a:spcPts val="0"/>
              </a:spcAft>
              <a:buClr>
                <a:schemeClr val="dk2"/>
              </a:buClr>
              <a:buSzPts val="1300"/>
              <a:buAutoNum type="arabicPeriod"/>
            </a:pPr>
            <a:r>
              <a:rPr lang="en" b="1">
                <a:solidFill>
                  <a:schemeClr val="dk2"/>
                </a:solidFill>
              </a:rPr>
              <a:t>District Committee</a:t>
            </a:r>
            <a:r>
              <a:rPr lang="en">
                <a:solidFill>
                  <a:schemeClr val="dk2"/>
                </a:solidFill>
              </a:rPr>
              <a:t> advancement chair recruits and trains the district committee and ensures there is a solid advancement plan for the youth members</a:t>
            </a:r>
            <a:endParaRPr>
              <a:solidFill>
                <a:schemeClr val="dk2"/>
              </a:solidFill>
            </a:endParaRPr>
          </a:p>
          <a:p>
            <a:pPr marL="457200" lvl="0" indent="-311150" algn="l" rtl="0">
              <a:spcBef>
                <a:spcPts val="0"/>
              </a:spcBef>
              <a:spcAft>
                <a:spcPts val="0"/>
              </a:spcAft>
              <a:buClr>
                <a:schemeClr val="dk2"/>
              </a:buClr>
              <a:buSzPts val="1300"/>
              <a:buAutoNum type="arabicPeriod"/>
            </a:pPr>
            <a:r>
              <a:rPr lang="en" b="1">
                <a:solidFill>
                  <a:schemeClr val="dk2"/>
                </a:solidFill>
              </a:rPr>
              <a:t>Unit Advancement Coordinator</a:t>
            </a:r>
            <a:r>
              <a:rPr lang="en">
                <a:solidFill>
                  <a:schemeClr val="dk2"/>
                </a:solidFill>
              </a:rPr>
              <a:t> is a member of the troop committee and responsible for supporting the unit advancement program including advancement records, arrange Boards of Review (BOR), and quarterly Courts of Honor (COH) to publicly recognize scouts for their accomplishments</a:t>
            </a:r>
            <a:endParaRPr>
              <a:solidFill>
                <a:schemeClr val="dk2"/>
              </a:solidFill>
            </a:endParaRPr>
          </a:p>
        </p:txBody>
      </p:sp>
      <p:pic>
        <p:nvPicPr>
          <p:cNvPr id="201" name="Google Shape;201;p31"/>
          <p:cNvPicPr preferRelativeResize="0"/>
          <p:nvPr/>
        </p:nvPicPr>
        <p:blipFill>
          <a:blip r:embed="rId3">
            <a:alphaModFix/>
          </a:blip>
          <a:stretch>
            <a:fillRect/>
          </a:stretch>
        </p:blipFill>
        <p:spPr>
          <a:xfrm>
            <a:off x="3791269" y="1009500"/>
            <a:ext cx="1144774" cy="1161399"/>
          </a:xfrm>
          <a:prstGeom prst="rect">
            <a:avLst/>
          </a:prstGeom>
          <a:noFill/>
          <a:ln>
            <a:noFill/>
          </a:ln>
        </p:spPr>
      </p:pic>
      <p:pic>
        <p:nvPicPr>
          <p:cNvPr id="202" name="Google Shape;202;p31"/>
          <p:cNvPicPr preferRelativeResize="0"/>
          <p:nvPr/>
        </p:nvPicPr>
        <p:blipFill>
          <a:blip r:embed="rId4">
            <a:alphaModFix/>
          </a:blip>
          <a:stretch>
            <a:fillRect/>
          </a:stretch>
        </p:blipFill>
        <p:spPr>
          <a:xfrm>
            <a:off x="3791276" y="2147383"/>
            <a:ext cx="1144774" cy="1140268"/>
          </a:xfrm>
          <a:prstGeom prst="rect">
            <a:avLst/>
          </a:prstGeom>
          <a:noFill/>
          <a:ln>
            <a:noFill/>
          </a:ln>
        </p:spPr>
      </p:pic>
      <p:pic>
        <p:nvPicPr>
          <p:cNvPr id="203" name="Google Shape;203;p31"/>
          <p:cNvPicPr preferRelativeResize="0"/>
          <p:nvPr/>
        </p:nvPicPr>
        <p:blipFill rotWithShape="1">
          <a:blip r:embed="rId5">
            <a:alphaModFix/>
          </a:blip>
          <a:srcRect l="17211" r="17815"/>
          <a:stretch/>
        </p:blipFill>
        <p:spPr>
          <a:xfrm>
            <a:off x="3840750" y="3288325"/>
            <a:ext cx="1045822" cy="1161400"/>
          </a:xfrm>
          <a:prstGeom prst="rect">
            <a:avLst/>
          </a:prstGeom>
          <a:noFill/>
          <a:ln>
            <a:noFill/>
          </a:ln>
        </p:spPr>
      </p:pic>
      <p:pic>
        <p:nvPicPr>
          <p:cNvPr id="204" name="Google Shape;204;p31"/>
          <p:cNvPicPr preferRelativeResize="0"/>
          <p:nvPr/>
        </p:nvPicPr>
        <p:blipFill>
          <a:blip r:embed="rId6">
            <a:alphaModFix/>
          </a:blip>
          <a:stretch>
            <a:fillRect/>
          </a:stretch>
        </p:blipFill>
        <p:spPr>
          <a:xfrm>
            <a:off x="70800" y="3742925"/>
            <a:ext cx="1215375" cy="1400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Positions </a:t>
            </a:r>
            <a:endParaRPr/>
          </a:p>
          <a:p>
            <a:pPr marL="0" lvl="0" indent="0" algn="l" rtl="0">
              <a:spcBef>
                <a:spcPts val="0"/>
              </a:spcBef>
              <a:spcAft>
                <a:spcPts val="0"/>
              </a:spcAft>
              <a:buNone/>
            </a:pPr>
            <a:r>
              <a:rPr lang="en"/>
              <a:t>Covered</a:t>
            </a:r>
            <a:endParaRPr/>
          </a:p>
        </p:txBody>
      </p:sp>
      <p:sp>
        <p:nvSpPr>
          <p:cNvPr id="72" name="Google Shape;72;p14"/>
          <p:cNvSpPr txBox="1">
            <a:spLocks noGrp="1"/>
          </p:cNvSpPr>
          <p:nvPr>
            <p:ph type="body" idx="1"/>
          </p:nvPr>
        </p:nvSpPr>
        <p:spPr>
          <a:xfrm>
            <a:off x="4644650" y="885125"/>
            <a:ext cx="4166400" cy="264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t>Merit Badge Counselor</a:t>
            </a:r>
            <a:endParaRPr sz="1800" b="1"/>
          </a:p>
          <a:p>
            <a:pPr marL="0" lvl="0" indent="0" algn="ctr" rtl="0">
              <a:spcBef>
                <a:spcPts val="1200"/>
              </a:spcBef>
              <a:spcAft>
                <a:spcPts val="0"/>
              </a:spcAft>
              <a:buNone/>
            </a:pPr>
            <a:r>
              <a:rPr lang="en" sz="1800" b="1"/>
              <a:t>Committee member</a:t>
            </a:r>
            <a:endParaRPr sz="1800" b="1"/>
          </a:p>
          <a:p>
            <a:pPr marL="0" lvl="0" indent="0" algn="ctr" rtl="0">
              <a:spcBef>
                <a:spcPts val="1200"/>
              </a:spcBef>
              <a:spcAft>
                <a:spcPts val="0"/>
              </a:spcAft>
              <a:buNone/>
            </a:pPr>
            <a:r>
              <a:rPr lang="en" sz="1800" b="1"/>
              <a:t>Committee Chairman</a:t>
            </a:r>
            <a:endParaRPr sz="1800" b="1"/>
          </a:p>
          <a:p>
            <a:pPr marL="0" lvl="0" indent="0" algn="ctr" rtl="0">
              <a:spcBef>
                <a:spcPts val="1200"/>
              </a:spcBef>
              <a:spcAft>
                <a:spcPts val="0"/>
              </a:spcAft>
              <a:buNone/>
            </a:pPr>
            <a:r>
              <a:rPr lang="en" sz="1800" b="1"/>
              <a:t>Scoutmaster</a:t>
            </a:r>
            <a:endParaRPr sz="1800" b="1"/>
          </a:p>
          <a:p>
            <a:pPr marL="0" lvl="0" indent="0" algn="ctr" rtl="0">
              <a:spcBef>
                <a:spcPts val="1200"/>
              </a:spcBef>
              <a:spcAft>
                <a:spcPts val="1200"/>
              </a:spcAft>
              <a:buNone/>
            </a:pPr>
            <a:r>
              <a:rPr lang="en" sz="1800" b="1"/>
              <a:t>Assistant Scoutmaster</a:t>
            </a:r>
            <a:endParaRPr sz="1800" b="1"/>
          </a:p>
        </p:txBody>
      </p:sp>
      <p:pic>
        <p:nvPicPr>
          <p:cNvPr id="73" name="Google Shape;73;p14"/>
          <p:cNvPicPr preferRelativeResize="0"/>
          <p:nvPr/>
        </p:nvPicPr>
        <p:blipFill>
          <a:blip r:embed="rId3">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Advancements and the Scoutmaster</a:t>
            </a:r>
            <a:endParaRPr/>
          </a:p>
        </p:txBody>
      </p:sp>
      <p:sp>
        <p:nvSpPr>
          <p:cNvPr id="210" name="Google Shape;210;p32"/>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Key part of scoutmaster’s role is to lead youth to plan a program rich in advancement opportunities.</a:t>
            </a:r>
            <a:endParaRPr/>
          </a:p>
          <a:p>
            <a:pPr marL="0" lvl="0" indent="0" algn="l" rtl="0">
              <a:spcBef>
                <a:spcPts val="1200"/>
              </a:spcBef>
              <a:spcAft>
                <a:spcPts val="0"/>
              </a:spcAft>
              <a:buNone/>
            </a:pPr>
            <a:endParaRPr/>
          </a:p>
          <a:p>
            <a:pPr marL="0" lvl="0" indent="0" algn="l" rtl="0">
              <a:spcBef>
                <a:spcPts val="1200"/>
              </a:spcBef>
              <a:spcAft>
                <a:spcPts val="0"/>
              </a:spcAft>
              <a:buNone/>
            </a:pPr>
            <a:r>
              <a:rPr lang="en" sz="1500" b="1"/>
              <a:t>Advancement is a natural outcome of the unit’s activities, not a goal in and of itself</a:t>
            </a:r>
            <a:endParaRPr sz="1500" b="1"/>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11" name="Google Shape;211;p32"/>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Scoutmasters select and approve who can sign off advancements</a:t>
            </a:r>
            <a:endParaRPr/>
          </a:p>
          <a:p>
            <a:pPr marL="0" lvl="0" indent="0" algn="l" rtl="0">
              <a:spcBef>
                <a:spcPts val="1200"/>
              </a:spcBef>
              <a:spcAft>
                <a:spcPts val="0"/>
              </a:spcAft>
              <a:buNone/>
            </a:pPr>
            <a:endParaRPr/>
          </a:p>
          <a:p>
            <a:pPr marL="0" lvl="0" indent="0" algn="l" rtl="0">
              <a:spcBef>
                <a:spcPts val="1200"/>
              </a:spcBef>
              <a:spcAft>
                <a:spcPts val="0"/>
              </a:spcAft>
              <a:buNone/>
            </a:pPr>
            <a:r>
              <a:rPr lang="en"/>
              <a:t>Once a scout is tested and signed off by someone approved by the scoutmaster,  the requirement has been met.</a:t>
            </a:r>
            <a:endParaRPr/>
          </a:p>
          <a:p>
            <a:pPr marL="0" lvl="0" indent="0" algn="l" rtl="0">
              <a:spcBef>
                <a:spcPts val="1200"/>
              </a:spcBef>
              <a:spcAft>
                <a:spcPts val="1200"/>
              </a:spcAft>
              <a:buNone/>
            </a:pPr>
            <a:r>
              <a:rPr lang="en" sz="1400" b="1"/>
              <a:t>Signing off the requirement isn’t the end, the unit program should provide practical opportunities for the scout to use the skills building retention through repeated use of the skills</a:t>
            </a:r>
            <a:endParaRPr sz="1400" b="1"/>
          </a:p>
        </p:txBody>
      </p:sp>
      <p:pic>
        <p:nvPicPr>
          <p:cNvPr id="212" name="Google Shape;212;p32"/>
          <p:cNvPicPr preferRelativeResize="0"/>
          <p:nvPr/>
        </p:nvPicPr>
        <p:blipFill>
          <a:blip r:embed="rId3">
            <a:alphaModFix/>
          </a:blip>
          <a:stretch>
            <a:fillRect/>
          </a:stretch>
        </p:blipFill>
        <p:spPr>
          <a:xfrm>
            <a:off x="7832200" y="68175"/>
            <a:ext cx="1000125" cy="1152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txBox="1">
            <a:spLocks noGrp="1"/>
          </p:cNvSpPr>
          <p:nvPr>
            <p:ph type="body" idx="1"/>
          </p:nvPr>
        </p:nvSpPr>
        <p:spPr>
          <a:xfrm>
            <a:off x="410875" y="4484700"/>
            <a:ext cx="7979400" cy="460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b="1"/>
              <a:t>Scoutmaster &amp;  Service hours</a:t>
            </a:r>
            <a:endParaRPr sz="1800" b="1"/>
          </a:p>
        </p:txBody>
      </p:sp>
      <p:sp>
        <p:nvSpPr>
          <p:cNvPr id="218" name="Google Shape;218;p33"/>
          <p:cNvSpPr txBox="1"/>
          <p:nvPr/>
        </p:nvSpPr>
        <p:spPr>
          <a:xfrm>
            <a:off x="484050" y="623125"/>
            <a:ext cx="7039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Roboto"/>
                <a:ea typeface="Roboto"/>
                <a:cs typeface="Roboto"/>
                <a:sym typeface="Roboto"/>
              </a:rPr>
              <a:t>The Scoutmaster approves service hours</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Service hours for ranks, other than Eagle, only require participation.  Planning, development or leadership is not required.</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Pre-approval of Eagle Scout service projects is important because it calls on youth to think about what might be accepted and to be prepared to discuss it.</a:t>
            </a:r>
            <a:endParaRPr sz="2000">
              <a:latin typeface="Roboto"/>
              <a:ea typeface="Roboto"/>
              <a:cs typeface="Roboto"/>
              <a:sym typeface="Roboto"/>
            </a:endParaRPr>
          </a:p>
        </p:txBody>
      </p:sp>
      <p:pic>
        <p:nvPicPr>
          <p:cNvPr id="219" name="Google Shape;219;p33"/>
          <p:cNvPicPr preferRelativeResize="0"/>
          <p:nvPr/>
        </p:nvPicPr>
        <p:blipFill>
          <a:blip r:embed="rId3">
            <a:alphaModFix/>
          </a:blip>
          <a:stretch>
            <a:fillRect/>
          </a:stretch>
        </p:blipFill>
        <p:spPr>
          <a:xfrm>
            <a:off x="6955425" y="93075"/>
            <a:ext cx="2000250" cy="2305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The unit should have clearly established expectations for positions of responsibility</a:t>
            </a:r>
            <a:endParaRPr sz="1500"/>
          </a:p>
          <a:p>
            <a:pPr marL="0" lvl="0" indent="0" algn="l" rtl="0">
              <a:spcBef>
                <a:spcPts val="1200"/>
              </a:spcBef>
              <a:spcAft>
                <a:spcPts val="0"/>
              </a:spcAft>
              <a:buNone/>
            </a:pPr>
            <a:endParaRPr sz="1500"/>
          </a:p>
          <a:p>
            <a:pPr marL="0" lvl="0" indent="0" algn="l" rtl="0">
              <a:spcBef>
                <a:spcPts val="1200"/>
              </a:spcBef>
              <a:spcAft>
                <a:spcPts val="0"/>
              </a:spcAft>
              <a:buNone/>
            </a:pPr>
            <a:r>
              <a:rPr lang="en" sz="1500"/>
              <a:t>The Scoutmaster is to provide coaching on positions of responsibility</a:t>
            </a:r>
            <a:endParaRPr sz="1500"/>
          </a:p>
          <a:p>
            <a:pPr marL="0" lvl="0" indent="0" algn="l" rtl="0">
              <a:spcBef>
                <a:spcPts val="1200"/>
              </a:spcBef>
              <a:spcAft>
                <a:spcPts val="0"/>
              </a:spcAft>
              <a:buNone/>
            </a:pPr>
            <a:endParaRPr sz="1500"/>
          </a:p>
          <a:p>
            <a:pPr marL="0" lvl="0" indent="0" algn="l" rtl="0">
              <a:spcBef>
                <a:spcPts val="1200"/>
              </a:spcBef>
              <a:spcAft>
                <a:spcPts val="1200"/>
              </a:spcAft>
              <a:buNone/>
            </a:pPr>
            <a:r>
              <a:rPr lang="en" sz="1500"/>
              <a:t>If the position of responsibility expectations are not being met, it is the </a:t>
            </a:r>
            <a:r>
              <a:rPr lang="en" sz="1500" u="sng"/>
              <a:t>Scoutmaster’s</a:t>
            </a:r>
            <a:r>
              <a:rPr lang="en" sz="1500"/>
              <a:t> responsibility to address the situation</a:t>
            </a:r>
            <a:endParaRPr sz="1500"/>
          </a:p>
        </p:txBody>
      </p:sp>
      <p:sp>
        <p:nvSpPr>
          <p:cNvPr id="225" name="Google Shape;225;p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Positions of Responsibility</a:t>
            </a:r>
            <a:endParaRPr/>
          </a:p>
        </p:txBody>
      </p:sp>
      <p:sp>
        <p:nvSpPr>
          <p:cNvPr id="226" name="Google Shape;226;p34"/>
          <p:cNvSpPr txBox="1">
            <a:spLocks noGrp="1"/>
          </p:cNvSpPr>
          <p:nvPr>
            <p:ph type="body" idx="2"/>
          </p:nvPr>
        </p:nvSpPr>
        <p:spPr>
          <a:xfrm>
            <a:off x="4832425" y="1803150"/>
            <a:ext cx="3999900" cy="184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i="1"/>
              <a:t>For explanation of how coaching for positions of responsibility works, please see the </a:t>
            </a:r>
            <a:r>
              <a:rPr lang="en" sz="1600" i="1" u="sng"/>
              <a:t>Guide to Advancement</a:t>
            </a:r>
            <a:r>
              <a:rPr lang="en" sz="1600" i="1"/>
              <a:t> 4.2.3.4</a:t>
            </a:r>
            <a:endParaRPr sz="1600" i="1"/>
          </a:p>
        </p:txBody>
      </p:sp>
      <p:pic>
        <p:nvPicPr>
          <p:cNvPr id="227" name="Google Shape;227;p34"/>
          <p:cNvPicPr preferRelativeResize="0"/>
          <p:nvPr/>
        </p:nvPicPr>
        <p:blipFill>
          <a:blip r:embed="rId3">
            <a:alphaModFix/>
          </a:blip>
          <a:stretch>
            <a:fillRect/>
          </a:stretch>
        </p:blipFill>
        <p:spPr>
          <a:xfrm>
            <a:off x="7920825" y="127025"/>
            <a:ext cx="911500" cy="1050400"/>
          </a:xfrm>
          <a:prstGeom prst="rect">
            <a:avLst/>
          </a:prstGeom>
          <a:noFill/>
          <a:ln>
            <a:noFill/>
          </a:ln>
        </p:spPr>
      </p:pic>
      <p:pic>
        <p:nvPicPr>
          <p:cNvPr id="228" name="Google Shape;228;p34"/>
          <p:cNvPicPr preferRelativeResize="0"/>
          <p:nvPr/>
        </p:nvPicPr>
        <p:blipFill>
          <a:blip r:embed="rId4">
            <a:alphaModFix/>
          </a:blip>
          <a:stretch>
            <a:fillRect/>
          </a:stretch>
        </p:blipFill>
        <p:spPr>
          <a:xfrm>
            <a:off x="7188950" y="2997800"/>
            <a:ext cx="1375275" cy="1774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Scoutmaster Conference</a:t>
            </a:r>
            <a:endParaRPr/>
          </a:p>
        </p:txBody>
      </p:sp>
      <p:sp>
        <p:nvSpPr>
          <p:cNvPr id="234" name="Google Shape;234;p3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500" b="1"/>
              <a:t>Purpose:</a:t>
            </a:r>
            <a:endParaRPr sz="1500" b="1"/>
          </a:p>
          <a:p>
            <a:pPr marL="0" lvl="0" indent="0" algn="l" rtl="0">
              <a:spcBef>
                <a:spcPts val="1200"/>
              </a:spcBef>
              <a:spcAft>
                <a:spcPts val="0"/>
              </a:spcAft>
              <a:buNone/>
            </a:pPr>
            <a:r>
              <a:rPr lang="en"/>
              <a:t>Gauge the health of the troop and ensure the scout is succeeding</a:t>
            </a:r>
            <a:endParaRPr/>
          </a:p>
          <a:p>
            <a:pPr marL="0" lvl="0" indent="0" algn="l" rtl="0">
              <a:spcBef>
                <a:spcPts val="1200"/>
              </a:spcBef>
              <a:spcAft>
                <a:spcPts val="0"/>
              </a:spcAft>
              <a:buNone/>
            </a:pPr>
            <a:endParaRPr/>
          </a:p>
          <a:p>
            <a:pPr marL="0" lvl="0" indent="0" algn="l" rtl="0">
              <a:spcBef>
                <a:spcPts val="1200"/>
              </a:spcBef>
              <a:spcAft>
                <a:spcPts val="0"/>
              </a:spcAft>
              <a:buNone/>
            </a:pPr>
            <a:r>
              <a:rPr lang="en"/>
              <a:t>Intended to be a rewarding experience for Scoutmaster and Scout, helping the Scout to grow in Scouting.</a:t>
            </a:r>
            <a:endParaRPr/>
          </a:p>
          <a:p>
            <a:pPr marL="0" lvl="0" indent="0" algn="l" rtl="0">
              <a:spcBef>
                <a:spcPts val="1200"/>
              </a:spcBef>
              <a:spcAft>
                <a:spcPts val="0"/>
              </a:spcAft>
              <a:buNone/>
            </a:pPr>
            <a:endParaRPr/>
          </a:p>
          <a:p>
            <a:pPr marL="0" lvl="0" indent="0" algn="l" rtl="0">
              <a:spcBef>
                <a:spcPts val="1200"/>
              </a:spcBef>
              <a:spcAft>
                <a:spcPts val="1200"/>
              </a:spcAft>
              <a:buNone/>
            </a:pPr>
            <a:r>
              <a:rPr lang="en" b="1"/>
              <a:t>Not a test,</a:t>
            </a:r>
            <a:r>
              <a:rPr lang="en"/>
              <a:t> it’s a conversation, and a scout is only required to participate in order to proceed to a Board of Review</a:t>
            </a:r>
            <a:endParaRPr/>
          </a:p>
        </p:txBody>
      </p:sp>
      <p:sp>
        <p:nvSpPr>
          <p:cNvPr id="235" name="Google Shape;235;p35"/>
          <p:cNvSpPr txBox="1">
            <a:spLocks noGrp="1"/>
          </p:cNvSpPr>
          <p:nvPr>
            <p:ph type="body" idx="2"/>
          </p:nvPr>
        </p:nvSpPr>
        <p:spPr>
          <a:xfrm>
            <a:off x="4832425" y="1889900"/>
            <a:ext cx="3999900" cy="279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Scoutmaster may delegate a scoutmaster conference to Assistant Scoutmasters</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A Scoutmaster conference generally proceeds the Board of Review, but  more than one Scoutmaster conference may occur along the way and any one of them may count toward the requirement.</a:t>
            </a:r>
            <a:endParaRPr/>
          </a:p>
        </p:txBody>
      </p:sp>
      <p:pic>
        <p:nvPicPr>
          <p:cNvPr id="236" name="Google Shape;236;p35"/>
          <p:cNvPicPr preferRelativeResize="0"/>
          <p:nvPr/>
        </p:nvPicPr>
        <p:blipFill>
          <a:blip r:embed="rId3">
            <a:alphaModFix/>
          </a:blip>
          <a:stretch>
            <a:fillRect/>
          </a:stretch>
        </p:blipFill>
        <p:spPr>
          <a:xfrm>
            <a:off x="7954969" y="99150"/>
            <a:ext cx="975906" cy="1124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Boards of review</a:t>
            </a:r>
            <a:endParaRPr/>
          </a:p>
        </p:txBody>
      </p:sp>
      <p:sp>
        <p:nvSpPr>
          <p:cNvPr id="242" name="Google Shape;242;p36"/>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a:t>The BOR is a chance for adult committee members to speak with the Scout about what they have done, what has been learned &amp;  how it has helped them in their advancement and how they are enjoying the program.  </a:t>
            </a:r>
            <a:endParaRPr sz="1700"/>
          </a:p>
          <a:p>
            <a:pPr marL="0" lvl="0" indent="0" algn="l" rtl="0">
              <a:spcBef>
                <a:spcPts val="1200"/>
              </a:spcBef>
              <a:spcAft>
                <a:spcPts val="1200"/>
              </a:spcAft>
              <a:buNone/>
            </a:pPr>
            <a:r>
              <a:rPr lang="en" sz="1700"/>
              <a:t>It’s an essential part of the Scouts BSA experience and required for every rank from Tenderfoot to Eagle Scout.</a:t>
            </a:r>
            <a:endParaRPr sz="1700"/>
          </a:p>
        </p:txBody>
      </p:sp>
      <p:sp>
        <p:nvSpPr>
          <p:cNvPr id="243" name="Google Shape;243;p36"/>
          <p:cNvSpPr txBox="1">
            <a:spLocks noGrp="1"/>
          </p:cNvSpPr>
          <p:nvPr>
            <p:ph type="body" idx="2"/>
          </p:nvPr>
        </p:nvSpPr>
        <p:spPr>
          <a:xfrm>
            <a:off x="4832400" y="1505700"/>
            <a:ext cx="3999900" cy="3467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1600" u="sng"/>
          </a:p>
          <a:p>
            <a:pPr marL="0" lvl="0" indent="0" algn="l" rtl="0">
              <a:spcBef>
                <a:spcPts val="1200"/>
              </a:spcBef>
              <a:spcAft>
                <a:spcPts val="0"/>
              </a:spcAft>
              <a:buNone/>
            </a:pPr>
            <a:endParaRPr sz="1600" u="sng"/>
          </a:p>
          <a:p>
            <a:pPr marL="0" lvl="0" indent="0" algn="l" rtl="0">
              <a:spcBef>
                <a:spcPts val="1200"/>
              </a:spcBef>
              <a:spcAft>
                <a:spcPts val="0"/>
              </a:spcAft>
              <a:buNone/>
            </a:pPr>
            <a:endParaRPr sz="1708" u="sng"/>
          </a:p>
          <a:p>
            <a:pPr marL="0" lvl="0" indent="0" algn="l" rtl="0">
              <a:spcBef>
                <a:spcPts val="1200"/>
              </a:spcBef>
              <a:spcAft>
                <a:spcPts val="0"/>
              </a:spcAft>
              <a:buNone/>
            </a:pPr>
            <a:r>
              <a:rPr lang="en" sz="1708" u="sng"/>
              <a:t>It is not a test</a:t>
            </a:r>
            <a:r>
              <a:rPr lang="en" sz="1708"/>
              <a:t>, but scouts can fail a board of review.</a:t>
            </a:r>
            <a:endParaRPr sz="1708"/>
          </a:p>
          <a:p>
            <a:pPr marL="0" lvl="0" indent="0" algn="l" rtl="0">
              <a:spcBef>
                <a:spcPts val="1200"/>
              </a:spcBef>
              <a:spcAft>
                <a:spcPts val="1200"/>
              </a:spcAft>
              <a:buNone/>
            </a:pPr>
            <a:r>
              <a:rPr lang="en" sz="1608">
                <a:solidFill>
                  <a:srgbClr val="202124"/>
                </a:solidFill>
                <a:highlight>
                  <a:srgbClr val="FFFFFF"/>
                </a:highlight>
              </a:rPr>
              <a:t>If a Scout fails his Board of Review, that Scout can re-test with the Board after 3 or 6 months (depending on rank) of active participation in Troop and Patrol activities.</a:t>
            </a:r>
            <a:endParaRPr sz="1708"/>
          </a:p>
        </p:txBody>
      </p:sp>
      <p:pic>
        <p:nvPicPr>
          <p:cNvPr id="244" name="Google Shape;244;p36"/>
          <p:cNvPicPr preferRelativeResize="0"/>
          <p:nvPr/>
        </p:nvPicPr>
        <p:blipFill>
          <a:blip r:embed="rId3">
            <a:alphaModFix/>
          </a:blip>
          <a:stretch>
            <a:fillRect/>
          </a:stretch>
        </p:blipFill>
        <p:spPr>
          <a:xfrm>
            <a:off x="6064500" y="1434825"/>
            <a:ext cx="1204425" cy="1304800"/>
          </a:xfrm>
          <a:prstGeom prst="rect">
            <a:avLst/>
          </a:prstGeom>
          <a:noFill/>
          <a:ln>
            <a:noFill/>
          </a:ln>
        </p:spPr>
      </p:pic>
      <p:pic>
        <p:nvPicPr>
          <p:cNvPr id="245" name="Google Shape;245;p36"/>
          <p:cNvPicPr preferRelativeResize="0"/>
          <p:nvPr/>
        </p:nvPicPr>
        <p:blipFill>
          <a:blip r:embed="rId4">
            <a:alphaModFix/>
          </a:blip>
          <a:stretch>
            <a:fillRect/>
          </a:stretch>
        </p:blipFill>
        <p:spPr>
          <a:xfrm>
            <a:off x="7954969" y="99150"/>
            <a:ext cx="975906" cy="1124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Boards of review… continued.</a:t>
            </a:r>
            <a:endParaRPr dirty="0"/>
          </a:p>
        </p:txBody>
      </p:sp>
      <p:sp>
        <p:nvSpPr>
          <p:cNvPr id="251" name="Google Shape;251;p37"/>
          <p:cNvSpPr txBox="1">
            <a:spLocks noGrp="1"/>
          </p:cNvSpPr>
          <p:nvPr>
            <p:ph type="body" idx="1"/>
          </p:nvPr>
        </p:nvSpPr>
        <p:spPr>
          <a:xfrm>
            <a:off x="311700" y="1505700"/>
            <a:ext cx="3999900" cy="3539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1508"/>
              <a:t>When a Scout believes that all the requirements for a rank have been completed, including a Scoutmaster conference, a board of review must be granted</a:t>
            </a:r>
            <a:endParaRPr sz="1508"/>
          </a:p>
          <a:p>
            <a:pPr marL="0" lvl="0" indent="0" algn="l" rtl="0">
              <a:spcBef>
                <a:spcPts val="1200"/>
              </a:spcBef>
              <a:spcAft>
                <a:spcPts val="0"/>
              </a:spcAft>
              <a:buNone/>
            </a:pPr>
            <a:r>
              <a:rPr lang="en" sz="1500"/>
              <a:t>A board of review can not be denied or postponed due to issues such as uniforming, payment of dues, participation in fundraising activities, etc. </a:t>
            </a:r>
            <a:endParaRPr sz="1500"/>
          </a:p>
          <a:p>
            <a:pPr marL="0" lvl="0" indent="0" algn="l" rtl="0">
              <a:spcBef>
                <a:spcPts val="1200"/>
              </a:spcBef>
              <a:spcAft>
                <a:spcPts val="0"/>
              </a:spcAft>
              <a:buNone/>
            </a:pPr>
            <a:endParaRPr sz="1508"/>
          </a:p>
          <a:p>
            <a:pPr marL="0" lvl="0" indent="0" algn="l" rtl="0">
              <a:spcBef>
                <a:spcPts val="1200"/>
              </a:spcBef>
              <a:spcAft>
                <a:spcPts val="0"/>
              </a:spcAft>
              <a:buNone/>
            </a:pPr>
            <a:r>
              <a:rPr lang="en" sz="1500"/>
              <a:t>The Unit Leader, Scoutmaster, may be present, but the BOR can ask them to leave.</a:t>
            </a:r>
            <a:endParaRPr sz="1500"/>
          </a:p>
          <a:p>
            <a:pPr marL="0" lvl="0" indent="0" algn="l" rtl="0">
              <a:spcBef>
                <a:spcPts val="1200"/>
              </a:spcBef>
              <a:spcAft>
                <a:spcPts val="1200"/>
              </a:spcAft>
              <a:buNone/>
            </a:pPr>
            <a:endParaRPr/>
          </a:p>
        </p:txBody>
      </p:sp>
      <p:sp>
        <p:nvSpPr>
          <p:cNvPr id="252" name="Google Shape;252;p37"/>
          <p:cNvSpPr txBox="1">
            <a:spLocks noGrp="1"/>
          </p:cNvSpPr>
          <p:nvPr>
            <p:ph type="body" idx="2"/>
          </p:nvPr>
        </p:nvSpPr>
        <p:spPr>
          <a:xfrm>
            <a:off x="4832400" y="1505700"/>
            <a:ext cx="3999900" cy="346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500"/>
          </a:p>
          <a:p>
            <a:pPr marL="0" lvl="0" indent="0" algn="l" rtl="0">
              <a:spcBef>
                <a:spcPts val="1200"/>
              </a:spcBef>
              <a:spcAft>
                <a:spcPts val="0"/>
              </a:spcAft>
              <a:buNone/>
            </a:pPr>
            <a:endParaRPr sz="1500"/>
          </a:p>
          <a:p>
            <a:pPr marL="0" lvl="0" indent="0" algn="l" rtl="0">
              <a:spcBef>
                <a:spcPts val="1200"/>
              </a:spcBef>
              <a:spcAft>
                <a:spcPts val="0"/>
              </a:spcAft>
              <a:buNone/>
            </a:pPr>
            <a:endParaRPr sz="1500"/>
          </a:p>
          <a:p>
            <a:pPr marL="0" lvl="0" indent="0" algn="l" rtl="0">
              <a:spcBef>
                <a:spcPts val="1200"/>
              </a:spcBef>
              <a:spcAft>
                <a:spcPts val="0"/>
              </a:spcAft>
              <a:buNone/>
            </a:pPr>
            <a:r>
              <a:rPr lang="en" sz="1500"/>
              <a:t>Parents should not be present and can not serve on their own child’s BOR.</a:t>
            </a:r>
            <a:endParaRPr sz="1500"/>
          </a:p>
          <a:p>
            <a:pPr marL="0" lvl="0" indent="0" algn="l" rtl="0">
              <a:spcBef>
                <a:spcPts val="1200"/>
              </a:spcBef>
              <a:spcAft>
                <a:spcPts val="1200"/>
              </a:spcAft>
              <a:buNone/>
            </a:pPr>
            <a:r>
              <a:rPr lang="en" sz="1500"/>
              <a:t>A BOR  must consist of no fewer than 3 members and no more than 6, committee members all of whom must be at least 21 years of age.</a:t>
            </a:r>
            <a:endParaRPr sz="1500"/>
          </a:p>
        </p:txBody>
      </p:sp>
      <p:pic>
        <p:nvPicPr>
          <p:cNvPr id="253" name="Google Shape;253;p37"/>
          <p:cNvPicPr preferRelativeResize="0"/>
          <p:nvPr/>
        </p:nvPicPr>
        <p:blipFill>
          <a:blip r:embed="rId3">
            <a:alphaModFix/>
          </a:blip>
          <a:stretch>
            <a:fillRect/>
          </a:stretch>
        </p:blipFill>
        <p:spPr>
          <a:xfrm>
            <a:off x="7954969" y="99150"/>
            <a:ext cx="975906" cy="1124625"/>
          </a:xfrm>
          <a:prstGeom prst="rect">
            <a:avLst/>
          </a:prstGeom>
          <a:noFill/>
          <a:ln>
            <a:noFill/>
          </a:ln>
        </p:spPr>
      </p:pic>
      <p:pic>
        <p:nvPicPr>
          <p:cNvPr id="254" name="Google Shape;254;p37"/>
          <p:cNvPicPr preferRelativeResize="0"/>
          <p:nvPr/>
        </p:nvPicPr>
        <p:blipFill>
          <a:blip r:embed="rId4">
            <a:alphaModFix/>
          </a:blip>
          <a:stretch>
            <a:fillRect/>
          </a:stretch>
        </p:blipFill>
        <p:spPr>
          <a:xfrm>
            <a:off x="5917550" y="1505700"/>
            <a:ext cx="1598075" cy="11985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For All Advancement questions:</a:t>
            </a:r>
            <a:endParaRPr/>
          </a:p>
        </p:txBody>
      </p:sp>
      <p:sp>
        <p:nvSpPr>
          <p:cNvPr id="260" name="Google Shape;260;p38"/>
          <p:cNvSpPr txBox="1">
            <a:spLocks noGrp="1"/>
          </p:cNvSpPr>
          <p:nvPr>
            <p:ph type="body" idx="2"/>
          </p:nvPr>
        </p:nvSpPr>
        <p:spPr>
          <a:xfrm>
            <a:off x="4414200" y="1505700"/>
            <a:ext cx="44181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Most current copy can be found online at:</a:t>
            </a:r>
            <a:endParaRPr/>
          </a:p>
          <a:p>
            <a:pPr marL="0" lvl="0" indent="0" algn="l" rtl="0">
              <a:spcBef>
                <a:spcPts val="1200"/>
              </a:spcBef>
              <a:spcAft>
                <a:spcPts val="0"/>
              </a:spcAft>
              <a:buNone/>
            </a:pPr>
            <a:r>
              <a:rPr lang="en" u="sng">
                <a:solidFill>
                  <a:schemeClr val="hlink"/>
                </a:solidFill>
                <a:hlinkClick r:id="rId3"/>
              </a:rPr>
              <a:t>https://filestore.scouting.org/filestore/pdf/33088.pdf</a:t>
            </a:r>
            <a:r>
              <a:rPr lang="en"/>
              <a:t>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
              <a:t>BSA rank requirements ; some have updates for 2023.</a:t>
            </a:r>
            <a:endParaRPr/>
          </a:p>
          <a:p>
            <a:pPr marL="0" lvl="0" indent="0" algn="l" rtl="0">
              <a:spcBef>
                <a:spcPts val="1200"/>
              </a:spcBef>
              <a:spcAft>
                <a:spcPts val="1200"/>
              </a:spcAft>
              <a:buNone/>
            </a:pPr>
            <a:r>
              <a:rPr lang="en" u="sng">
                <a:solidFill>
                  <a:schemeClr val="hlink"/>
                </a:solidFill>
                <a:hlinkClick r:id="rId4"/>
              </a:rPr>
              <a:t>https://www.scouting.org/wp-content/uploads/2022/10/2023-Scouts-BSA-Rank-requirements.pdf</a:t>
            </a:r>
            <a:endParaRPr/>
          </a:p>
        </p:txBody>
      </p:sp>
      <p:pic>
        <p:nvPicPr>
          <p:cNvPr id="261" name="Google Shape;261;p38"/>
          <p:cNvPicPr preferRelativeResize="0"/>
          <p:nvPr/>
        </p:nvPicPr>
        <p:blipFill>
          <a:blip r:embed="rId5">
            <a:alphaModFix/>
          </a:blip>
          <a:stretch>
            <a:fillRect/>
          </a:stretch>
        </p:blipFill>
        <p:spPr>
          <a:xfrm>
            <a:off x="669275" y="1505700"/>
            <a:ext cx="2620600" cy="3380575"/>
          </a:xfrm>
          <a:prstGeom prst="rect">
            <a:avLst/>
          </a:prstGeom>
          <a:noFill/>
          <a:ln>
            <a:noFill/>
          </a:ln>
        </p:spPr>
      </p:pic>
      <p:pic>
        <p:nvPicPr>
          <p:cNvPr id="262" name="Google Shape;262;p38"/>
          <p:cNvPicPr preferRelativeResize="0"/>
          <p:nvPr/>
        </p:nvPicPr>
        <p:blipFill>
          <a:blip r:embed="rId6">
            <a:alphaModFix/>
          </a:blip>
          <a:stretch>
            <a:fillRect/>
          </a:stretch>
        </p:blipFill>
        <p:spPr>
          <a:xfrm>
            <a:off x="7859075" y="68275"/>
            <a:ext cx="973250" cy="1121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Advancement summary</a:t>
            </a:r>
            <a:endParaRPr/>
          </a:p>
        </p:txBody>
      </p:sp>
      <p:sp>
        <p:nvSpPr>
          <p:cNvPr id="268" name="Google Shape;268;p39"/>
          <p:cNvSpPr txBox="1">
            <a:spLocks noGrp="1"/>
          </p:cNvSpPr>
          <p:nvPr>
            <p:ph type="subTitle" idx="1"/>
          </p:nvPr>
        </p:nvSpPr>
        <p:spPr>
          <a:xfrm>
            <a:off x="311700" y="1425302"/>
            <a:ext cx="4242600" cy="158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Advancement is not an end in itself, but one of several methods designed to help unit leaders achieve the Aims and Mission of Scouts BSA</a:t>
            </a:r>
            <a:endParaRPr/>
          </a:p>
        </p:txBody>
      </p:sp>
      <p:pic>
        <p:nvPicPr>
          <p:cNvPr id="269" name="Google Shape;269;p39"/>
          <p:cNvPicPr preferRelativeResize="0"/>
          <p:nvPr/>
        </p:nvPicPr>
        <p:blipFill>
          <a:blip r:embed="rId3">
            <a:alphaModFix/>
          </a:blip>
          <a:stretch>
            <a:fillRect/>
          </a:stretch>
        </p:blipFill>
        <p:spPr>
          <a:xfrm>
            <a:off x="7486350" y="108900"/>
            <a:ext cx="1657650" cy="2144125"/>
          </a:xfrm>
          <a:prstGeom prst="rect">
            <a:avLst/>
          </a:prstGeom>
          <a:noFill/>
          <a:ln>
            <a:noFill/>
          </a:ln>
        </p:spPr>
      </p:pic>
      <p:pic>
        <p:nvPicPr>
          <p:cNvPr id="270" name="Google Shape;270;p39"/>
          <p:cNvPicPr preferRelativeResize="0"/>
          <p:nvPr/>
        </p:nvPicPr>
        <p:blipFill>
          <a:blip r:embed="rId4">
            <a:alphaModFix/>
          </a:blip>
          <a:stretch>
            <a:fillRect/>
          </a:stretch>
        </p:blipFill>
        <p:spPr>
          <a:xfrm>
            <a:off x="4892625" y="2194725"/>
            <a:ext cx="2000250" cy="2305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txBox="1">
            <a:spLocks noGrp="1"/>
          </p:cNvSpPr>
          <p:nvPr>
            <p:ph type="title"/>
          </p:nvPr>
        </p:nvSpPr>
        <p:spPr>
          <a:xfrm>
            <a:off x="1600650" y="550725"/>
            <a:ext cx="6247800" cy="3546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Congratulations!</a:t>
            </a:r>
            <a:endParaRPr/>
          </a:p>
          <a:p>
            <a:pPr marL="0" lvl="0" indent="0" algn="ctr" rtl="0">
              <a:spcBef>
                <a:spcPts val="0"/>
              </a:spcBef>
              <a:spcAft>
                <a:spcPts val="0"/>
              </a:spcAft>
              <a:buNone/>
            </a:pPr>
            <a:endParaRPr/>
          </a:p>
          <a:p>
            <a:pPr marL="0" lvl="0" indent="0" algn="l" rtl="0">
              <a:spcBef>
                <a:spcPts val="0"/>
              </a:spcBef>
              <a:spcAft>
                <a:spcPts val="0"/>
              </a:spcAft>
              <a:buNone/>
            </a:pPr>
            <a:r>
              <a:rPr lang="en"/>
              <a:t>This concludes the Merit Badge Counselor portion of Training.</a:t>
            </a:r>
            <a:endParaRPr/>
          </a:p>
          <a:p>
            <a:pPr marL="0" lvl="0" indent="0" algn="l" rtl="0">
              <a:spcBef>
                <a:spcPts val="0"/>
              </a:spcBef>
              <a:spcAft>
                <a:spcPts val="0"/>
              </a:spcAft>
              <a:buNone/>
            </a:pPr>
            <a:endParaRPr/>
          </a:p>
        </p:txBody>
      </p:sp>
      <p:pic>
        <p:nvPicPr>
          <p:cNvPr id="276" name="Google Shape;276;p40"/>
          <p:cNvPicPr preferRelativeResize="0"/>
          <p:nvPr/>
        </p:nvPicPr>
        <p:blipFill>
          <a:blip r:embed="rId3">
            <a:alphaModFix/>
          </a:blip>
          <a:stretch>
            <a:fillRect/>
          </a:stretch>
        </p:blipFill>
        <p:spPr>
          <a:xfrm>
            <a:off x="136325" y="78025"/>
            <a:ext cx="1325300" cy="1527250"/>
          </a:xfrm>
          <a:prstGeom prst="rect">
            <a:avLst/>
          </a:prstGeom>
          <a:noFill/>
          <a:ln>
            <a:noFill/>
          </a:ln>
        </p:spPr>
      </p:pic>
      <p:pic>
        <p:nvPicPr>
          <p:cNvPr id="277" name="Google Shape;277;p40"/>
          <p:cNvPicPr preferRelativeResize="0"/>
          <p:nvPr/>
        </p:nvPicPr>
        <p:blipFill>
          <a:blip r:embed="rId4">
            <a:alphaModFix/>
          </a:blip>
          <a:stretch>
            <a:fillRect/>
          </a:stretch>
        </p:blipFill>
        <p:spPr>
          <a:xfrm>
            <a:off x="6448300" y="2817100"/>
            <a:ext cx="2450300" cy="2192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1"/>
          <p:cNvSpPr txBox="1">
            <a:spLocks noGrp="1"/>
          </p:cNvSpPr>
          <p:nvPr>
            <p:ph type="title"/>
          </p:nvPr>
        </p:nvSpPr>
        <p:spPr>
          <a:xfrm>
            <a:off x="643050" y="1694725"/>
            <a:ext cx="7857900" cy="318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800"/>
              <a:t>Committee Chairman </a:t>
            </a:r>
            <a:endParaRPr sz="4800"/>
          </a:p>
          <a:p>
            <a:pPr marL="0" lvl="0" indent="0" algn="ctr" rtl="0">
              <a:spcBef>
                <a:spcPts val="0"/>
              </a:spcBef>
              <a:spcAft>
                <a:spcPts val="0"/>
              </a:spcAft>
              <a:buSzPts val="990"/>
              <a:buNone/>
            </a:pPr>
            <a:r>
              <a:rPr lang="en" sz="4800"/>
              <a:t>&amp;</a:t>
            </a:r>
            <a:endParaRPr sz="4800"/>
          </a:p>
          <a:p>
            <a:pPr marL="0" lvl="0" indent="0" algn="ctr" rtl="0">
              <a:spcBef>
                <a:spcPts val="0"/>
              </a:spcBef>
              <a:spcAft>
                <a:spcPts val="0"/>
              </a:spcAft>
              <a:buSzPts val="990"/>
              <a:buNone/>
            </a:pPr>
            <a:r>
              <a:rPr lang="en" sz="4800"/>
              <a:t>Committee Member</a:t>
            </a:r>
            <a:endParaRPr sz="4800"/>
          </a:p>
          <a:p>
            <a:pPr marL="0" lvl="0" indent="0" algn="ctr" rtl="0">
              <a:spcBef>
                <a:spcPts val="0"/>
              </a:spcBef>
              <a:spcAft>
                <a:spcPts val="0"/>
              </a:spcAft>
              <a:buSzPts val="990"/>
              <a:buNone/>
            </a:pPr>
            <a:endParaRPr sz="4800"/>
          </a:p>
        </p:txBody>
      </p:sp>
      <p:pic>
        <p:nvPicPr>
          <p:cNvPr id="283" name="Google Shape;283;p41"/>
          <p:cNvPicPr preferRelativeResize="0"/>
          <p:nvPr/>
        </p:nvPicPr>
        <p:blipFill>
          <a:blip r:embed="rId3">
            <a:alphaModFix/>
          </a:blip>
          <a:stretch>
            <a:fillRect/>
          </a:stretch>
        </p:blipFill>
        <p:spPr>
          <a:xfrm>
            <a:off x="3892900" y="204625"/>
            <a:ext cx="1358175" cy="1565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Mission of Scouting:</a:t>
            </a:r>
            <a:endParaRPr/>
          </a:p>
          <a:p>
            <a:pPr marL="0" lvl="0" indent="0" algn="l" rtl="0">
              <a:spcBef>
                <a:spcPts val="0"/>
              </a:spcBef>
              <a:spcAft>
                <a:spcPts val="0"/>
              </a:spcAft>
              <a:buNone/>
            </a:pPr>
            <a:endParaRPr/>
          </a:p>
        </p:txBody>
      </p:sp>
      <p:sp>
        <p:nvSpPr>
          <p:cNvPr id="79" name="Google Shape;79;p15"/>
          <p:cNvSpPr txBox="1">
            <a:spLocks noGrp="1"/>
          </p:cNvSpPr>
          <p:nvPr>
            <p:ph type="subTitle" idx="1"/>
          </p:nvPr>
        </p:nvSpPr>
        <p:spPr>
          <a:xfrm>
            <a:off x="311700" y="1474872"/>
            <a:ext cx="4242600" cy="20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dk1"/>
                </a:solidFill>
                <a:highlight>
                  <a:schemeClr val="lt1"/>
                </a:highlight>
              </a:rPr>
              <a:t>The mission of the Boy Scouts of America is to prepare young people to make ethical and moral choices over their lifetimes by instilling in them the values of the Scout Oath and Law.</a:t>
            </a:r>
            <a:endParaRPr sz="1900">
              <a:solidFill>
                <a:schemeClr val="dk1"/>
              </a:solidFill>
              <a:highlight>
                <a:schemeClr val="lt1"/>
              </a:highlight>
            </a:endParaRPr>
          </a:p>
        </p:txBody>
      </p:sp>
      <p:pic>
        <p:nvPicPr>
          <p:cNvPr id="80" name="Google Shape;80;p15"/>
          <p:cNvPicPr preferRelativeResize="0"/>
          <p:nvPr/>
        </p:nvPicPr>
        <p:blipFill>
          <a:blip r:embed="rId3">
            <a:alphaModFix/>
          </a:blip>
          <a:stretch>
            <a:fillRect/>
          </a:stretch>
        </p:blipFill>
        <p:spPr>
          <a:xfrm>
            <a:off x="6832050" y="2571750"/>
            <a:ext cx="2000250" cy="2305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Scouting Organization</a:t>
            </a:r>
            <a:endParaRPr sz="3000"/>
          </a:p>
        </p:txBody>
      </p:sp>
      <p:sp>
        <p:nvSpPr>
          <p:cNvPr id="289" name="Google Shape;289;p42"/>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t>Scout</a:t>
            </a:r>
            <a:endParaRPr sz="2400"/>
          </a:p>
          <a:p>
            <a:pPr marL="0" lvl="0" indent="0" algn="l" rtl="0">
              <a:spcBef>
                <a:spcPts val="1200"/>
              </a:spcBef>
              <a:spcAft>
                <a:spcPts val="0"/>
              </a:spcAft>
              <a:buNone/>
            </a:pPr>
            <a:r>
              <a:rPr lang="en" sz="2400"/>
              <a:t>Patrol</a:t>
            </a:r>
            <a:endParaRPr sz="2400"/>
          </a:p>
          <a:p>
            <a:pPr marL="0" lvl="0" indent="0" algn="l" rtl="0">
              <a:spcBef>
                <a:spcPts val="1200"/>
              </a:spcBef>
              <a:spcAft>
                <a:spcPts val="0"/>
              </a:spcAft>
              <a:buNone/>
            </a:pPr>
            <a:r>
              <a:rPr lang="en" sz="2400"/>
              <a:t>Troop</a:t>
            </a:r>
            <a:endParaRPr sz="2400"/>
          </a:p>
          <a:p>
            <a:pPr marL="0" lvl="0" indent="0" algn="l" rtl="0">
              <a:spcBef>
                <a:spcPts val="1200"/>
              </a:spcBef>
              <a:spcAft>
                <a:spcPts val="0"/>
              </a:spcAft>
              <a:buNone/>
            </a:pPr>
            <a:r>
              <a:rPr lang="en" sz="2400"/>
              <a:t>Troop Committee/ Key 3</a:t>
            </a:r>
            <a:endParaRPr sz="2400"/>
          </a:p>
          <a:p>
            <a:pPr marL="0" lvl="0" indent="0" algn="l" rtl="0">
              <a:spcBef>
                <a:spcPts val="1200"/>
              </a:spcBef>
              <a:spcAft>
                <a:spcPts val="1200"/>
              </a:spcAft>
              <a:buNone/>
            </a:pPr>
            <a:r>
              <a:rPr lang="en" sz="2400"/>
              <a:t>Chartered Organization</a:t>
            </a:r>
            <a:endParaRPr sz="2400"/>
          </a:p>
        </p:txBody>
      </p:sp>
      <p:sp>
        <p:nvSpPr>
          <p:cNvPr id="290" name="Google Shape;290;p42"/>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t>District</a:t>
            </a:r>
            <a:endParaRPr sz="2400"/>
          </a:p>
          <a:p>
            <a:pPr marL="0" lvl="0" indent="0" algn="l" rtl="0">
              <a:spcBef>
                <a:spcPts val="1200"/>
              </a:spcBef>
              <a:spcAft>
                <a:spcPts val="0"/>
              </a:spcAft>
              <a:buNone/>
            </a:pPr>
            <a:r>
              <a:rPr lang="en" sz="2400"/>
              <a:t>Local Council</a:t>
            </a:r>
            <a:endParaRPr sz="2400"/>
          </a:p>
          <a:p>
            <a:pPr marL="0" lvl="0" indent="0" algn="l" rtl="0">
              <a:spcBef>
                <a:spcPts val="1200"/>
              </a:spcBef>
              <a:spcAft>
                <a:spcPts val="0"/>
              </a:spcAft>
              <a:buNone/>
            </a:pPr>
            <a:r>
              <a:rPr lang="en" sz="2400"/>
              <a:t>Area</a:t>
            </a:r>
            <a:endParaRPr sz="2400"/>
          </a:p>
          <a:p>
            <a:pPr marL="0" lvl="0" indent="0" algn="l" rtl="0">
              <a:spcBef>
                <a:spcPts val="1200"/>
              </a:spcBef>
              <a:spcAft>
                <a:spcPts val="0"/>
              </a:spcAft>
              <a:buNone/>
            </a:pPr>
            <a:r>
              <a:rPr lang="en" sz="2400"/>
              <a:t>Region</a:t>
            </a:r>
            <a:endParaRPr sz="2400"/>
          </a:p>
          <a:p>
            <a:pPr marL="0" lvl="0" indent="0" algn="l" rtl="0">
              <a:spcBef>
                <a:spcPts val="1200"/>
              </a:spcBef>
              <a:spcAft>
                <a:spcPts val="1200"/>
              </a:spcAft>
              <a:buNone/>
            </a:pPr>
            <a:r>
              <a:rPr lang="en" sz="2400"/>
              <a:t>National Council</a:t>
            </a:r>
            <a:endParaRPr sz="2400"/>
          </a:p>
        </p:txBody>
      </p:sp>
      <p:pic>
        <p:nvPicPr>
          <p:cNvPr id="291" name="Google Shape;291;p42"/>
          <p:cNvPicPr preferRelativeResize="0"/>
          <p:nvPr/>
        </p:nvPicPr>
        <p:blipFill>
          <a:blip r:embed="rId3">
            <a:alphaModFix/>
          </a:blip>
          <a:stretch>
            <a:fillRect/>
          </a:stretch>
        </p:blipFill>
        <p:spPr>
          <a:xfrm>
            <a:off x="231100" y="108325"/>
            <a:ext cx="1008300" cy="1161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3"/>
          <p:cNvSpPr txBox="1">
            <a:spLocks noGrp="1"/>
          </p:cNvSpPr>
          <p:nvPr>
            <p:ph type="ctrTitle"/>
          </p:nvPr>
        </p:nvSpPr>
        <p:spPr>
          <a:xfrm>
            <a:off x="311700" y="539725"/>
            <a:ext cx="8520600" cy="27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400" b="1" dirty="0"/>
              <a:t>Scout:</a:t>
            </a:r>
            <a:r>
              <a:rPr lang="en" sz="1400" dirty="0"/>
              <a:t>  Must be at least 10 years old and currently in 5th grade and register on or after March 1st; </a:t>
            </a:r>
            <a:r>
              <a:rPr lang="en" sz="1400" u="sng" dirty="0"/>
              <a:t>OR</a:t>
            </a:r>
            <a:r>
              <a:rPr lang="en" sz="1400" dirty="0"/>
              <a:t> 10 years old and  earned Arrow of Light (AOL); </a:t>
            </a:r>
            <a:r>
              <a:rPr lang="en" sz="1400" u="sng" dirty="0"/>
              <a:t>OR</a:t>
            </a:r>
            <a:r>
              <a:rPr lang="en" sz="1400" dirty="0"/>
              <a:t> 11 years old but not yet 18</a:t>
            </a:r>
            <a:endParaRPr sz="1400" dirty="0"/>
          </a:p>
          <a:p>
            <a:pPr marL="457200" lvl="0" indent="457200" algn="l" rtl="0">
              <a:spcBef>
                <a:spcPts val="0"/>
              </a:spcBef>
              <a:spcAft>
                <a:spcPts val="0"/>
              </a:spcAft>
              <a:buSzPts val="990"/>
              <a:buNone/>
            </a:pPr>
            <a:endParaRPr sz="1400" dirty="0"/>
          </a:p>
          <a:p>
            <a:pPr marL="0" lvl="0" indent="0" algn="l" rtl="0">
              <a:spcBef>
                <a:spcPts val="0"/>
              </a:spcBef>
              <a:spcAft>
                <a:spcPts val="0"/>
              </a:spcAft>
              <a:buSzPts val="990"/>
              <a:buNone/>
            </a:pPr>
            <a:endParaRPr sz="1400" dirty="0"/>
          </a:p>
          <a:p>
            <a:pPr marL="0" lvl="0" indent="0" algn="l" rtl="0">
              <a:spcBef>
                <a:spcPts val="0"/>
              </a:spcBef>
              <a:spcAft>
                <a:spcPts val="0"/>
              </a:spcAft>
              <a:buSzPts val="990"/>
              <a:buNone/>
            </a:pPr>
            <a:r>
              <a:rPr lang="en" sz="1400" b="1" dirty="0"/>
              <a:t>Patrol:</a:t>
            </a:r>
            <a:r>
              <a:rPr lang="en" sz="1400" dirty="0"/>
              <a:t>  Group of 5-8 Scouts that elects its own leader (Patrol leader).  </a:t>
            </a:r>
            <a:endParaRPr sz="1400" dirty="0"/>
          </a:p>
          <a:p>
            <a:pPr marL="914400" lvl="0" indent="0" algn="l" rtl="0">
              <a:spcBef>
                <a:spcPts val="0"/>
              </a:spcBef>
              <a:spcAft>
                <a:spcPts val="0"/>
              </a:spcAft>
              <a:buSzPts val="990"/>
              <a:buNone/>
            </a:pPr>
            <a:r>
              <a:rPr lang="en" sz="1400" dirty="0"/>
              <a:t>The Patrol Leader (PL) guides the members of their patrol and represents them at the Patrol Leaders conference and annual programming conference.</a:t>
            </a:r>
            <a:endParaRPr sz="1400" dirty="0"/>
          </a:p>
          <a:p>
            <a:pPr marL="0" lvl="0" indent="0" algn="l" rtl="0">
              <a:spcBef>
                <a:spcPts val="0"/>
              </a:spcBef>
              <a:spcAft>
                <a:spcPts val="0"/>
              </a:spcAft>
              <a:buSzPts val="990"/>
              <a:buNone/>
            </a:pPr>
            <a:endParaRPr sz="1400" dirty="0"/>
          </a:p>
          <a:p>
            <a:pPr marL="0" lvl="0" indent="0" algn="l" rtl="0">
              <a:spcBef>
                <a:spcPts val="0"/>
              </a:spcBef>
              <a:spcAft>
                <a:spcPts val="0"/>
              </a:spcAft>
              <a:buSzPts val="990"/>
              <a:buNone/>
            </a:pPr>
            <a:r>
              <a:rPr lang="en" sz="1400" b="1" dirty="0"/>
              <a:t>Troop: </a:t>
            </a:r>
            <a:r>
              <a:rPr lang="en" sz="1400" dirty="0"/>
              <a:t> Group of patrols led by the Senior Patrol Leader (SPL)</a:t>
            </a:r>
            <a:endParaRPr sz="1400" dirty="0"/>
          </a:p>
          <a:p>
            <a:pPr marL="0" lvl="0" indent="0" algn="l" rtl="0">
              <a:spcBef>
                <a:spcPts val="0"/>
              </a:spcBef>
              <a:spcAft>
                <a:spcPts val="0"/>
              </a:spcAft>
              <a:buSzPts val="990"/>
              <a:buNone/>
            </a:pPr>
            <a:r>
              <a:rPr lang="en" sz="1400" dirty="0"/>
              <a:t>	</a:t>
            </a:r>
            <a:r>
              <a:rPr lang="en" sz="1400" u="sng" dirty="0"/>
              <a:t>Troops are run by their Youth leadership</a:t>
            </a:r>
            <a:r>
              <a:rPr lang="en" sz="1400" dirty="0"/>
              <a:t> with </a:t>
            </a:r>
            <a:endParaRPr sz="1400" dirty="0"/>
          </a:p>
          <a:p>
            <a:pPr marL="457200" lvl="0" indent="457200" algn="l" rtl="0">
              <a:spcBef>
                <a:spcPts val="0"/>
              </a:spcBef>
              <a:spcAft>
                <a:spcPts val="0"/>
              </a:spcAft>
              <a:buSzPts val="990"/>
              <a:buNone/>
            </a:pPr>
            <a:r>
              <a:rPr lang="en" sz="1400" dirty="0"/>
              <a:t>guidance	from the Scoutmaster.</a:t>
            </a:r>
            <a:endParaRPr sz="1400" dirty="0"/>
          </a:p>
        </p:txBody>
      </p:sp>
      <p:sp>
        <p:nvSpPr>
          <p:cNvPr id="297" name="Google Shape;297;p43"/>
          <p:cNvSpPr txBox="1">
            <a:spLocks noGrp="1"/>
          </p:cNvSpPr>
          <p:nvPr>
            <p:ph type="subTitle" idx="1"/>
          </p:nvPr>
        </p:nvSpPr>
        <p:spPr>
          <a:xfrm>
            <a:off x="125775" y="4555650"/>
            <a:ext cx="2650500" cy="47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rPr>
              <a:t>Scout	Patrol	Troop</a:t>
            </a:r>
            <a:endParaRPr>
              <a:solidFill>
                <a:schemeClr val="lt1"/>
              </a:solidFill>
            </a:endParaRPr>
          </a:p>
        </p:txBody>
      </p:sp>
      <p:pic>
        <p:nvPicPr>
          <p:cNvPr id="298" name="Google Shape;298;p43"/>
          <p:cNvPicPr preferRelativeResize="0"/>
          <p:nvPr/>
        </p:nvPicPr>
        <p:blipFill>
          <a:blip r:embed="rId3">
            <a:alphaModFix/>
          </a:blip>
          <a:stretch>
            <a:fillRect/>
          </a:stretch>
        </p:blipFill>
        <p:spPr>
          <a:xfrm>
            <a:off x="5507550" y="2571750"/>
            <a:ext cx="3515299" cy="23984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4"/>
          <p:cNvSpPr txBox="1">
            <a:spLocks noGrp="1"/>
          </p:cNvSpPr>
          <p:nvPr>
            <p:ph type="title"/>
          </p:nvPr>
        </p:nvSpPr>
        <p:spPr>
          <a:xfrm>
            <a:off x="311700" y="302625"/>
            <a:ext cx="8520600" cy="788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Troop: </a:t>
            </a:r>
            <a:r>
              <a:rPr lang="en" sz="1800"/>
              <a:t>a group of patrols.  Troops are run by youth leaders with </a:t>
            </a:r>
            <a:endParaRPr sz="1800"/>
          </a:p>
          <a:p>
            <a:pPr marL="2743200" lvl="0" indent="457200" algn="l" rtl="0">
              <a:spcBef>
                <a:spcPts val="0"/>
              </a:spcBef>
              <a:spcAft>
                <a:spcPts val="0"/>
              </a:spcAft>
              <a:buNone/>
            </a:pPr>
            <a:r>
              <a:rPr lang="en" sz="1800"/>
              <a:t>Guidance from the Scoutmaster.</a:t>
            </a:r>
            <a:endParaRPr sz="1800"/>
          </a:p>
        </p:txBody>
      </p:sp>
      <p:sp>
        <p:nvSpPr>
          <p:cNvPr id="304" name="Google Shape;304;p44"/>
          <p:cNvSpPr txBox="1"/>
          <p:nvPr/>
        </p:nvSpPr>
        <p:spPr>
          <a:xfrm>
            <a:off x="247875" y="1388125"/>
            <a:ext cx="8366100" cy="32624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u="sng" dirty="0">
                <a:latin typeface="Roboto"/>
                <a:ea typeface="Roboto"/>
                <a:cs typeface="Roboto"/>
                <a:sym typeface="Roboto"/>
              </a:rPr>
              <a:t>Troop Leadership Positions:</a:t>
            </a:r>
            <a:endParaRPr sz="2000" b="1" u="sng" dirty="0">
              <a:latin typeface="Roboto"/>
              <a:ea typeface="Roboto"/>
              <a:cs typeface="Roboto"/>
              <a:sym typeface="Roboto"/>
            </a:endParaRPr>
          </a:p>
          <a:p>
            <a:pPr marL="0" lvl="0" indent="0" algn="l" rtl="0">
              <a:spcBef>
                <a:spcPts val="0"/>
              </a:spcBef>
              <a:spcAft>
                <a:spcPts val="0"/>
              </a:spcAft>
              <a:buNone/>
            </a:pPr>
            <a:endParaRPr sz="1800" b="1" u="sng"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Senior Patrol Leader (SPL)			Jr. Assistant Scoutmaster</a:t>
            </a:r>
            <a:endParaRPr sz="1800"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Assistant Senior Patrol Leader (ASPL)	Den Chiefs/ Webelos Den Chief</a:t>
            </a:r>
            <a:endParaRPr sz="1800"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Patrol Leaders (PL)			Scribe</a:t>
            </a:r>
            <a:endParaRPr sz="1800"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Troop Guide				Quartermaster</a:t>
            </a:r>
            <a:endParaRPr sz="1800"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Historian				Bugler</a:t>
            </a:r>
            <a:endParaRPr sz="1800"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Librarian					Webmaster</a:t>
            </a:r>
            <a:endParaRPr sz="1800"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Instructor				Outdoor Ethics Guide</a:t>
            </a:r>
            <a:endParaRPr sz="1800"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Chaplains Aide				Troop OA representative</a:t>
            </a:r>
            <a:endParaRPr sz="1800" dirty="0">
              <a:latin typeface="Roboto"/>
              <a:ea typeface="Roboto"/>
              <a:cs typeface="Roboto"/>
              <a:sym typeface="Roboto"/>
            </a:endParaRPr>
          </a:p>
          <a:p>
            <a:pPr marL="0" lvl="0" indent="0" algn="l" rtl="0">
              <a:spcBef>
                <a:spcPts val="0"/>
              </a:spcBef>
              <a:spcAft>
                <a:spcPts val="0"/>
              </a:spcAft>
              <a:buNone/>
            </a:pPr>
            <a:endParaRPr sz="1800" dirty="0">
              <a:latin typeface="Roboto"/>
              <a:ea typeface="Roboto"/>
              <a:cs typeface="Roboto"/>
              <a:sym typeface="Roboto"/>
            </a:endParaRPr>
          </a:p>
        </p:txBody>
      </p:sp>
      <p:pic>
        <p:nvPicPr>
          <p:cNvPr id="305" name="Google Shape;305;p44"/>
          <p:cNvPicPr preferRelativeResize="0"/>
          <p:nvPr/>
        </p:nvPicPr>
        <p:blipFill>
          <a:blip r:embed="rId3">
            <a:alphaModFix/>
          </a:blip>
          <a:stretch>
            <a:fillRect/>
          </a:stretch>
        </p:blipFill>
        <p:spPr>
          <a:xfrm>
            <a:off x="7988932" y="91925"/>
            <a:ext cx="941969" cy="1085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5"/>
          <p:cNvSpPr txBox="1">
            <a:spLocks noGrp="1"/>
          </p:cNvSpPr>
          <p:nvPr>
            <p:ph type="ctrTitle" idx="4294967295"/>
          </p:nvPr>
        </p:nvSpPr>
        <p:spPr>
          <a:xfrm>
            <a:off x="311700" y="378600"/>
            <a:ext cx="8520600" cy="274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dirty="0"/>
              <a:t>Troop Committee:</a:t>
            </a:r>
            <a:r>
              <a:rPr lang="en" sz="1600" dirty="0"/>
              <a:t>  Board of Directors for a Troop that are selected by the</a:t>
            </a:r>
            <a:endParaRPr sz="1600" dirty="0"/>
          </a:p>
          <a:p>
            <a:pPr marL="1828800" lvl="0" indent="457200" algn="l" rtl="0">
              <a:spcBef>
                <a:spcPts val="0"/>
              </a:spcBef>
              <a:spcAft>
                <a:spcPts val="0"/>
              </a:spcAft>
              <a:buNone/>
            </a:pPr>
            <a:r>
              <a:rPr lang="en" sz="1600" dirty="0"/>
              <a:t> Chartered Organization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b="1" dirty="0"/>
              <a:t> The Key 3: </a:t>
            </a:r>
            <a:r>
              <a:rPr lang="en" sz="1600" dirty="0"/>
              <a:t> Chartered Organization Representative, Troop Committee Chair, </a:t>
            </a:r>
            <a:endParaRPr sz="1600" dirty="0"/>
          </a:p>
          <a:p>
            <a:pPr marL="1828800" lvl="0" indent="457200" algn="l" rtl="0">
              <a:spcBef>
                <a:spcPts val="0"/>
              </a:spcBef>
              <a:spcAft>
                <a:spcPts val="0"/>
              </a:spcAft>
              <a:buNone/>
            </a:pPr>
            <a:r>
              <a:rPr lang="en" sz="1600" dirty="0"/>
              <a:t>and Scoutmaster.  </a:t>
            </a:r>
            <a:endParaRPr sz="1600" dirty="0"/>
          </a:p>
          <a:p>
            <a:pPr marL="0" lvl="0" indent="0" algn="l" rtl="0">
              <a:spcBef>
                <a:spcPts val="0"/>
              </a:spcBef>
              <a:spcAft>
                <a:spcPts val="0"/>
              </a:spcAft>
              <a:buNone/>
            </a:pPr>
            <a:endParaRPr sz="1600" b="1" dirty="0"/>
          </a:p>
          <a:p>
            <a:pPr marL="0" lvl="0" indent="0" algn="l" rtl="0">
              <a:spcBef>
                <a:spcPts val="0"/>
              </a:spcBef>
              <a:spcAft>
                <a:spcPts val="0"/>
              </a:spcAft>
              <a:buNone/>
            </a:pPr>
            <a:r>
              <a:rPr lang="en" sz="1600" b="1" dirty="0"/>
              <a:t>Chartered Organization:</a:t>
            </a:r>
            <a:r>
              <a:rPr lang="en" sz="1600" dirty="0"/>
              <a:t>  Community organization that </a:t>
            </a:r>
            <a:endParaRPr sz="1600" dirty="0"/>
          </a:p>
          <a:p>
            <a:pPr marL="2286000" lvl="0" indent="0" algn="l" rtl="0">
              <a:spcBef>
                <a:spcPts val="0"/>
              </a:spcBef>
              <a:spcAft>
                <a:spcPts val="0"/>
              </a:spcAft>
              <a:buNone/>
            </a:pPr>
            <a:r>
              <a:rPr lang="en" sz="1600" dirty="0"/>
              <a:t>supports the mission statement </a:t>
            </a:r>
            <a:endParaRPr sz="1600" dirty="0"/>
          </a:p>
          <a:p>
            <a:pPr marL="2286000" lvl="0" indent="0" algn="l" rtl="0">
              <a:spcBef>
                <a:spcPts val="0"/>
              </a:spcBef>
              <a:spcAft>
                <a:spcPts val="0"/>
              </a:spcAft>
              <a:buNone/>
            </a:pPr>
            <a:r>
              <a:rPr lang="en" sz="1600" dirty="0"/>
              <a:t>of the BSA.  “owns the Troop.”</a:t>
            </a:r>
            <a:endParaRPr sz="1400" dirty="0"/>
          </a:p>
        </p:txBody>
      </p:sp>
      <p:sp>
        <p:nvSpPr>
          <p:cNvPr id="311" name="Google Shape;311;p45"/>
          <p:cNvSpPr txBox="1">
            <a:spLocks noGrp="1"/>
          </p:cNvSpPr>
          <p:nvPr>
            <p:ph type="body" idx="1"/>
          </p:nvPr>
        </p:nvSpPr>
        <p:spPr>
          <a:xfrm>
            <a:off x="408800" y="4521400"/>
            <a:ext cx="79794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35"/>
              <a:buNone/>
            </a:pPr>
            <a:r>
              <a:rPr lang="en" sz="1860">
                <a:solidFill>
                  <a:schemeClr val="lt1"/>
                </a:solidFill>
              </a:rPr>
              <a:t>Troop Committee/ Key 3 &amp; Chartered Organization</a:t>
            </a:r>
            <a:endParaRPr sz="1860">
              <a:solidFill>
                <a:schemeClr val="lt1"/>
              </a:solidFill>
            </a:endParaRPr>
          </a:p>
        </p:txBody>
      </p:sp>
      <p:pic>
        <p:nvPicPr>
          <p:cNvPr id="312" name="Google Shape;312;p45"/>
          <p:cNvPicPr preferRelativeResize="0"/>
          <p:nvPr/>
        </p:nvPicPr>
        <p:blipFill>
          <a:blip r:embed="rId3">
            <a:alphaModFix/>
          </a:blip>
          <a:stretch>
            <a:fillRect/>
          </a:stretch>
        </p:blipFill>
        <p:spPr>
          <a:xfrm>
            <a:off x="6290475" y="1694550"/>
            <a:ext cx="1428750" cy="1428750"/>
          </a:xfrm>
          <a:prstGeom prst="rect">
            <a:avLst/>
          </a:prstGeom>
          <a:noFill/>
          <a:ln>
            <a:noFill/>
          </a:ln>
        </p:spPr>
      </p:pic>
      <p:pic>
        <p:nvPicPr>
          <p:cNvPr id="313" name="Google Shape;313;p45"/>
          <p:cNvPicPr preferRelativeResize="0"/>
          <p:nvPr/>
        </p:nvPicPr>
        <p:blipFill>
          <a:blip r:embed="rId4">
            <a:alphaModFix/>
          </a:blip>
          <a:stretch>
            <a:fillRect/>
          </a:stretch>
        </p:blipFill>
        <p:spPr>
          <a:xfrm>
            <a:off x="5026603" y="2921175"/>
            <a:ext cx="1412597" cy="1428750"/>
          </a:xfrm>
          <a:prstGeom prst="rect">
            <a:avLst/>
          </a:prstGeom>
          <a:noFill/>
          <a:ln>
            <a:noFill/>
          </a:ln>
        </p:spPr>
      </p:pic>
      <p:pic>
        <p:nvPicPr>
          <p:cNvPr id="314" name="Google Shape;314;p45"/>
          <p:cNvPicPr preferRelativeResize="0"/>
          <p:nvPr/>
        </p:nvPicPr>
        <p:blipFill>
          <a:blip r:embed="rId5">
            <a:alphaModFix/>
          </a:blip>
          <a:stretch>
            <a:fillRect/>
          </a:stretch>
        </p:blipFill>
        <p:spPr>
          <a:xfrm>
            <a:off x="7487175" y="2931600"/>
            <a:ext cx="1412600" cy="1407907"/>
          </a:xfrm>
          <a:prstGeom prst="rect">
            <a:avLst/>
          </a:prstGeom>
          <a:noFill/>
          <a:ln>
            <a:noFill/>
          </a:ln>
        </p:spPr>
      </p:pic>
      <p:pic>
        <p:nvPicPr>
          <p:cNvPr id="315" name="Google Shape;315;p45"/>
          <p:cNvPicPr preferRelativeResize="0"/>
          <p:nvPr/>
        </p:nvPicPr>
        <p:blipFill>
          <a:blip r:embed="rId6">
            <a:alphaModFix/>
          </a:blip>
          <a:stretch>
            <a:fillRect/>
          </a:stretch>
        </p:blipFill>
        <p:spPr>
          <a:xfrm>
            <a:off x="249725" y="4398750"/>
            <a:ext cx="612473" cy="705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6"/>
          <p:cNvSpPr txBox="1">
            <a:spLocks noGrp="1"/>
          </p:cNvSpPr>
          <p:nvPr>
            <p:ph type="title"/>
          </p:nvPr>
        </p:nvSpPr>
        <p:spPr>
          <a:xfrm>
            <a:off x="311725" y="500925"/>
            <a:ext cx="3706500" cy="288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District:  </a:t>
            </a:r>
            <a:br>
              <a:rPr lang="en" dirty="0"/>
            </a:br>
            <a:endParaRPr sz="2688" dirty="0"/>
          </a:p>
          <a:p>
            <a:pPr marL="0" lvl="0" indent="0" algn="l" rtl="0">
              <a:spcBef>
                <a:spcPts val="0"/>
              </a:spcBef>
              <a:spcAft>
                <a:spcPts val="0"/>
              </a:spcAft>
              <a:buNone/>
            </a:pPr>
            <a:r>
              <a:rPr lang="en" sz="2133" dirty="0"/>
              <a:t>Organizes and Supports units.</a:t>
            </a:r>
            <a:br>
              <a:rPr lang="en" sz="2133" dirty="0"/>
            </a:br>
            <a:endParaRPr sz="2133" dirty="0"/>
          </a:p>
          <a:p>
            <a:pPr marL="0" lvl="0" indent="0" algn="l" rtl="0">
              <a:spcBef>
                <a:spcPts val="0"/>
              </a:spcBef>
              <a:spcAft>
                <a:spcPts val="0"/>
              </a:spcAft>
              <a:buNone/>
            </a:pPr>
            <a:r>
              <a:rPr lang="en" sz="2133" dirty="0"/>
              <a:t>Comprised of a committee and Key 3</a:t>
            </a:r>
            <a:endParaRPr sz="2133" dirty="0"/>
          </a:p>
          <a:p>
            <a:pPr marL="0" lvl="0" indent="0" algn="l" rtl="0">
              <a:spcBef>
                <a:spcPts val="0"/>
              </a:spcBef>
              <a:spcAft>
                <a:spcPts val="0"/>
              </a:spcAft>
              <a:buNone/>
            </a:pPr>
            <a:endParaRPr sz="2244" dirty="0"/>
          </a:p>
          <a:p>
            <a:pPr marL="0" lvl="0" indent="0" algn="l" rtl="0">
              <a:spcBef>
                <a:spcPts val="0"/>
              </a:spcBef>
              <a:spcAft>
                <a:spcPts val="0"/>
              </a:spcAft>
              <a:buNone/>
            </a:pPr>
            <a:endParaRPr dirty="0"/>
          </a:p>
        </p:txBody>
      </p:sp>
      <p:sp>
        <p:nvSpPr>
          <p:cNvPr id="321" name="Google Shape;321;p46"/>
          <p:cNvSpPr txBox="1">
            <a:spLocks noGrp="1"/>
          </p:cNvSpPr>
          <p:nvPr>
            <p:ph type="body" idx="1"/>
          </p:nvPr>
        </p:nvSpPr>
        <p:spPr>
          <a:xfrm>
            <a:off x="4644675" y="500925"/>
            <a:ext cx="4460100" cy="4481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600" b="1" u="sng" dirty="0"/>
              <a:t>Westmoreland - Fayette Council Districts</a:t>
            </a:r>
            <a:endParaRPr lang="en-US" sz="1600" b="1" u="sng" dirty="0"/>
          </a:p>
          <a:p>
            <a:pPr marL="0" lvl="0" indent="0" algn="ctr" rtl="0">
              <a:spcBef>
                <a:spcPts val="1200"/>
              </a:spcBef>
              <a:spcAft>
                <a:spcPts val="0"/>
              </a:spcAft>
              <a:buNone/>
            </a:pPr>
            <a:r>
              <a:rPr lang="en-US" sz="1600" b="1" dirty="0"/>
              <a:t>Key 3</a:t>
            </a:r>
          </a:p>
          <a:p>
            <a:pPr marL="0" lvl="0" indent="0" algn="ctr" rtl="0">
              <a:spcBef>
                <a:spcPts val="1200"/>
              </a:spcBef>
              <a:spcAft>
                <a:spcPts val="0"/>
              </a:spcAft>
              <a:buNone/>
            </a:pPr>
            <a:endParaRPr lang="en-US" dirty="0"/>
          </a:p>
          <a:p>
            <a:pPr marL="0" indent="0">
              <a:buNone/>
            </a:pPr>
            <a:r>
              <a:rPr lang="en" sz="1500" b="1" dirty="0"/>
              <a:t>District Executive:	</a:t>
            </a:r>
            <a:r>
              <a:rPr lang="en-US" sz="1600" dirty="0"/>
              <a:t>(Scouting Professional)</a:t>
            </a:r>
            <a:endParaRPr lang="en" sz="1500" b="1" dirty="0"/>
          </a:p>
          <a:p>
            <a:pPr marL="0" lvl="0" indent="0" algn="l" rtl="0">
              <a:spcAft>
                <a:spcPts val="0"/>
              </a:spcAft>
              <a:buNone/>
            </a:pPr>
            <a:r>
              <a:rPr lang="en" sz="1400" dirty="0"/>
              <a:t>		Paul Rock- Bushy Run</a:t>
            </a:r>
            <a:endParaRPr lang="en-US" sz="1400" dirty="0"/>
          </a:p>
          <a:p>
            <a:pPr marL="0" lvl="0" indent="0" algn="l" rtl="0">
              <a:spcAft>
                <a:spcPts val="0"/>
              </a:spcAft>
              <a:buNone/>
            </a:pPr>
            <a:r>
              <a:rPr lang="en-US" sz="1400" dirty="0"/>
              <a:t>		Hugh Hubble- Laurel Hill</a:t>
            </a:r>
          </a:p>
          <a:p>
            <a:pPr marL="0" lvl="0" indent="0" algn="l" rtl="0">
              <a:spcAft>
                <a:spcPts val="0"/>
              </a:spcAft>
              <a:buNone/>
            </a:pPr>
            <a:r>
              <a:rPr lang="en-US" sz="1400" dirty="0"/>
              <a:t>		</a:t>
            </a:r>
            <a:r>
              <a:rPr lang="en" sz="1400" dirty="0"/>
              <a:t>Kristen Eagle- Old Trails</a:t>
            </a:r>
            <a:endParaRPr sz="1400" dirty="0"/>
          </a:p>
          <a:p>
            <a:pPr marL="0" lvl="0" indent="0" algn="l" rtl="0">
              <a:spcBef>
                <a:spcPts val="1200"/>
              </a:spcBef>
              <a:spcAft>
                <a:spcPts val="0"/>
              </a:spcAft>
              <a:buNone/>
            </a:pPr>
            <a:r>
              <a:rPr lang="en" sz="1500" b="1" dirty="0"/>
              <a:t>District Chairman: </a:t>
            </a:r>
            <a:r>
              <a:rPr lang="en" sz="1500" dirty="0"/>
              <a:t>  		Volunteer</a:t>
            </a:r>
            <a:endParaRPr sz="1500" dirty="0"/>
          </a:p>
          <a:p>
            <a:pPr marL="0" lvl="0" indent="0" algn="l" rtl="0">
              <a:spcBef>
                <a:spcPts val="1200"/>
              </a:spcBef>
              <a:spcAft>
                <a:spcPts val="0"/>
              </a:spcAft>
              <a:buNone/>
            </a:pPr>
            <a:r>
              <a:rPr lang="en" sz="1500" b="1" dirty="0"/>
              <a:t>District Commissioner:</a:t>
            </a:r>
            <a:r>
              <a:rPr lang="en" sz="1500" dirty="0"/>
              <a:t>  	Volunteer</a:t>
            </a:r>
            <a:endParaRPr sz="1500" dirty="0"/>
          </a:p>
          <a:p>
            <a:pPr marL="0" lvl="0" indent="0" algn="l" rtl="0">
              <a:spcBef>
                <a:spcPts val="0"/>
              </a:spcBef>
              <a:spcAft>
                <a:spcPts val="0"/>
              </a:spcAft>
              <a:buNone/>
            </a:pPr>
            <a:endParaRPr sz="1500" dirty="0"/>
          </a:p>
          <a:p>
            <a:pPr marL="0" lvl="0" indent="0" algn="l" rtl="0">
              <a:spcBef>
                <a:spcPts val="1200"/>
              </a:spcBef>
              <a:spcAft>
                <a:spcPts val="1200"/>
              </a:spcAft>
              <a:buNone/>
            </a:pPr>
            <a:r>
              <a:rPr lang="en" sz="1500" dirty="0"/>
              <a:t>The district has a committee that supports scouting.  It supports programming, membership,  and training.</a:t>
            </a:r>
            <a:endParaRPr sz="1500" dirty="0"/>
          </a:p>
        </p:txBody>
      </p:sp>
      <p:pic>
        <p:nvPicPr>
          <p:cNvPr id="322" name="Google Shape;322;p46"/>
          <p:cNvPicPr preferRelativeResize="0"/>
          <p:nvPr/>
        </p:nvPicPr>
        <p:blipFill>
          <a:blip r:embed="rId3">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7"/>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Local Council</a:t>
            </a:r>
            <a:endParaRPr/>
          </a:p>
        </p:txBody>
      </p:sp>
      <p:sp>
        <p:nvSpPr>
          <p:cNvPr id="328" name="Google Shape;328;p47"/>
          <p:cNvSpPr txBox="1">
            <a:spLocks noGrp="1"/>
          </p:cNvSpPr>
          <p:nvPr>
            <p:ph type="body" idx="2"/>
          </p:nvPr>
        </p:nvSpPr>
        <p:spPr>
          <a:xfrm>
            <a:off x="4690575" y="500925"/>
            <a:ext cx="4368000" cy="411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600" b="1" u="sng"/>
              <a:t>Westmoreland-Fayette Council</a:t>
            </a:r>
            <a:endParaRPr sz="1600" b="1" u="sng"/>
          </a:p>
          <a:p>
            <a:pPr marL="0" lvl="0" indent="0" algn="ctr" rtl="0">
              <a:spcBef>
                <a:spcPts val="0"/>
              </a:spcBef>
              <a:spcAft>
                <a:spcPts val="0"/>
              </a:spcAft>
              <a:buNone/>
            </a:pPr>
            <a:r>
              <a:rPr lang="en" sz="1600" b="1"/>
              <a:t>Key 3</a:t>
            </a:r>
            <a:endParaRPr/>
          </a:p>
          <a:p>
            <a:pPr marL="0" lvl="0" indent="0" algn="l" rtl="0">
              <a:spcBef>
                <a:spcPts val="1200"/>
              </a:spcBef>
              <a:spcAft>
                <a:spcPts val="0"/>
              </a:spcAft>
              <a:buNone/>
            </a:pPr>
            <a:r>
              <a:rPr lang="en" sz="1500" b="1"/>
              <a:t>Scout Executive: </a:t>
            </a:r>
            <a:r>
              <a:rPr lang="en" sz="1500"/>
              <a:t> 	      Marcus Ragland </a:t>
            </a:r>
            <a:endParaRPr sz="1500"/>
          </a:p>
          <a:p>
            <a:pPr marL="1371600" lvl="0" indent="457200" algn="l" rtl="0">
              <a:spcBef>
                <a:spcPts val="0"/>
              </a:spcBef>
              <a:spcAft>
                <a:spcPts val="0"/>
              </a:spcAft>
              <a:buNone/>
            </a:pPr>
            <a:r>
              <a:rPr lang="en" sz="1500"/>
              <a:t>      (Scouting Professional)</a:t>
            </a:r>
            <a:endParaRPr sz="1500"/>
          </a:p>
          <a:p>
            <a:pPr marL="0" lvl="0" indent="0" algn="l" rtl="0">
              <a:spcBef>
                <a:spcPts val="1200"/>
              </a:spcBef>
              <a:spcAft>
                <a:spcPts val="0"/>
              </a:spcAft>
              <a:buNone/>
            </a:pPr>
            <a:endParaRPr sz="1500"/>
          </a:p>
          <a:p>
            <a:pPr marL="0" lvl="0" indent="0" algn="l" rtl="0">
              <a:spcBef>
                <a:spcPts val="1200"/>
              </a:spcBef>
              <a:spcAft>
                <a:spcPts val="0"/>
              </a:spcAft>
              <a:buNone/>
            </a:pPr>
            <a:r>
              <a:rPr lang="en" sz="1500" b="1"/>
              <a:t>Council President: </a:t>
            </a:r>
            <a:r>
              <a:rPr lang="en" sz="1500"/>
              <a:t>  	      Mike Blasco</a:t>
            </a:r>
            <a:endParaRPr sz="1500"/>
          </a:p>
          <a:p>
            <a:pPr marL="1371600" lvl="0" indent="457200" algn="l" rtl="0">
              <a:spcBef>
                <a:spcPts val="0"/>
              </a:spcBef>
              <a:spcAft>
                <a:spcPts val="0"/>
              </a:spcAft>
              <a:buNone/>
            </a:pPr>
            <a:r>
              <a:rPr lang="en" sz="1500"/>
              <a:t>      (volunteer)</a:t>
            </a:r>
            <a:endParaRPr sz="1500"/>
          </a:p>
          <a:p>
            <a:pPr marL="0" lvl="0" indent="0" algn="l" rtl="0">
              <a:spcBef>
                <a:spcPts val="1200"/>
              </a:spcBef>
              <a:spcAft>
                <a:spcPts val="0"/>
              </a:spcAft>
              <a:buNone/>
            </a:pPr>
            <a:endParaRPr sz="1500"/>
          </a:p>
          <a:p>
            <a:pPr marL="0" lvl="0" indent="0" algn="l" rtl="0">
              <a:spcBef>
                <a:spcPts val="1200"/>
              </a:spcBef>
              <a:spcAft>
                <a:spcPts val="0"/>
              </a:spcAft>
              <a:buNone/>
            </a:pPr>
            <a:r>
              <a:rPr lang="en" sz="1500" b="1"/>
              <a:t>Council Commissioner:</a:t>
            </a:r>
            <a:r>
              <a:rPr lang="en" sz="1500"/>
              <a:t>   Sara Bednarofsky</a:t>
            </a:r>
            <a:endParaRPr sz="1500"/>
          </a:p>
          <a:p>
            <a:pPr marL="1371600" lvl="0" indent="457200" algn="l" rtl="0">
              <a:spcBef>
                <a:spcPts val="0"/>
              </a:spcBef>
              <a:spcAft>
                <a:spcPts val="0"/>
              </a:spcAft>
              <a:buNone/>
            </a:pPr>
            <a:r>
              <a:rPr lang="en" sz="1500"/>
              <a:t>      (volunteer)</a:t>
            </a:r>
            <a:endParaRPr sz="1500"/>
          </a:p>
        </p:txBody>
      </p:sp>
      <p:sp>
        <p:nvSpPr>
          <p:cNvPr id="329" name="Google Shape;329;p47"/>
          <p:cNvSpPr txBox="1">
            <a:spLocks noGrp="1"/>
          </p:cNvSpPr>
          <p:nvPr>
            <p:ph type="subTitle" idx="1"/>
          </p:nvPr>
        </p:nvSpPr>
        <p:spPr>
          <a:xfrm>
            <a:off x="311300" y="1301350"/>
            <a:ext cx="3704400" cy="144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Is a not for profit organization chartered by the BSA National Council to provide Scouting programs to local youth.</a:t>
            </a:r>
            <a:endParaRPr/>
          </a:p>
        </p:txBody>
      </p:sp>
      <p:pic>
        <p:nvPicPr>
          <p:cNvPr id="330" name="Google Shape;330;p47"/>
          <p:cNvPicPr preferRelativeResize="0"/>
          <p:nvPr/>
        </p:nvPicPr>
        <p:blipFill>
          <a:blip r:embed="rId3">
            <a:alphaModFix/>
          </a:blip>
          <a:stretch>
            <a:fillRect/>
          </a:stretch>
        </p:blipFill>
        <p:spPr>
          <a:xfrm>
            <a:off x="1333113" y="2808200"/>
            <a:ext cx="1660775" cy="1913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8"/>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Territories</a:t>
            </a:r>
            <a:endParaRPr/>
          </a:p>
        </p:txBody>
      </p:sp>
      <p:sp>
        <p:nvSpPr>
          <p:cNvPr id="336" name="Google Shape;336;p48"/>
          <p:cNvSpPr txBox="1">
            <a:spLocks noGrp="1"/>
          </p:cNvSpPr>
          <p:nvPr>
            <p:ph type="subTitle" idx="1"/>
          </p:nvPr>
        </p:nvSpPr>
        <p:spPr>
          <a:xfrm>
            <a:off x="311700" y="1334350"/>
            <a:ext cx="6765300" cy="211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Supports councils through a collaborative network under leadership of a Key 3 and functional leads focussing on council operations and delivery of the Scouting Program.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Westmoreland-Fayette Council is in</a:t>
            </a:r>
            <a:endParaRPr/>
          </a:p>
          <a:p>
            <a:pPr marL="0" lvl="0" indent="0" algn="l" rtl="0">
              <a:spcBef>
                <a:spcPts val="0"/>
              </a:spcBef>
              <a:spcAft>
                <a:spcPts val="0"/>
              </a:spcAft>
              <a:buNone/>
            </a:pPr>
            <a:r>
              <a:rPr lang="en"/>
              <a:t>National Service Territory 12.</a:t>
            </a:r>
            <a:endParaRPr/>
          </a:p>
        </p:txBody>
      </p:sp>
      <p:pic>
        <p:nvPicPr>
          <p:cNvPr id="337" name="Google Shape;337;p48"/>
          <p:cNvPicPr preferRelativeResize="0"/>
          <p:nvPr/>
        </p:nvPicPr>
        <p:blipFill>
          <a:blip r:embed="rId3">
            <a:alphaModFix/>
          </a:blip>
          <a:stretch>
            <a:fillRect/>
          </a:stretch>
        </p:blipFill>
        <p:spPr>
          <a:xfrm>
            <a:off x="6618375" y="2919750"/>
            <a:ext cx="1660775" cy="1913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9"/>
          <p:cNvSpPr txBox="1">
            <a:spLocks noGrp="1"/>
          </p:cNvSpPr>
          <p:nvPr>
            <p:ph type="body" idx="1"/>
          </p:nvPr>
        </p:nvSpPr>
        <p:spPr>
          <a:xfrm>
            <a:off x="183225" y="2441250"/>
            <a:ext cx="2149500" cy="227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t>National </a:t>
            </a:r>
            <a:endParaRPr sz="1700"/>
          </a:p>
          <a:p>
            <a:pPr marL="0" lvl="0" indent="0" algn="ctr" rtl="0">
              <a:spcBef>
                <a:spcPts val="1200"/>
              </a:spcBef>
              <a:spcAft>
                <a:spcPts val="0"/>
              </a:spcAft>
              <a:buNone/>
            </a:pPr>
            <a:r>
              <a:rPr lang="en" sz="1700"/>
              <a:t>Service </a:t>
            </a:r>
            <a:endParaRPr sz="1700"/>
          </a:p>
          <a:p>
            <a:pPr marL="0" lvl="0" indent="0" algn="ctr" rtl="0">
              <a:spcBef>
                <a:spcPts val="1200"/>
              </a:spcBef>
              <a:spcAft>
                <a:spcPts val="0"/>
              </a:spcAft>
              <a:buNone/>
            </a:pPr>
            <a:r>
              <a:rPr lang="en" sz="1700"/>
              <a:t>Territory 12</a:t>
            </a:r>
            <a:endParaRPr sz="1700"/>
          </a:p>
          <a:p>
            <a:pPr marL="0" lvl="0" indent="0" algn="ctr" rtl="0">
              <a:spcBef>
                <a:spcPts val="1200"/>
              </a:spcBef>
              <a:spcAft>
                <a:spcPts val="1200"/>
              </a:spcAft>
              <a:buNone/>
            </a:pPr>
            <a:r>
              <a:rPr lang="en" sz="1700"/>
              <a:t>(NST 12)</a:t>
            </a:r>
            <a:endParaRPr sz="1700"/>
          </a:p>
        </p:txBody>
      </p:sp>
      <p:pic>
        <p:nvPicPr>
          <p:cNvPr id="343" name="Google Shape;343;p49"/>
          <p:cNvPicPr preferRelativeResize="0"/>
          <p:nvPr/>
        </p:nvPicPr>
        <p:blipFill>
          <a:blip r:embed="rId3">
            <a:alphaModFix/>
          </a:blip>
          <a:stretch>
            <a:fillRect/>
          </a:stretch>
        </p:blipFill>
        <p:spPr>
          <a:xfrm>
            <a:off x="427588" y="148975"/>
            <a:ext cx="1660775" cy="1913850"/>
          </a:xfrm>
          <a:prstGeom prst="rect">
            <a:avLst/>
          </a:prstGeom>
          <a:noFill/>
          <a:ln>
            <a:noFill/>
          </a:ln>
        </p:spPr>
      </p:pic>
      <p:pic>
        <p:nvPicPr>
          <p:cNvPr id="344" name="Google Shape;344;p49"/>
          <p:cNvPicPr preferRelativeResize="0"/>
          <p:nvPr/>
        </p:nvPicPr>
        <p:blipFill>
          <a:blip r:embed="rId4">
            <a:alphaModFix/>
          </a:blip>
          <a:stretch>
            <a:fillRect/>
          </a:stretch>
        </p:blipFill>
        <p:spPr>
          <a:xfrm>
            <a:off x="2428767" y="0"/>
            <a:ext cx="6654382" cy="5143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National Council</a:t>
            </a:r>
            <a:endParaRPr/>
          </a:p>
        </p:txBody>
      </p:sp>
      <p:sp>
        <p:nvSpPr>
          <p:cNvPr id="350" name="Google Shape;350;p50"/>
          <p:cNvSpPr txBox="1">
            <a:spLocks noGrp="1"/>
          </p:cNvSpPr>
          <p:nvPr>
            <p:ph type="body" idx="1"/>
          </p:nvPr>
        </p:nvSpPr>
        <p:spPr>
          <a:xfrm>
            <a:off x="4644675" y="277586"/>
            <a:ext cx="4166400" cy="4596493"/>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dirty="0"/>
              <a:t>Led by the National Executive Board, a volunteer Board of Directors.</a:t>
            </a:r>
            <a:endParaRPr sz="1400" dirty="0"/>
          </a:p>
          <a:p>
            <a:pPr marL="0" lvl="0" indent="0" algn="l" rtl="0">
              <a:spcBef>
                <a:spcPts val="1200"/>
              </a:spcBef>
              <a:spcAft>
                <a:spcPts val="0"/>
              </a:spcAft>
              <a:buNone/>
            </a:pPr>
            <a:endParaRPr sz="1400" dirty="0"/>
          </a:p>
          <a:p>
            <a:pPr marL="0" lvl="0" indent="0" algn="l" rtl="0">
              <a:spcBef>
                <a:spcPts val="1200"/>
              </a:spcBef>
              <a:spcAft>
                <a:spcPts val="0"/>
              </a:spcAft>
              <a:buNone/>
            </a:pPr>
            <a:r>
              <a:rPr lang="en" sz="1400" dirty="0"/>
              <a:t>Administers the overarching Scouting Program</a:t>
            </a:r>
            <a:endParaRPr sz="1400" dirty="0"/>
          </a:p>
          <a:p>
            <a:pPr marL="0" lvl="0" indent="0" algn="l" rtl="0">
              <a:spcBef>
                <a:spcPts val="1200"/>
              </a:spcBef>
              <a:spcAft>
                <a:spcPts val="0"/>
              </a:spcAft>
              <a:buNone/>
            </a:pPr>
            <a:endParaRPr sz="1400" dirty="0"/>
          </a:p>
          <a:p>
            <a:pPr marL="0" lvl="0" indent="0" algn="l" rtl="0">
              <a:spcBef>
                <a:spcPts val="1200"/>
              </a:spcBef>
              <a:spcAft>
                <a:spcPts val="0"/>
              </a:spcAft>
              <a:buNone/>
            </a:pPr>
            <a:r>
              <a:rPr lang="en" sz="1400" dirty="0"/>
              <a:t>Sets and maintains quality standards in training, leadership selection, uniforming, registration, records, literature development, and advancement requirements.</a:t>
            </a:r>
            <a:endParaRPr sz="1400" dirty="0"/>
          </a:p>
          <a:p>
            <a:pPr marL="0" lvl="0" indent="0" algn="l" rtl="0">
              <a:spcBef>
                <a:spcPts val="1200"/>
              </a:spcBef>
              <a:spcAft>
                <a:spcPts val="0"/>
              </a:spcAft>
              <a:buNone/>
            </a:pPr>
            <a:endParaRPr sz="1400" dirty="0"/>
          </a:p>
          <a:p>
            <a:pPr marL="0" lvl="0" indent="0" algn="l" rtl="0">
              <a:spcBef>
                <a:spcPts val="1200"/>
              </a:spcBef>
              <a:spcAft>
                <a:spcPts val="1200"/>
              </a:spcAft>
              <a:buNone/>
            </a:pPr>
            <a:r>
              <a:rPr lang="en" sz="1400" dirty="0"/>
              <a:t>Administration is performed by paid employees out of the National Service Center.</a:t>
            </a:r>
            <a:endParaRPr sz="1400" dirty="0"/>
          </a:p>
        </p:txBody>
      </p:sp>
      <p:pic>
        <p:nvPicPr>
          <p:cNvPr id="351" name="Google Shape;351;p50"/>
          <p:cNvPicPr preferRelativeResize="0"/>
          <p:nvPr/>
        </p:nvPicPr>
        <p:blipFill>
          <a:blip r:embed="rId3">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Role of Key 3:</a:t>
            </a:r>
            <a:endParaRPr/>
          </a:p>
          <a:p>
            <a:pPr marL="0" lvl="0" indent="0" algn="l" rtl="0">
              <a:spcBef>
                <a:spcPts val="0"/>
              </a:spcBef>
              <a:spcAft>
                <a:spcPts val="0"/>
              </a:spcAft>
              <a:buNone/>
            </a:pPr>
            <a:r>
              <a:rPr lang="en" sz="1600"/>
              <a:t>Ensure that the scouting members get the best possible experience</a:t>
            </a:r>
            <a:endParaRPr sz="1600"/>
          </a:p>
        </p:txBody>
      </p:sp>
      <p:sp>
        <p:nvSpPr>
          <p:cNvPr id="357" name="Google Shape;357;p51"/>
          <p:cNvSpPr txBox="1">
            <a:spLocks noGrp="1"/>
          </p:cNvSpPr>
          <p:nvPr>
            <p:ph type="body" idx="1"/>
          </p:nvPr>
        </p:nvSpPr>
        <p:spPr>
          <a:xfrm>
            <a:off x="260275" y="2571750"/>
            <a:ext cx="3346500" cy="21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Chartered Organization Representative</a:t>
            </a:r>
            <a:endParaRPr sz="1700"/>
          </a:p>
          <a:p>
            <a:pPr marL="0" lvl="0" indent="0" algn="l" rtl="0">
              <a:spcBef>
                <a:spcPts val="1200"/>
              </a:spcBef>
              <a:spcAft>
                <a:spcPts val="0"/>
              </a:spcAft>
              <a:buNone/>
            </a:pPr>
            <a:r>
              <a:rPr lang="en" sz="1700"/>
              <a:t>Scoutmaster</a:t>
            </a:r>
            <a:endParaRPr sz="1700"/>
          </a:p>
          <a:p>
            <a:pPr marL="0" lvl="0" indent="0" algn="l" rtl="0">
              <a:spcBef>
                <a:spcPts val="1200"/>
              </a:spcBef>
              <a:spcAft>
                <a:spcPts val="1200"/>
              </a:spcAft>
              <a:buNone/>
            </a:pPr>
            <a:r>
              <a:rPr lang="en" sz="1700"/>
              <a:t>Committee Chair</a:t>
            </a:r>
            <a:endParaRPr sz="1700"/>
          </a:p>
        </p:txBody>
      </p:sp>
      <p:sp>
        <p:nvSpPr>
          <p:cNvPr id="358" name="Google Shape;358;p51"/>
          <p:cNvSpPr txBox="1">
            <a:spLocks noGrp="1"/>
          </p:cNvSpPr>
          <p:nvPr>
            <p:ph type="body" idx="4294967295"/>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t>Recommended to meet once a month:</a:t>
            </a:r>
            <a:endParaRPr sz="1600"/>
          </a:p>
          <a:p>
            <a:pPr marL="0" lvl="0" indent="0" algn="l" rtl="0">
              <a:spcBef>
                <a:spcPts val="1200"/>
              </a:spcBef>
              <a:spcAft>
                <a:spcPts val="0"/>
              </a:spcAft>
              <a:buNone/>
            </a:pPr>
            <a:r>
              <a:rPr lang="en" sz="1600"/>
              <a:t>Discuss unit, challenges, coming events, and goals in order to make recommendations to the unit committee to develop and deliver a quality program.</a:t>
            </a:r>
            <a:endParaRPr sz="1600"/>
          </a:p>
          <a:p>
            <a:pPr marL="0" lvl="0" indent="0" algn="l" rtl="0">
              <a:spcBef>
                <a:spcPts val="1200"/>
              </a:spcBef>
              <a:spcAft>
                <a:spcPts val="0"/>
              </a:spcAft>
              <a:buNone/>
            </a:pPr>
            <a:endParaRPr sz="1600"/>
          </a:p>
          <a:p>
            <a:pPr marL="0" lvl="0" indent="0" algn="l" rtl="0">
              <a:spcBef>
                <a:spcPts val="1200"/>
              </a:spcBef>
              <a:spcAft>
                <a:spcPts val="1200"/>
              </a:spcAft>
              <a:buNone/>
            </a:pPr>
            <a:r>
              <a:rPr lang="en" sz="1600"/>
              <a:t>Journey to Excellence goals are an excellent metric for your planning.</a:t>
            </a:r>
            <a:endParaRPr sz="1600"/>
          </a:p>
        </p:txBody>
      </p:sp>
      <p:pic>
        <p:nvPicPr>
          <p:cNvPr id="359" name="Google Shape;359;p51"/>
          <p:cNvPicPr preferRelativeResize="0"/>
          <p:nvPr/>
        </p:nvPicPr>
        <p:blipFill>
          <a:blip r:embed="rId3">
            <a:alphaModFix/>
          </a:blip>
          <a:stretch>
            <a:fillRect/>
          </a:stretch>
        </p:blipFill>
        <p:spPr>
          <a:xfrm>
            <a:off x="2911225" y="1953025"/>
            <a:ext cx="1660775" cy="1913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Scout Oath &amp; Scout Law</a:t>
            </a:r>
            <a:endParaRPr/>
          </a:p>
        </p:txBody>
      </p:sp>
      <p:sp>
        <p:nvSpPr>
          <p:cNvPr id="86" name="Google Shape;86;p16"/>
          <p:cNvSpPr txBox="1">
            <a:spLocks noGrp="1"/>
          </p:cNvSpPr>
          <p:nvPr>
            <p:ph type="body" idx="1"/>
          </p:nvPr>
        </p:nvSpPr>
        <p:spPr>
          <a:xfrm>
            <a:off x="311700" y="1505700"/>
            <a:ext cx="3999900" cy="3076200"/>
          </a:xfrm>
          <a:prstGeom prst="rect">
            <a:avLst/>
          </a:prstGeom>
          <a:ln w="76200"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n" sz="2100" b="1"/>
              <a:t>Scout Oath:</a:t>
            </a:r>
            <a:endParaRPr sz="2100" b="1"/>
          </a:p>
          <a:p>
            <a:pPr marL="0" lvl="0" indent="0" algn="ctr" rtl="0">
              <a:spcBef>
                <a:spcPts val="1200"/>
              </a:spcBef>
              <a:spcAft>
                <a:spcPts val="0"/>
              </a:spcAft>
              <a:buNone/>
            </a:pPr>
            <a:r>
              <a:rPr lang="en" sz="1500">
                <a:highlight>
                  <a:schemeClr val="lt1"/>
                </a:highlight>
              </a:rPr>
              <a:t>On my honor I will do my best</a:t>
            </a:r>
            <a:endParaRPr sz="1500">
              <a:highlight>
                <a:schemeClr val="lt1"/>
              </a:highlight>
            </a:endParaRPr>
          </a:p>
          <a:p>
            <a:pPr marL="0" lvl="0" indent="0" algn="ctr" rtl="0">
              <a:spcBef>
                <a:spcPts val="1200"/>
              </a:spcBef>
              <a:spcAft>
                <a:spcPts val="0"/>
              </a:spcAft>
              <a:buNone/>
            </a:pPr>
            <a:r>
              <a:rPr lang="en" sz="1500">
                <a:highlight>
                  <a:schemeClr val="lt1"/>
                </a:highlight>
              </a:rPr>
              <a:t>To do my duty to God and my country and    to obey the Scout Law;</a:t>
            </a:r>
            <a:endParaRPr sz="1500">
              <a:highlight>
                <a:schemeClr val="lt1"/>
              </a:highlight>
            </a:endParaRPr>
          </a:p>
          <a:p>
            <a:pPr marL="0" lvl="0" indent="0" algn="ctr" rtl="0">
              <a:spcBef>
                <a:spcPts val="1200"/>
              </a:spcBef>
              <a:spcAft>
                <a:spcPts val="0"/>
              </a:spcAft>
              <a:buNone/>
            </a:pPr>
            <a:r>
              <a:rPr lang="en" sz="1500">
                <a:highlight>
                  <a:schemeClr val="lt1"/>
                </a:highlight>
              </a:rPr>
              <a:t>To help other people at all times;</a:t>
            </a:r>
            <a:endParaRPr sz="1500">
              <a:highlight>
                <a:schemeClr val="lt1"/>
              </a:highlight>
            </a:endParaRPr>
          </a:p>
          <a:p>
            <a:pPr marL="0" lvl="0" indent="0" algn="ctr" rtl="0">
              <a:spcBef>
                <a:spcPts val="1200"/>
              </a:spcBef>
              <a:spcAft>
                <a:spcPts val="1200"/>
              </a:spcAft>
              <a:buNone/>
            </a:pPr>
            <a:r>
              <a:rPr lang="en" sz="1500">
                <a:highlight>
                  <a:schemeClr val="lt1"/>
                </a:highlight>
              </a:rPr>
              <a:t>To keep myself physically strong, mentally awake, and morally straight.</a:t>
            </a:r>
            <a:endParaRPr sz="1600">
              <a:highlight>
                <a:schemeClr val="lt1"/>
              </a:highlight>
            </a:endParaRPr>
          </a:p>
        </p:txBody>
      </p:sp>
      <p:sp>
        <p:nvSpPr>
          <p:cNvPr id="87" name="Google Shape;87;p16"/>
          <p:cNvSpPr txBox="1">
            <a:spLocks noGrp="1"/>
          </p:cNvSpPr>
          <p:nvPr>
            <p:ph type="body" idx="2"/>
          </p:nvPr>
        </p:nvSpPr>
        <p:spPr>
          <a:xfrm>
            <a:off x="4832400" y="1505700"/>
            <a:ext cx="3999900" cy="3076200"/>
          </a:xfrm>
          <a:prstGeom prst="rect">
            <a:avLst/>
          </a:prstGeom>
          <a:ln w="76200" cap="flat" cmpd="sng">
            <a:solidFill>
              <a:schemeClr val="dk2"/>
            </a:solidFill>
            <a:prstDash val="solid"/>
            <a:round/>
            <a:headEnd type="none" w="sm" len="sm"/>
            <a:tailEnd type="none" w="sm" len="sm"/>
          </a:ln>
        </p:spPr>
        <p:txBody>
          <a:bodyPr spcFirstLastPara="1" wrap="square" lIns="91425" tIns="91425" rIns="91425" bIns="91425" anchor="t" anchorCtr="0">
            <a:normAutofit fontScale="70000" lnSpcReduction="20000"/>
          </a:bodyPr>
          <a:lstStyle/>
          <a:p>
            <a:pPr marL="914400" lvl="0" indent="0" algn="l" rtl="0">
              <a:spcBef>
                <a:spcPts val="0"/>
              </a:spcBef>
              <a:spcAft>
                <a:spcPts val="0"/>
              </a:spcAft>
              <a:buNone/>
            </a:pPr>
            <a:r>
              <a:rPr lang="en" sz="2100" b="1" dirty="0"/>
              <a:t>    Scout Law:</a:t>
            </a:r>
            <a:endParaRPr sz="2100" b="1" dirty="0"/>
          </a:p>
          <a:p>
            <a:pPr marL="914400" lvl="0" indent="0" algn="l" rtl="0">
              <a:spcBef>
                <a:spcPts val="1200"/>
              </a:spcBef>
              <a:spcAft>
                <a:spcPts val="0"/>
              </a:spcAft>
              <a:buNone/>
            </a:pPr>
            <a:r>
              <a:rPr lang="en" sz="2100" b="1" dirty="0"/>
              <a:t>      </a:t>
            </a:r>
            <a:r>
              <a:rPr lang="en" sz="2000" dirty="0"/>
              <a:t>A Scout is -- </a:t>
            </a:r>
            <a:endParaRPr sz="2000" dirty="0"/>
          </a:p>
          <a:p>
            <a:pPr marL="457200" lvl="1" indent="457200">
              <a:spcBef>
                <a:spcPts val="1200"/>
              </a:spcBef>
              <a:buNone/>
            </a:pPr>
            <a:r>
              <a:rPr lang="en" sz="2000" dirty="0"/>
              <a:t>Trustworthy    Obedient</a:t>
            </a:r>
            <a:endParaRPr sz="2000" dirty="0"/>
          </a:p>
          <a:p>
            <a:pPr marL="457200" lvl="1" indent="457200">
              <a:spcBef>
                <a:spcPts val="1200"/>
              </a:spcBef>
              <a:buNone/>
            </a:pPr>
            <a:r>
              <a:rPr lang="en" sz="2000" dirty="0"/>
              <a:t>Loyal	    Cheerful</a:t>
            </a:r>
          </a:p>
          <a:p>
            <a:pPr marL="457200" lvl="1" indent="457200">
              <a:spcBef>
                <a:spcPts val="1200"/>
              </a:spcBef>
              <a:buNone/>
            </a:pPr>
            <a:r>
              <a:rPr lang="en" sz="2000" dirty="0"/>
              <a:t>Helpful	    Thrifty</a:t>
            </a:r>
            <a:endParaRPr sz="2000" dirty="0"/>
          </a:p>
          <a:p>
            <a:pPr marL="457200" lvl="1" indent="457200">
              <a:spcBef>
                <a:spcPts val="1200"/>
              </a:spcBef>
              <a:buNone/>
            </a:pPr>
            <a:r>
              <a:rPr lang="en" sz="2000" dirty="0"/>
              <a:t>Friendly 	    Brave</a:t>
            </a:r>
            <a:endParaRPr sz="2000" dirty="0"/>
          </a:p>
          <a:p>
            <a:pPr marL="457200" lvl="1" indent="457200">
              <a:spcBef>
                <a:spcPts val="1200"/>
              </a:spcBef>
              <a:buNone/>
            </a:pPr>
            <a:r>
              <a:rPr lang="en" sz="2000" dirty="0"/>
              <a:t>Courteous	    Clean</a:t>
            </a:r>
            <a:endParaRPr sz="2000" dirty="0"/>
          </a:p>
          <a:p>
            <a:pPr marL="457200" lvl="1" indent="457200">
              <a:spcBef>
                <a:spcPts val="1200"/>
              </a:spcBef>
              <a:spcAft>
                <a:spcPts val="1200"/>
              </a:spcAft>
              <a:buNone/>
            </a:pPr>
            <a:r>
              <a:rPr lang="en" sz="2000" dirty="0"/>
              <a:t>Kind	    Reverent</a:t>
            </a:r>
            <a:endParaRPr sz="2000" dirty="0"/>
          </a:p>
        </p:txBody>
      </p:sp>
      <p:sp>
        <p:nvSpPr>
          <p:cNvPr id="88" name="Google Shape;88;p16"/>
          <p:cNvSpPr txBox="1"/>
          <p:nvPr/>
        </p:nvSpPr>
        <p:spPr>
          <a:xfrm>
            <a:off x="1693500" y="2571750"/>
            <a:ext cx="713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89" name="Google Shape;89;p16"/>
          <p:cNvPicPr preferRelativeResize="0"/>
          <p:nvPr/>
        </p:nvPicPr>
        <p:blipFill>
          <a:blip r:embed="rId3">
            <a:alphaModFix/>
          </a:blip>
          <a:stretch>
            <a:fillRect/>
          </a:stretch>
        </p:blipFill>
        <p:spPr>
          <a:xfrm>
            <a:off x="3983338" y="2365437"/>
            <a:ext cx="1177325" cy="1356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Chartered Organization Representative</a:t>
            </a:r>
            <a:endParaRPr/>
          </a:p>
        </p:txBody>
      </p:sp>
      <p:sp>
        <p:nvSpPr>
          <p:cNvPr id="365" name="Google Shape;365;p5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lnSpcReduction="20000"/>
          </a:bodyPr>
          <a:lstStyle/>
          <a:p>
            <a:pPr marL="457200" lvl="0" indent="-311150" algn="l" rtl="0">
              <a:lnSpc>
                <a:spcPct val="115000"/>
              </a:lnSpc>
              <a:spcBef>
                <a:spcPts val="0"/>
              </a:spcBef>
              <a:spcAft>
                <a:spcPts val="0"/>
              </a:spcAft>
              <a:buSzPts val="1300"/>
              <a:buChar char="●"/>
            </a:pPr>
            <a:r>
              <a:rPr lang="en"/>
              <a:t>Appointed by head of Chartered organization (CO) and is the direct contact between the unit and the CO.</a:t>
            </a:r>
            <a:endParaRPr/>
          </a:p>
          <a:p>
            <a:pPr marL="457200" lvl="0" indent="-311150" algn="l" rtl="0">
              <a:lnSpc>
                <a:spcPct val="150000"/>
              </a:lnSpc>
              <a:spcBef>
                <a:spcPts val="1000"/>
              </a:spcBef>
              <a:spcAft>
                <a:spcPts val="0"/>
              </a:spcAft>
              <a:buSzPts val="1300"/>
              <a:buChar char="●"/>
            </a:pPr>
            <a:r>
              <a:rPr lang="en"/>
              <a:t>Appoints the Committee Chairman of the unit and approves all leaders of the unit.</a:t>
            </a:r>
            <a:endParaRPr/>
          </a:p>
          <a:p>
            <a:pPr marL="457200" lvl="0" indent="-311150" algn="l" rtl="0">
              <a:lnSpc>
                <a:spcPct val="150000"/>
              </a:lnSpc>
              <a:spcBef>
                <a:spcPts val="1000"/>
              </a:spcBef>
              <a:spcAft>
                <a:spcPts val="0"/>
              </a:spcAft>
              <a:buSzPts val="1300"/>
              <a:buChar char="●"/>
            </a:pPr>
            <a:r>
              <a:rPr lang="en"/>
              <a:t>Promotes program and outdoor program</a:t>
            </a:r>
            <a:endParaRPr/>
          </a:p>
          <a:p>
            <a:pPr marL="457200" lvl="0" indent="-311150" algn="l" rtl="0">
              <a:lnSpc>
                <a:spcPct val="150000"/>
              </a:lnSpc>
              <a:spcBef>
                <a:spcPts val="1000"/>
              </a:spcBef>
              <a:spcAft>
                <a:spcPts val="0"/>
              </a:spcAft>
              <a:buSzPts val="1300"/>
              <a:buChar char="●"/>
            </a:pPr>
            <a:r>
              <a:rPr lang="en"/>
              <a:t>Approves finance policies of the unit</a:t>
            </a:r>
            <a:endParaRPr/>
          </a:p>
          <a:p>
            <a:pPr marL="457200" lvl="0" indent="-311150" algn="l" rtl="0">
              <a:lnSpc>
                <a:spcPct val="115000"/>
              </a:lnSpc>
              <a:spcBef>
                <a:spcPts val="1000"/>
              </a:spcBef>
              <a:spcAft>
                <a:spcPts val="0"/>
              </a:spcAft>
              <a:buSzPts val="1300"/>
              <a:buChar char="●"/>
            </a:pPr>
            <a:r>
              <a:rPr lang="en"/>
              <a:t>Helps Committee Chair develop leaders and may attend unit committee meetings</a:t>
            </a:r>
            <a:endParaRPr/>
          </a:p>
          <a:p>
            <a:pPr marL="457200" lvl="0" indent="-311150" algn="l" rtl="0">
              <a:lnSpc>
                <a:spcPct val="150000"/>
              </a:lnSpc>
              <a:spcBef>
                <a:spcPts val="1000"/>
              </a:spcBef>
              <a:spcAft>
                <a:spcPts val="0"/>
              </a:spcAft>
              <a:buSzPts val="1300"/>
              <a:buChar char="●"/>
            </a:pPr>
            <a:r>
              <a:rPr lang="en"/>
              <a:t>Encourages training and recognition</a:t>
            </a:r>
            <a:endParaRPr/>
          </a:p>
          <a:p>
            <a:pPr marL="457200" lvl="0" indent="-311150" algn="l" rtl="0">
              <a:lnSpc>
                <a:spcPct val="150000"/>
              </a:lnSpc>
              <a:spcBef>
                <a:spcPts val="1000"/>
              </a:spcBef>
              <a:spcAft>
                <a:spcPts val="0"/>
              </a:spcAft>
              <a:buSzPts val="1300"/>
              <a:buChar char="●"/>
            </a:pPr>
            <a:r>
              <a:rPr lang="en"/>
              <a:t>Helps with charter renewal</a:t>
            </a:r>
            <a:endParaRPr/>
          </a:p>
          <a:p>
            <a:pPr marL="457200" lvl="0" indent="-311150" algn="l" rtl="0">
              <a:lnSpc>
                <a:spcPct val="150000"/>
              </a:lnSpc>
              <a:spcBef>
                <a:spcPts val="1000"/>
              </a:spcBef>
              <a:spcAft>
                <a:spcPts val="1000"/>
              </a:spcAft>
              <a:buSzPts val="1300"/>
              <a:buChar char="●"/>
            </a:pPr>
            <a:r>
              <a:rPr lang="en"/>
              <a:t>Suggests “good turns” such as service projects for the Charter Organization.</a:t>
            </a:r>
            <a:endParaRPr/>
          </a:p>
        </p:txBody>
      </p:sp>
      <p:pic>
        <p:nvPicPr>
          <p:cNvPr id="366" name="Google Shape;366;p52"/>
          <p:cNvPicPr preferRelativeResize="0"/>
          <p:nvPr/>
        </p:nvPicPr>
        <p:blipFill>
          <a:blip r:embed="rId3">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Committee Chairman</a:t>
            </a:r>
            <a:endParaRPr sz="3000"/>
          </a:p>
        </p:txBody>
      </p:sp>
      <p:sp>
        <p:nvSpPr>
          <p:cNvPr id="372" name="Google Shape;372;p53"/>
          <p:cNvSpPr txBox="1">
            <a:spLocks noGrp="1"/>
          </p:cNvSpPr>
          <p:nvPr>
            <p:ph type="body" idx="1"/>
          </p:nvPr>
        </p:nvSpPr>
        <p:spPr>
          <a:xfrm>
            <a:off x="4644675" y="210700"/>
            <a:ext cx="4166400" cy="47715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Appointed by Chartered Organization Representative</a:t>
            </a:r>
            <a:endParaRPr/>
          </a:p>
          <a:p>
            <a:pPr marL="457200" lvl="0" indent="-311150" algn="l" rtl="0">
              <a:spcBef>
                <a:spcPts val="1000"/>
              </a:spcBef>
              <a:spcAft>
                <a:spcPts val="0"/>
              </a:spcAft>
              <a:buSzPts val="1300"/>
              <a:buChar char="●"/>
            </a:pPr>
            <a:r>
              <a:rPr lang="en"/>
              <a:t>Advises and supports unit leaders</a:t>
            </a:r>
            <a:endParaRPr/>
          </a:p>
          <a:p>
            <a:pPr marL="457200" lvl="0" indent="-311150" algn="l" rtl="0">
              <a:spcBef>
                <a:spcPts val="1000"/>
              </a:spcBef>
              <a:spcAft>
                <a:spcPts val="0"/>
              </a:spcAft>
              <a:buSzPts val="1300"/>
              <a:buChar char="●"/>
            </a:pPr>
            <a:r>
              <a:rPr lang="en"/>
              <a:t>Works closely with Scoutmaster and Chartered Organization Representative</a:t>
            </a:r>
            <a:endParaRPr/>
          </a:p>
          <a:p>
            <a:pPr marL="457200" lvl="0" indent="-311150" algn="l" rtl="0">
              <a:spcBef>
                <a:spcPts val="1000"/>
              </a:spcBef>
              <a:spcAft>
                <a:spcPts val="0"/>
              </a:spcAft>
              <a:buSzPts val="1300"/>
              <a:buChar char="●"/>
            </a:pPr>
            <a:r>
              <a:rPr lang="en"/>
              <a:t>Recruits and develops committee members</a:t>
            </a:r>
            <a:endParaRPr/>
          </a:p>
          <a:p>
            <a:pPr marL="457200" lvl="0" indent="-311150" algn="l" rtl="0">
              <a:spcBef>
                <a:spcPts val="1000"/>
              </a:spcBef>
              <a:spcAft>
                <a:spcPts val="0"/>
              </a:spcAft>
              <a:buSzPts val="1300"/>
              <a:buChar char="●"/>
            </a:pPr>
            <a:r>
              <a:rPr lang="en"/>
              <a:t>Ensures all functions are delegated, coordinated, and completed.</a:t>
            </a:r>
            <a:endParaRPr/>
          </a:p>
          <a:p>
            <a:pPr marL="914400" lvl="1" indent="-298450" algn="l" rtl="0">
              <a:spcBef>
                <a:spcPts val="0"/>
              </a:spcBef>
              <a:spcAft>
                <a:spcPts val="0"/>
              </a:spcAft>
              <a:buSzPts val="1100"/>
              <a:buChar char="○"/>
            </a:pPr>
            <a:r>
              <a:rPr lang="en"/>
              <a:t>Supervises committee members</a:t>
            </a:r>
            <a:endParaRPr/>
          </a:p>
          <a:p>
            <a:pPr marL="457200" lvl="0" indent="-311150" algn="l" rtl="0">
              <a:spcBef>
                <a:spcPts val="1000"/>
              </a:spcBef>
              <a:spcAft>
                <a:spcPts val="0"/>
              </a:spcAft>
              <a:buSzPts val="1300"/>
              <a:buChar char="●"/>
            </a:pPr>
            <a:r>
              <a:rPr lang="en"/>
              <a:t>Develops the agenda for monthly meetings</a:t>
            </a:r>
            <a:endParaRPr/>
          </a:p>
          <a:p>
            <a:pPr marL="457200" lvl="0" indent="-311150" algn="l" rtl="0">
              <a:spcBef>
                <a:spcPts val="1000"/>
              </a:spcBef>
              <a:spcAft>
                <a:spcPts val="0"/>
              </a:spcAft>
              <a:buSzPts val="1300"/>
              <a:buChar char="●"/>
            </a:pPr>
            <a:r>
              <a:rPr lang="en"/>
              <a:t>Presides over and promotes committee meetings</a:t>
            </a:r>
            <a:endParaRPr/>
          </a:p>
          <a:p>
            <a:pPr marL="457200" lvl="0" indent="-311150" algn="l" rtl="0">
              <a:spcBef>
                <a:spcPts val="1000"/>
              </a:spcBef>
              <a:spcAft>
                <a:spcPts val="0"/>
              </a:spcAft>
              <a:buSzPts val="1300"/>
              <a:buChar char="●"/>
            </a:pPr>
            <a:r>
              <a:rPr lang="en"/>
              <a:t>Provides ample training opportunities</a:t>
            </a:r>
            <a:endParaRPr/>
          </a:p>
          <a:p>
            <a:pPr marL="457200" lvl="0" indent="-311150" algn="l" rtl="0">
              <a:spcBef>
                <a:spcPts val="1000"/>
              </a:spcBef>
              <a:spcAft>
                <a:spcPts val="0"/>
              </a:spcAft>
              <a:buSzPts val="1300"/>
              <a:buChar char="●"/>
            </a:pPr>
            <a:r>
              <a:rPr lang="en"/>
              <a:t>Interprets national and local policies for the unit </a:t>
            </a:r>
            <a:endParaRPr/>
          </a:p>
          <a:p>
            <a:pPr marL="457200" lvl="0" indent="-311150" algn="l" rtl="0">
              <a:spcBef>
                <a:spcPts val="1000"/>
              </a:spcBef>
              <a:spcAft>
                <a:spcPts val="0"/>
              </a:spcAft>
              <a:buSzPts val="1300"/>
              <a:buChar char="●"/>
            </a:pPr>
            <a:r>
              <a:rPr lang="en"/>
              <a:t>Ensures a representative for monthly roundtable</a:t>
            </a:r>
            <a:endParaRPr/>
          </a:p>
          <a:p>
            <a:pPr marL="457200" lvl="0" indent="-311150" algn="l" rtl="0">
              <a:spcBef>
                <a:spcPts val="1000"/>
              </a:spcBef>
              <a:spcAft>
                <a:spcPts val="1000"/>
              </a:spcAft>
              <a:buSzPts val="1300"/>
              <a:buChar char="●"/>
            </a:pPr>
            <a:r>
              <a:rPr lang="en"/>
              <a:t>Completes charter renewal</a:t>
            </a:r>
            <a:endParaRPr/>
          </a:p>
        </p:txBody>
      </p:sp>
      <p:pic>
        <p:nvPicPr>
          <p:cNvPr id="373" name="Google Shape;373;p53"/>
          <p:cNvPicPr preferRelativeResize="0"/>
          <p:nvPr/>
        </p:nvPicPr>
        <p:blipFill>
          <a:blip r:embed="rId3">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Scoutmaster</a:t>
            </a:r>
            <a:endParaRPr/>
          </a:p>
        </p:txBody>
      </p:sp>
      <p:sp>
        <p:nvSpPr>
          <p:cNvPr id="379" name="Google Shape;379;p54"/>
          <p:cNvSpPr txBox="1">
            <a:spLocks noGrp="1"/>
          </p:cNvSpPr>
          <p:nvPr>
            <p:ph type="body" idx="1"/>
          </p:nvPr>
        </p:nvSpPr>
        <p:spPr>
          <a:xfrm>
            <a:off x="4644675" y="260275"/>
            <a:ext cx="4166400" cy="4647600"/>
          </a:xfrm>
          <a:prstGeom prst="rect">
            <a:avLst/>
          </a:prstGeom>
        </p:spPr>
        <p:txBody>
          <a:bodyPr spcFirstLastPara="1" wrap="square" lIns="91425" tIns="91425" rIns="91425" bIns="91425" anchor="t" anchorCtr="0">
            <a:normAutofit fontScale="92500" lnSpcReduction="10000"/>
          </a:bodyPr>
          <a:lstStyle/>
          <a:p>
            <a:pPr marL="457200" lvl="0" indent="-304958" algn="l" rtl="0">
              <a:spcBef>
                <a:spcPts val="0"/>
              </a:spcBef>
              <a:spcAft>
                <a:spcPts val="0"/>
              </a:spcAft>
              <a:buSzPct val="100000"/>
              <a:buChar char="●"/>
            </a:pPr>
            <a:r>
              <a:rPr lang="en"/>
              <a:t>Appointed by Chartered Organization Representative</a:t>
            </a:r>
            <a:endParaRPr/>
          </a:p>
          <a:p>
            <a:pPr marL="457200" lvl="0" indent="-304958" algn="l" rtl="0">
              <a:spcBef>
                <a:spcPts val="1000"/>
              </a:spcBef>
              <a:spcAft>
                <a:spcPts val="0"/>
              </a:spcAft>
              <a:buSzPct val="100000"/>
              <a:buChar char="●"/>
            </a:pPr>
            <a:r>
              <a:rPr lang="en"/>
              <a:t>Direct contact leader with Scouts</a:t>
            </a:r>
            <a:endParaRPr/>
          </a:p>
          <a:p>
            <a:pPr marL="457200" lvl="0" indent="-304958" algn="l" rtl="0">
              <a:spcBef>
                <a:spcPts val="1000"/>
              </a:spcBef>
              <a:spcAft>
                <a:spcPts val="0"/>
              </a:spcAft>
              <a:buSzPct val="100000"/>
              <a:buChar char="●"/>
            </a:pPr>
            <a:r>
              <a:rPr lang="en"/>
              <a:t>Advises SPL, directs, coaches and supports SPL in leading the troop</a:t>
            </a:r>
            <a:endParaRPr/>
          </a:p>
          <a:p>
            <a:pPr marL="457200" lvl="0" indent="-304958" algn="l" rtl="0">
              <a:spcBef>
                <a:spcPts val="1000"/>
              </a:spcBef>
              <a:spcAft>
                <a:spcPts val="0"/>
              </a:spcAft>
              <a:buSzPct val="100000"/>
              <a:buChar char="●"/>
            </a:pPr>
            <a:r>
              <a:rPr lang="en"/>
              <a:t>Coaches and supports Patrol Leaders Council (PLC) </a:t>
            </a:r>
            <a:endParaRPr/>
          </a:p>
          <a:p>
            <a:pPr marL="457200" lvl="0" indent="-304958" algn="l" rtl="0">
              <a:spcBef>
                <a:spcPts val="1000"/>
              </a:spcBef>
              <a:spcAft>
                <a:spcPts val="0"/>
              </a:spcAft>
              <a:buSzPct val="100000"/>
              <a:buChar char="●"/>
            </a:pPr>
            <a:r>
              <a:rPr lang="en"/>
              <a:t>Makes sure program is conducted in accordance with National BSA policies </a:t>
            </a:r>
            <a:endParaRPr/>
          </a:p>
          <a:p>
            <a:pPr marL="457200" lvl="0" indent="-304958" algn="l" rtl="0">
              <a:spcBef>
                <a:spcPts val="1000"/>
              </a:spcBef>
              <a:spcAft>
                <a:spcPts val="0"/>
              </a:spcAft>
              <a:buSzPct val="100000"/>
              <a:buChar char="●"/>
            </a:pPr>
            <a:r>
              <a:rPr lang="en"/>
              <a:t>Keeps everyone safe by following Safe Guide to Scouting</a:t>
            </a:r>
            <a:endParaRPr/>
          </a:p>
          <a:p>
            <a:pPr marL="457200" lvl="0" indent="-304958" algn="l" rtl="0">
              <a:spcBef>
                <a:spcPts val="1000"/>
              </a:spcBef>
              <a:spcAft>
                <a:spcPts val="0"/>
              </a:spcAft>
              <a:buSzPct val="100000"/>
              <a:buChar char="●"/>
            </a:pPr>
            <a:r>
              <a:rPr lang="en"/>
              <a:t>Liaison with Parents</a:t>
            </a:r>
            <a:endParaRPr/>
          </a:p>
          <a:p>
            <a:pPr marL="457200" lvl="0" indent="-304958" algn="l" rtl="0">
              <a:spcBef>
                <a:spcPts val="1000"/>
              </a:spcBef>
              <a:spcAft>
                <a:spcPts val="0"/>
              </a:spcAft>
              <a:buSzPct val="100000"/>
              <a:buChar char="●"/>
            </a:pPr>
            <a:r>
              <a:rPr lang="en"/>
              <a:t>Attends outings and committee meetings</a:t>
            </a:r>
            <a:endParaRPr/>
          </a:p>
          <a:p>
            <a:pPr marL="457200" lvl="0" indent="-304958" algn="l" rtl="0">
              <a:spcBef>
                <a:spcPts val="1000"/>
              </a:spcBef>
              <a:spcAft>
                <a:spcPts val="0"/>
              </a:spcAft>
              <a:buSzPct val="100000"/>
              <a:buChar char="●"/>
            </a:pPr>
            <a:r>
              <a:rPr lang="en"/>
              <a:t>Assists with recruitment of Assistant Scoutmaster, supporting and encouraging training</a:t>
            </a:r>
            <a:endParaRPr/>
          </a:p>
          <a:p>
            <a:pPr marL="457200" lvl="0" indent="-304958" algn="l" rtl="0">
              <a:spcBef>
                <a:spcPts val="1000"/>
              </a:spcBef>
              <a:spcAft>
                <a:spcPts val="1000"/>
              </a:spcAft>
              <a:buSzPct val="100000"/>
              <a:buChar char="●"/>
            </a:pPr>
            <a:r>
              <a:rPr lang="en"/>
              <a:t>Completes Scoutmaster conferences.  May delegate conferences to Assistant Scoutmasters</a:t>
            </a:r>
            <a:endParaRPr/>
          </a:p>
        </p:txBody>
      </p:sp>
      <p:pic>
        <p:nvPicPr>
          <p:cNvPr id="380" name="Google Shape;380;p54"/>
          <p:cNvPicPr preferRelativeResize="0"/>
          <p:nvPr/>
        </p:nvPicPr>
        <p:blipFill>
          <a:blip r:embed="rId3">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5"/>
          <p:cNvSpPr txBox="1">
            <a:spLocks noGrp="1"/>
          </p:cNvSpPr>
          <p:nvPr>
            <p:ph type="title"/>
          </p:nvPr>
        </p:nvSpPr>
        <p:spPr>
          <a:xfrm>
            <a:off x="470975" y="1058650"/>
            <a:ext cx="3047100" cy="137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What’s required for  a troop?</a:t>
            </a:r>
            <a:endParaRPr dirty="0"/>
          </a:p>
        </p:txBody>
      </p:sp>
      <p:sp>
        <p:nvSpPr>
          <p:cNvPr id="386" name="Google Shape;386;p55"/>
          <p:cNvSpPr txBox="1">
            <a:spLocks noGrp="1"/>
          </p:cNvSpPr>
          <p:nvPr>
            <p:ph type="body" idx="1"/>
          </p:nvPr>
        </p:nvSpPr>
        <p:spPr>
          <a:xfrm>
            <a:off x="4683550" y="894950"/>
            <a:ext cx="4166400" cy="31305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a:t>Chartered Organization/ Chartered Organization Representative</a:t>
            </a:r>
            <a:endParaRPr sz="1700"/>
          </a:p>
          <a:p>
            <a:pPr marL="457200" lvl="0" indent="0" algn="l" rtl="0">
              <a:spcBef>
                <a:spcPts val="0"/>
              </a:spcBef>
              <a:spcAft>
                <a:spcPts val="0"/>
              </a:spcAft>
              <a:buNone/>
            </a:pPr>
            <a:endParaRPr sz="1700"/>
          </a:p>
          <a:p>
            <a:pPr marL="457200" lvl="0" indent="-336550" algn="l" rtl="0">
              <a:spcBef>
                <a:spcPts val="0"/>
              </a:spcBef>
              <a:spcAft>
                <a:spcPts val="0"/>
              </a:spcAft>
              <a:buSzPts val="1700"/>
              <a:buChar char="★"/>
            </a:pPr>
            <a:r>
              <a:rPr lang="en" sz="1700"/>
              <a:t>Committee Chair</a:t>
            </a:r>
            <a:endParaRPr sz="1700"/>
          </a:p>
          <a:p>
            <a:pPr marL="457200" lvl="0" indent="0" algn="l" rtl="0">
              <a:spcBef>
                <a:spcPts val="0"/>
              </a:spcBef>
              <a:spcAft>
                <a:spcPts val="0"/>
              </a:spcAft>
              <a:buNone/>
            </a:pPr>
            <a:endParaRPr sz="1700"/>
          </a:p>
          <a:p>
            <a:pPr marL="457200" lvl="0" indent="-336550" algn="l" rtl="0">
              <a:spcBef>
                <a:spcPts val="0"/>
              </a:spcBef>
              <a:spcAft>
                <a:spcPts val="0"/>
              </a:spcAft>
              <a:buSzPts val="1700"/>
              <a:buChar char="★"/>
            </a:pPr>
            <a:r>
              <a:rPr lang="en" sz="1700"/>
              <a:t>Minimum of 2 Committee Members (addition to Chair)</a:t>
            </a:r>
            <a:endParaRPr sz="1700"/>
          </a:p>
          <a:p>
            <a:pPr marL="457200" lvl="0" indent="0" algn="l" rtl="0">
              <a:spcBef>
                <a:spcPts val="0"/>
              </a:spcBef>
              <a:spcAft>
                <a:spcPts val="0"/>
              </a:spcAft>
              <a:buNone/>
            </a:pPr>
            <a:endParaRPr sz="1700"/>
          </a:p>
          <a:p>
            <a:pPr marL="457200" lvl="0" indent="-336550" algn="l" rtl="0">
              <a:spcBef>
                <a:spcPts val="0"/>
              </a:spcBef>
              <a:spcAft>
                <a:spcPts val="0"/>
              </a:spcAft>
              <a:buSzPts val="1700"/>
              <a:buChar char="★"/>
            </a:pPr>
            <a:r>
              <a:rPr lang="en" sz="1700"/>
              <a:t>Scoutmaster</a:t>
            </a:r>
            <a:endParaRPr sz="1700"/>
          </a:p>
        </p:txBody>
      </p:sp>
      <p:pic>
        <p:nvPicPr>
          <p:cNvPr id="387" name="Google Shape;387;p55"/>
          <p:cNvPicPr preferRelativeResize="0"/>
          <p:nvPr/>
        </p:nvPicPr>
        <p:blipFill>
          <a:blip r:embed="rId3">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Troop Committee</a:t>
            </a:r>
            <a:endParaRPr/>
          </a:p>
        </p:txBody>
      </p:sp>
      <p:sp>
        <p:nvSpPr>
          <p:cNvPr id="393" name="Google Shape;393;p56"/>
          <p:cNvSpPr txBox="1">
            <a:spLocks noGrp="1"/>
          </p:cNvSpPr>
          <p:nvPr>
            <p:ph type="subTitle" idx="1"/>
          </p:nvPr>
        </p:nvSpPr>
        <p:spPr>
          <a:xfrm>
            <a:off x="311700" y="1425300"/>
            <a:ext cx="6529800" cy="1574100"/>
          </a:xfrm>
          <a:prstGeom prst="rect">
            <a:avLst/>
          </a:prstGeom>
        </p:spPr>
        <p:txBody>
          <a:bodyPr spcFirstLastPara="1" wrap="square" lIns="91425" tIns="91425" rIns="91425" bIns="91425" anchor="t" anchorCtr="0">
            <a:normAutofit lnSpcReduction="20000"/>
          </a:bodyPr>
          <a:lstStyle/>
          <a:p>
            <a:pPr marL="457200" lvl="0" indent="-330200" algn="l" rtl="0">
              <a:spcBef>
                <a:spcPts val="0"/>
              </a:spcBef>
              <a:spcAft>
                <a:spcPts val="0"/>
              </a:spcAft>
              <a:buSzPts val="1600"/>
              <a:buChar char="❖"/>
            </a:pPr>
            <a:r>
              <a:rPr lang="en"/>
              <a:t>Is the Board of Directors for the troop and is the troop support system.</a:t>
            </a:r>
            <a:endParaRPr/>
          </a:p>
          <a:p>
            <a:pPr marL="457200" lvl="0" indent="0" algn="l" rtl="0">
              <a:spcBef>
                <a:spcPts val="0"/>
              </a:spcBef>
              <a:spcAft>
                <a:spcPts val="0"/>
              </a:spcAft>
              <a:buNone/>
            </a:pPr>
            <a:endParaRPr/>
          </a:p>
          <a:p>
            <a:pPr marL="457200" lvl="0" indent="-330200" algn="l" rtl="0">
              <a:spcBef>
                <a:spcPts val="0"/>
              </a:spcBef>
              <a:spcAft>
                <a:spcPts val="0"/>
              </a:spcAft>
              <a:buSzPts val="1600"/>
              <a:buChar char="❖"/>
            </a:pPr>
            <a:r>
              <a:rPr lang="en"/>
              <a:t>Minimum of 3 members needed: Committee Chair plus 2 other members </a:t>
            </a:r>
            <a:endParaRPr/>
          </a:p>
          <a:p>
            <a:pPr marL="457200" lvl="0" indent="0" algn="l" rtl="0">
              <a:spcBef>
                <a:spcPts val="0"/>
              </a:spcBef>
              <a:spcAft>
                <a:spcPts val="0"/>
              </a:spcAft>
              <a:buNone/>
            </a:pPr>
            <a:endParaRPr/>
          </a:p>
          <a:p>
            <a:pPr marL="457200" lvl="0" indent="-330200" algn="l" rtl="0">
              <a:spcBef>
                <a:spcPts val="0"/>
              </a:spcBef>
              <a:spcAft>
                <a:spcPts val="0"/>
              </a:spcAft>
              <a:buSzPts val="1600"/>
              <a:buChar char="❖"/>
            </a:pPr>
            <a:r>
              <a:rPr lang="en"/>
              <a:t>No Maximum number of members</a:t>
            </a:r>
            <a:endParaRPr/>
          </a:p>
        </p:txBody>
      </p:sp>
      <p:pic>
        <p:nvPicPr>
          <p:cNvPr id="394" name="Google Shape;394;p56"/>
          <p:cNvPicPr preferRelativeResize="0"/>
          <p:nvPr/>
        </p:nvPicPr>
        <p:blipFill>
          <a:blip r:embed="rId3">
            <a:alphaModFix/>
          </a:blip>
          <a:stretch>
            <a:fillRect/>
          </a:stretch>
        </p:blipFill>
        <p:spPr>
          <a:xfrm>
            <a:off x="470975" y="3068475"/>
            <a:ext cx="1660775" cy="1913850"/>
          </a:xfrm>
          <a:prstGeom prst="rect">
            <a:avLst/>
          </a:prstGeom>
          <a:noFill/>
          <a:ln>
            <a:noFill/>
          </a:ln>
        </p:spPr>
      </p:pic>
      <p:pic>
        <p:nvPicPr>
          <p:cNvPr id="395" name="Google Shape;395;p56"/>
          <p:cNvPicPr preferRelativeResize="0"/>
          <p:nvPr/>
        </p:nvPicPr>
        <p:blipFill>
          <a:blip r:embed="rId4">
            <a:alphaModFix/>
          </a:blip>
          <a:stretch>
            <a:fillRect/>
          </a:stretch>
        </p:blipFill>
        <p:spPr>
          <a:xfrm>
            <a:off x="6556450" y="2571750"/>
            <a:ext cx="2193800" cy="2193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What does the committee do?</a:t>
            </a:r>
            <a:endParaRPr dirty="0"/>
          </a:p>
        </p:txBody>
      </p:sp>
      <p:sp>
        <p:nvSpPr>
          <p:cNvPr id="401" name="Google Shape;401;p5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Supports the Scoutmaster in delivering a quality program</a:t>
            </a:r>
            <a:endParaRPr/>
          </a:p>
          <a:p>
            <a:pPr marL="457200" lvl="0" indent="-311150" algn="l" rtl="0">
              <a:spcBef>
                <a:spcPts val="0"/>
              </a:spcBef>
              <a:spcAft>
                <a:spcPts val="0"/>
              </a:spcAft>
              <a:buSzPts val="1300"/>
              <a:buChar char="●"/>
            </a:pPr>
            <a:r>
              <a:rPr lang="en"/>
              <a:t>Recruits &amp; trains committee members</a:t>
            </a:r>
            <a:endParaRPr/>
          </a:p>
          <a:p>
            <a:pPr marL="457200" lvl="0" indent="-311150" algn="l" rtl="0">
              <a:spcBef>
                <a:spcPts val="0"/>
              </a:spcBef>
              <a:spcAft>
                <a:spcPts val="0"/>
              </a:spcAft>
              <a:buSzPts val="1300"/>
              <a:buChar char="●"/>
            </a:pPr>
            <a:r>
              <a:rPr lang="en"/>
              <a:t>Replaces Scoutmaster when absent or in the event they are unable to serve</a:t>
            </a:r>
            <a:endParaRPr/>
          </a:p>
          <a:p>
            <a:pPr marL="457200" lvl="0" indent="-311150" algn="l" rtl="0">
              <a:spcBef>
                <a:spcPts val="0"/>
              </a:spcBef>
              <a:spcAft>
                <a:spcPts val="0"/>
              </a:spcAft>
              <a:buSzPts val="1300"/>
              <a:buChar char="●"/>
            </a:pPr>
            <a:r>
              <a:rPr lang="en"/>
              <a:t>Handles troop administration &amp; responsible for finances, adequate funding &amp; disbursement in line with the approved budget</a:t>
            </a:r>
            <a:endParaRPr/>
          </a:p>
          <a:p>
            <a:pPr marL="457200" lvl="0" indent="-311150" algn="l" rtl="0">
              <a:spcBef>
                <a:spcPts val="0"/>
              </a:spcBef>
              <a:spcAft>
                <a:spcPts val="0"/>
              </a:spcAft>
              <a:buSzPts val="1300"/>
              <a:buChar char="●"/>
            </a:pPr>
            <a:r>
              <a:rPr lang="en"/>
              <a:t>Obtain, maintain, and properly care for troop equipment</a:t>
            </a:r>
            <a:endParaRPr/>
          </a:p>
          <a:p>
            <a:pPr marL="457200" lvl="0" indent="0" algn="l" rtl="0">
              <a:spcBef>
                <a:spcPts val="1200"/>
              </a:spcBef>
              <a:spcAft>
                <a:spcPts val="1200"/>
              </a:spcAft>
              <a:buNone/>
            </a:pPr>
            <a:endParaRPr/>
          </a:p>
        </p:txBody>
      </p:sp>
      <p:sp>
        <p:nvSpPr>
          <p:cNvPr id="402" name="Google Shape;402;p5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Ensures outdoor program with minimum of 10 days &amp; nights per year spent in the outdoors</a:t>
            </a:r>
            <a:endParaRPr/>
          </a:p>
          <a:p>
            <a:pPr marL="457200" lvl="0" indent="-311150" algn="l" rtl="0">
              <a:spcBef>
                <a:spcPts val="0"/>
              </a:spcBef>
              <a:spcAft>
                <a:spcPts val="0"/>
              </a:spcAft>
              <a:buSzPts val="1300"/>
              <a:buChar char="●"/>
            </a:pPr>
            <a:r>
              <a:rPr lang="en"/>
              <a:t>Members serve on Boards of Review, plan and support Courts of Honor</a:t>
            </a:r>
            <a:endParaRPr/>
          </a:p>
          <a:p>
            <a:pPr marL="457200" lvl="0" indent="-311150" algn="l" rtl="0">
              <a:spcBef>
                <a:spcPts val="0"/>
              </a:spcBef>
              <a:spcAft>
                <a:spcPts val="0"/>
              </a:spcAft>
              <a:buSzPts val="1300"/>
              <a:buChar char="●"/>
            </a:pPr>
            <a:r>
              <a:rPr lang="en"/>
              <a:t>Provides for special needs &amp; assistance that some youth may require (Diversity, Equity, Inclusion)</a:t>
            </a:r>
            <a:endParaRPr/>
          </a:p>
          <a:p>
            <a:pPr marL="457200" lvl="0" indent="-311150" algn="l" rtl="0">
              <a:spcBef>
                <a:spcPts val="0"/>
              </a:spcBef>
              <a:spcAft>
                <a:spcPts val="0"/>
              </a:spcAft>
              <a:buSzPts val="1300"/>
              <a:buChar char="●"/>
            </a:pPr>
            <a:r>
              <a:rPr lang="en"/>
              <a:t>Handles charter renewal, advancement, and ensures all adults have current Youth Protection Training</a:t>
            </a:r>
            <a:endParaRPr/>
          </a:p>
        </p:txBody>
      </p:sp>
      <p:pic>
        <p:nvPicPr>
          <p:cNvPr id="403" name="Google Shape;403;p57"/>
          <p:cNvPicPr preferRelativeResize="0"/>
          <p:nvPr/>
        </p:nvPicPr>
        <p:blipFill>
          <a:blip r:embed="rId3">
            <a:alphaModFix/>
          </a:blip>
          <a:stretch>
            <a:fillRect/>
          </a:stretch>
        </p:blipFill>
        <p:spPr>
          <a:xfrm>
            <a:off x="7897375" y="69125"/>
            <a:ext cx="1026275" cy="1182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8"/>
          <p:cNvSpPr txBox="1">
            <a:spLocks noGrp="1"/>
          </p:cNvSpPr>
          <p:nvPr>
            <p:ph type="title"/>
          </p:nvPr>
        </p:nvSpPr>
        <p:spPr>
          <a:xfrm>
            <a:off x="311725" y="182707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Roles within the committee…</a:t>
            </a:r>
            <a:endParaRPr/>
          </a:p>
        </p:txBody>
      </p:sp>
      <p:sp>
        <p:nvSpPr>
          <p:cNvPr id="409" name="Google Shape;409;p58"/>
          <p:cNvSpPr txBox="1">
            <a:spLocks noGrp="1"/>
          </p:cNvSpPr>
          <p:nvPr>
            <p:ph type="body" idx="1"/>
          </p:nvPr>
        </p:nvSpPr>
        <p:spPr>
          <a:xfrm>
            <a:off x="4099450" y="345450"/>
            <a:ext cx="4153200" cy="4498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1"/>
              </a:buClr>
              <a:buSzPts val="1600"/>
              <a:buChar char="➢"/>
            </a:pPr>
            <a:r>
              <a:rPr lang="en" sz="1600">
                <a:solidFill>
                  <a:schemeClr val="dk1"/>
                </a:solidFill>
              </a:rPr>
              <a:t>Secretary</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Treasurer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Fundraising Coordinator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Advancement Coordinator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Chaplain</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Religious emblem Coordinator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Equipment Coordinator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New member Coordinator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Membership Coordinator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FOS Coordinator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Outdoor Activity Coordinator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Training Coordinator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Informal members</a:t>
            </a:r>
            <a:endParaRPr sz="1600">
              <a:solidFill>
                <a:schemeClr val="dk1"/>
              </a:solidFill>
            </a:endParaRPr>
          </a:p>
        </p:txBody>
      </p:sp>
      <p:pic>
        <p:nvPicPr>
          <p:cNvPr id="410" name="Google Shape;410;p58"/>
          <p:cNvPicPr preferRelativeResize="0"/>
          <p:nvPr/>
        </p:nvPicPr>
        <p:blipFill>
          <a:blip r:embed="rId3">
            <a:alphaModFix/>
          </a:blip>
          <a:stretch>
            <a:fillRect/>
          </a:stretch>
        </p:blipFill>
        <p:spPr>
          <a:xfrm>
            <a:off x="113430" y="180700"/>
            <a:ext cx="808370" cy="9315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9"/>
          <p:cNvSpPr txBox="1">
            <a:spLocks noGrp="1"/>
          </p:cNvSpPr>
          <p:nvPr>
            <p:ph type="ctrTitle"/>
          </p:nvPr>
        </p:nvSpPr>
        <p:spPr>
          <a:xfrm>
            <a:off x="311700" y="279450"/>
            <a:ext cx="8520600" cy="694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Keep in mind…..</a:t>
            </a:r>
            <a:endParaRPr/>
          </a:p>
        </p:txBody>
      </p:sp>
      <p:sp>
        <p:nvSpPr>
          <p:cNvPr id="416" name="Google Shape;416;p59"/>
          <p:cNvSpPr txBox="1">
            <a:spLocks noGrp="1"/>
          </p:cNvSpPr>
          <p:nvPr>
            <p:ph type="subTitle" idx="1"/>
          </p:nvPr>
        </p:nvSpPr>
        <p:spPr>
          <a:xfrm>
            <a:off x="470975" y="1026863"/>
            <a:ext cx="5961600" cy="1988400"/>
          </a:xfrm>
          <a:prstGeom prst="rect">
            <a:avLst/>
          </a:prstGeom>
        </p:spPr>
        <p:txBody>
          <a:bodyPr spcFirstLastPara="1" wrap="square" lIns="91425" tIns="91425" rIns="91425" bIns="91425" anchor="t" anchorCtr="0">
            <a:normAutofit fontScale="92500" lnSpcReduction="20000"/>
          </a:bodyPr>
          <a:lstStyle/>
          <a:p>
            <a:pPr marL="457200" lvl="0" indent="-328930" algn="l" rtl="0">
              <a:spcBef>
                <a:spcPts val="0"/>
              </a:spcBef>
              <a:spcAft>
                <a:spcPts val="0"/>
              </a:spcAft>
              <a:buSzPct val="100000"/>
              <a:buChar char="❖"/>
            </a:pPr>
            <a:r>
              <a:rPr lang="en" sz="1708"/>
              <a:t>Don’t let size be an obstacle.</a:t>
            </a:r>
            <a:endParaRPr sz="1708"/>
          </a:p>
          <a:p>
            <a:pPr marL="914400" lvl="1" indent="-328930" algn="l" rtl="0">
              <a:spcBef>
                <a:spcPts val="0"/>
              </a:spcBef>
              <a:spcAft>
                <a:spcPts val="0"/>
              </a:spcAft>
              <a:buSzPct val="100000"/>
              <a:buChar char="➢"/>
            </a:pPr>
            <a:r>
              <a:rPr lang="en" sz="1708"/>
              <a:t>Divide tasks among the members</a:t>
            </a:r>
            <a:endParaRPr sz="1708"/>
          </a:p>
          <a:p>
            <a:pPr marL="457200" lvl="0" indent="0" algn="l" rtl="0">
              <a:spcBef>
                <a:spcPts val="0"/>
              </a:spcBef>
              <a:spcAft>
                <a:spcPts val="0"/>
              </a:spcAft>
              <a:buNone/>
            </a:pPr>
            <a:endParaRPr sz="1708"/>
          </a:p>
          <a:p>
            <a:pPr marL="457200" lvl="0" indent="-328930" algn="l" rtl="0">
              <a:spcBef>
                <a:spcPts val="0"/>
              </a:spcBef>
              <a:spcAft>
                <a:spcPts val="0"/>
              </a:spcAft>
              <a:buSzPct val="100000"/>
              <a:buChar char="❖"/>
            </a:pPr>
            <a:r>
              <a:rPr lang="en" sz="1708"/>
              <a:t>The Committee takes care of troop supportive functions to enable the Scoutmaster to focus on the Scouts</a:t>
            </a:r>
            <a:endParaRPr sz="1708"/>
          </a:p>
          <a:p>
            <a:pPr marL="457200" lvl="0" indent="0" algn="l" rtl="0">
              <a:spcBef>
                <a:spcPts val="0"/>
              </a:spcBef>
              <a:spcAft>
                <a:spcPts val="0"/>
              </a:spcAft>
              <a:buNone/>
            </a:pPr>
            <a:endParaRPr sz="1708"/>
          </a:p>
          <a:p>
            <a:pPr marL="457200" lvl="0" indent="-328930" algn="l" rtl="0">
              <a:spcBef>
                <a:spcPts val="0"/>
              </a:spcBef>
              <a:spcAft>
                <a:spcPts val="0"/>
              </a:spcAft>
              <a:buSzPct val="100000"/>
              <a:buChar char="❖"/>
            </a:pPr>
            <a:r>
              <a:rPr lang="en" sz="1708"/>
              <a:t>The Committee advises the Scoutmaster on policies of BSA and Charter Organization.</a:t>
            </a:r>
            <a:endParaRPr sz="1708"/>
          </a:p>
          <a:p>
            <a:pPr marL="0" lvl="0" indent="0" algn="l" rtl="0">
              <a:spcBef>
                <a:spcPts val="0"/>
              </a:spcBef>
              <a:spcAft>
                <a:spcPts val="0"/>
              </a:spcAft>
              <a:buNone/>
            </a:pPr>
            <a:endParaRPr/>
          </a:p>
        </p:txBody>
      </p:sp>
      <p:pic>
        <p:nvPicPr>
          <p:cNvPr id="417" name="Google Shape;417;p59"/>
          <p:cNvPicPr preferRelativeResize="0"/>
          <p:nvPr/>
        </p:nvPicPr>
        <p:blipFill>
          <a:blip r:embed="rId3">
            <a:alphaModFix/>
          </a:blip>
          <a:stretch>
            <a:fillRect/>
          </a:stretch>
        </p:blipFill>
        <p:spPr>
          <a:xfrm>
            <a:off x="470975" y="3068475"/>
            <a:ext cx="1660775" cy="1913850"/>
          </a:xfrm>
          <a:prstGeom prst="rect">
            <a:avLst/>
          </a:prstGeom>
          <a:noFill/>
          <a:ln>
            <a:noFill/>
          </a:ln>
        </p:spPr>
      </p:pic>
      <p:sp>
        <p:nvSpPr>
          <p:cNvPr id="418" name="Google Shape;418;p59"/>
          <p:cNvSpPr txBox="1"/>
          <p:nvPr/>
        </p:nvSpPr>
        <p:spPr>
          <a:xfrm>
            <a:off x="4908025" y="3309200"/>
            <a:ext cx="375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419" name="Google Shape;419;p59"/>
          <p:cNvSpPr txBox="1"/>
          <p:nvPr/>
        </p:nvSpPr>
        <p:spPr>
          <a:xfrm>
            <a:off x="5292225" y="3358775"/>
            <a:ext cx="3321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2"/>
                </a:solidFill>
                <a:latin typeface="Roboto"/>
                <a:ea typeface="Roboto"/>
                <a:cs typeface="Roboto"/>
                <a:sym typeface="Roboto"/>
              </a:rPr>
              <a:t>Available resources:</a:t>
            </a:r>
            <a:endParaRPr>
              <a:solidFill>
                <a:schemeClr val="accent2"/>
              </a:solidFill>
              <a:latin typeface="Roboto"/>
              <a:ea typeface="Roboto"/>
              <a:cs typeface="Roboto"/>
              <a:sym typeface="Roboto"/>
            </a:endParaRPr>
          </a:p>
          <a:p>
            <a:pPr marL="0" lvl="0" indent="0" algn="l" rtl="0">
              <a:spcBef>
                <a:spcPts val="0"/>
              </a:spcBef>
              <a:spcAft>
                <a:spcPts val="0"/>
              </a:spcAft>
              <a:buNone/>
            </a:pPr>
            <a:endParaRPr>
              <a:solidFill>
                <a:schemeClr val="accent2"/>
              </a:solidFill>
              <a:latin typeface="Roboto"/>
              <a:ea typeface="Roboto"/>
              <a:cs typeface="Roboto"/>
              <a:sym typeface="Roboto"/>
            </a:endParaRPr>
          </a:p>
          <a:p>
            <a:pPr marL="0" lvl="0" indent="0" algn="l" rtl="0">
              <a:spcBef>
                <a:spcPts val="0"/>
              </a:spcBef>
              <a:spcAft>
                <a:spcPts val="0"/>
              </a:spcAft>
              <a:buNone/>
            </a:pPr>
            <a:r>
              <a:rPr lang="en">
                <a:solidFill>
                  <a:schemeClr val="accent2"/>
                </a:solidFill>
                <a:latin typeface="Roboto"/>
                <a:ea typeface="Roboto"/>
                <a:cs typeface="Roboto"/>
                <a:sym typeface="Roboto"/>
              </a:rPr>
              <a:t>Troop Committee GuideBook</a:t>
            </a:r>
            <a:endParaRPr>
              <a:solidFill>
                <a:schemeClr val="accent2"/>
              </a:solidFill>
              <a:latin typeface="Roboto"/>
              <a:ea typeface="Roboto"/>
              <a:cs typeface="Roboto"/>
              <a:sym typeface="Roboto"/>
            </a:endParaRPr>
          </a:p>
          <a:p>
            <a:pPr marL="0" lvl="0" indent="0" algn="l" rtl="0">
              <a:spcBef>
                <a:spcPts val="0"/>
              </a:spcBef>
              <a:spcAft>
                <a:spcPts val="0"/>
              </a:spcAft>
              <a:buNone/>
            </a:pPr>
            <a:r>
              <a:rPr lang="en">
                <a:solidFill>
                  <a:schemeClr val="accent2"/>
                </a:solidFill>
                <a:latin typeface="Roboto"/>
                <a:ea typeface="Roboto"/>
                <a:cs typeface="Roboto"/>
                <a:sym typeface="Roboto"/>
              </a:rPr>
              <a:t>Troop Leader Guide Vols 1 &amp; 2</a:t>
            </a:r>
            <a:endParaRPr>
              <a:solidFill>
                <a:schemeClr val="accent2"/>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committee meeting:</a:t>
            </a:r>
            <a:endParaRPr/>
          </a:p>
        </p:txBody>
      </p:sp>
      <p:sp>
        <p:nvSpPr>
          <p:cNvPr id="425" name="Google Shape;425;p60"/>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lnSpcReduction="20000"/>
          </a:bodyPr>
          <a:lstStyle/>
          <a:p>
            <a:pPr marL="457200" lvl="0" indent="-311150" algn="l" rtl="0">
              <a:spcBef>
                <a:spcPts val="0"/>
              </a:spcBef>
              <a:spcAft>
                <a:spcPts val="0"/>
              </a:spcAft>
              <a:buSzPts val="1300"/>
              <a:buChar char="●"/>
            </a:pPr>
            <a:r>
              <a:rPr lang="en"/>
              <a:t>Meetings should be held monthly and be no longer than 1.5 hours.</a:t>
            </a:r>
            <a:endParaRPr/>
          </a:p>
          <a:p>
            <a:pPr marL="457200" lvl="0" indent="-311150" algn="l" rtl="0">
              <a:spcBef>
                <a:spcPts val="1000"/>
              </a:spcBef>
              <a:spcAft>
                <a:spcPts val="0"/>
              </a:spcAft>
              <a:buSzPts val="1300"/>
              <a:buChar char="●"/>
            </a:pPr>
            <a:r>
              <a:rPr lang="en"/>
              <a:t>Purpose is to plan troop assistance, solve troop personnel problems and monitor troop progress</a:t>
            </a:r>
            <a:endParaRPr/>
          </a:p>
          <a:p>
            <a:pPr marL="457200" lvl="0" indent="-311150" algn="l" rtl="0">
              <a:spcBef>
                <a:spcPts val="1000"/>
              </a:spcBef>
              <a:spcAft>
                <a:spcPts val="0"/>
              </a:spcAft>
              <a:buSzPts val="1300"/>
              <a:buChar char="●"/>
            </a:pPr>
            <a:r>
              <a:rPr lang="en"/>
              <a:t>Committee members and the Scoutmaster report on status of troop, handle old and new business, and make announcements.</a:t>
            </a:r>
            <a:endParaRPr/>
          </a:p>
          <a:p>
            <a:pPr marL="457200" lvl="0" indent="-311150" algn="l" rtl="0">
              <a:spcBef>
                <a:spcPts val="1000"/>
              </a:spcBef>
              <a:spcAft>
                <a:spcPts val="0"/>
              </a:spcAft>
              <a:buSzPts val="1300"/>
              <a:buChar char="●"/>
            </a:pPr>
            <a:r>
              <a:rPr lang="en"/>
              <a:t>Active troops require participation of every committee member.  Every member should have a working assignment.</a:t>
            </a:r>
            <a:endParaRPr/>
          </a:p>
          <a:p>
            <a:pPr marL="457200" lvl="0" indent="-311150" algn="l" rtl="0">
              <a:spcBef>
                <a:spcPts val="1000"/>
              </a:spcBef>
              <a:spcAft>
                <a:spcPts val="0"/>
              </a:spcAft>
              <a:buSzPts val="1300"/>
              <a:buChar char="●"/>
            </a:pPr>
            <a:r>
              <a:rPr lang="en"/>
              <a:t>The Chartered Organization Representative (COR) and Unit Commissioner may attend as needed.</a:t>
            </a:r>
            <a:endParaRPr/>
          </a:p>
          <a:p>
            <a:pPr marL="457200" lvl="0" indent="-311150" algn="l" rtl="0">
              <a:spcBef>
                <a:spcPts val="1000"/>
              </a:spcBef>
              <a:spcAft>
                <a:spcPts val="1000"/>
              </a:spcAft>
              <a:buSzPts val="1300"/>
              <a:buChar char="●"/>
            </a:pPr>
            <a:r>
              <a:rPr lang="en"/>
              <a:t>Committee chair is responsible to call the meeting to order and close meeting as well as to keep the meeting moving.</a:t>
            </a:r>
            <a:endParaRPr/>
          </a:p>
        </p:txBody>
      </p:sp>
      <p:pic>
        <p:nvPicPr>
          <p:cNvPr id="426" name="Google Shape;426;p60"/>
          <p:cNvPicPr preferRelativeResize="0"/>
          <p:nvPr/>
        </p:nvPicPr>
        <p:blipFill>
          <a:blip r:embed="rId3">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Sample Agenda</a:t>
            </a:r>
            <a:endParaRPr/>
          </a:p>
        </p:txBody>
      </p:sp>
      <p:sp>
        <p:nvSpPr>
          <p:cNvPr id="432" name="Google Shape;432;p6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dirty="0"/>
              <a:t>Troop 111 Committee Meeting</a:t>
            </a:r>
            <a:endParaRPr dirty="0"/>
          </a:p>
          <a:p>
            <a:pPr marL="0" lvl="0" indent="0" algn="ctr" rtl="0">
              <a:lnSpc>
                <a:spcPct val="100000"/>
              </a:lnSpc>
              <a:spcBef>
                <a:spcPts val="0"/>
              </a:spcBef>
              <a:spcAft>
                <a:spcPts val="0"/>
              </a:spcAft>
              <a:buNone/>
            </a:pPr>
            <a:r>
              <a:rPr lang="en" dirty="0"/>
              <a:t>January 1, 2023</a:t>
            </a:r>
            <a:endParaRPr dirty="0"/>
          </a:p>
          <a:p>
            <a:pPr marL="0" lvl="0" indent="0" algn="ctr"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dirty="0"/>
              <a:t>I)	Call to order/Welcome</a:t>
            </a:r>
            <a:endParaRPr dirty="0"/>
          </a:p>
          <a:p>
            <a:pPr marL="0" lvl="0" indent="0" algn="l" rtl="0">
              <a:lnSpc>
                <a:spcPct val="100000"/>
              </a:lnSpc>
              <a:spcBef>
                <a:spcPts val="0"/>
              </a:spcBef>
              <a:spcAft>
                <a:spcPts val="0"/>
              </a:spcAft>
              <a:buNone/>
            </a:pPr>
            <a:r>
              <a:rPr lang="en" dirty="0"/>
              <a:t>	Take Attendance</a:t>
            </a:r>
            <a:endParaRPr dirty="0"/>
          </a:p>
          <a:p>
            <a:pPr marL="0" lvl="0" indent="0" algn="l" rtl="0">
              <a:lnSpc>
                <a:spcPct val="100000"/>
              </a:lnSpc>
              <a:spcBef>
                <a:spcPts val="0"/>
              </a:spcBef>
              <a:spcAft>
                <a:spcPts val="0"/>
              </a:spcAft>
              <a:buNone/>
            </a:pPr>
            <a:r>
              <a:rPr lang="en" dirty="0"/>
              <a:t>ll)	Review &amp; approval of minutes</a:t>
            </a:r>
            <a:endParaRPr dirty="0"/>
          </a:p>
          <a:p>
            <a:pPr marL="0" lvl="0" indent="0" algn="l" rtl="0">
              <a:lnSpc>
                <a:spcPct val="100000"/>
              </a:lnSpc>
              <a:spcBef>
                <a:spcPts val="0"/>
              </a:spcBef>
              <a:spcAft>
                <a:spcPts val="0"/>
              </a:spcAft>
              <a:buNone/>
            </a:pPr>
            <a:r>
              <a:rPr lang="en" dirty="0"/>
              <a:t>lll)	Reports of Committees</a:t>
            </a:r>
            <a:endParaRPr dirty="0"/>
          </a:p>
          <a:p>
            <a:pPr marL="0" lvl="0" indent="0" algn="l" rtl="0">
              <a:lnSpc>
                <a:spcPct val="100000"/>
              </a:lnSpc>
              <a:spcBef>
                <a:spcPts val="0"/>
              </a:spcBef>
              <a:spcAft>
                <a:spcPts val="0"/>
              </a:spcAft>
              <a:buNone/>
            </a:pPr>
            <a:r>
              <a:rPr lang="en" dirty="0"/>
              <a:t>	a) Scoutmaster</a:t>
            </a:r>
            <a:endParaRPr dirty="0"/>
          </a:p>
          <a:p>
            <a:pPr marL="0" lvl="0" indent="0" algn="l" rtl="0">
              <a:lnSpc>
                <a:spcPct val="100000"/>
              </a:lnSpc>
              <a:spcBef>
                <a:spcPts val="0"/>
              </a:spcBef>
              <a:spcAft>
                <a:spcPts val="0"/>
              </a:spcAft>
              <a:buNone/>
            </a:pPr>
            <a:r>
              <a:rPr lang="en" dirty="0"/>
              <a:t>	b) Secretary</a:t>
            </a:r>
            <a:endParaRPr dirty="0"/>
          </a:p>
          <a:p>
            <a:pPr marL="0" lvl="0" indent="0" algn="l" rtl="0">
              <a:lnSpc>
                <a:spcPct val="100000"/>
              </a:lnSpc>
              <a:spcBef>
                <a:spcPts val="0"/>
              </a:spcBef>
              <a:spcAft>
                <a:spcPts val="0"/>
              </a:spcAft>
              <a:buNone/>
            </a:pPr>
            <a:r>
              <a:rPr lang="en" dirty="0"/>
              <a:t>	c) Outdoor Activities Coordinator</a:t>
            </a:r>
            <a:endParaRPr dirty="0"/>
          </a:p>
          <a:p>
            <a:pPr marL="0" lvl="0" indent="0" algn="l" rtl="0">
              <a:lnSpc>
                <a:spcPct val="100000"/>
              </a:lnSpc>
              <a:spcBef>
                <a:spcPts val="0"/>
              </a:spcBef>
              <a:spcAft>
                <a:spcPts val="0"/>
              </a:spcAft>
              <a:buNone/>
            </a:pPr>
            <a:r>
              <a:rPr lang="en" dirty="0"/>
              <a:t>	d) Treasurer</a:t>
            </a:r>
            <a:endParaRPr dirty="0"/>
          </a:p>
          <a:p>
            <a:pPr marL="0" lvl="0" indent="0" algn="l" rtl="0">
              <a:lnSpc>
                <a:spcPct val="100000"/>
              </a:lnSpc>
              <a:spcBef>
                <a:spcPts val="0"/>
              </a:spcBef>
              <a:spcAft>
                <a:spcPts val="0"/>
              </a:spcAft>
              <a:buNone/>
            </a:pPr>
            <a:r>
              <a:rPr lang="en" dirty="0"/>
              <a:t>	e) Advancement Coordinator</a:t>
            </a:r>
            <a:endParaRPr dirty="0"/>
          </a:p>
          <a:p>
            <a:pPr marL="0" lvl="0" indent="0" algn="l" rtl="0">
              <a:lnSpc>
                <a:spcPct val="100000"/>
              </a:lnSpc>
              <a:spcBef>
                <a:spcPts val="0"/>
              </a:spcBef>
              <a:spcAft>
                <a:spcPts val="0"/>
              </a:spcAft>
              <a:buNone/>
            </a:pPr>
            <a:r>
              <a:rPr lang="en" dirty="0"/>
              <a:t>	f) Chaplain</a:t>
            </a:r>
            <a:endParaRPr dirty="0"/>
          </a:p>
          <a:p>
            <a:pPr marL="0" lvl="0" indent="0" algn="l" rtl="0">
              <a:lnSpc>
                <a:spcPct val="100000"/>
              </a:lnSpc>
              <a:spcBef>
                <a:spcPts val="0"/>
              </a:spcBef>
              <a:spcAft>
                <a:spcPts val="0"/>
              </a:spcAft>
              <a:buNone/>
            </a:pPr>
            <a:r>
              <a:rPr lang="en" dirty="0"/>
              <a:t>	g) Training Coordinator</a:t>
            </a:r>
            <a:endParaRPr dirty="0"/>
          </a:p>
          <a:p>
            <a:pPr marL="0" lvl="0" indent="0" algn="l" rtl="0">
              <a:lnSpc>
                <a:spcPct val="100000"/>
              </a:lnSpc>
              <a:spcBef>
                <a:spcPts val="0"/>
              </a:spcBef>
              <a:spcAft>
                <a:spcPts val="0"/>
              </a:spcAft>
              <a:buNone/>
            </a:pPr>
            <a:r>
              <a:rPr lang="en" dirty="0"/>
              <a:t>	h) Equipment Coordinator</a:t>
            </a:r>
            <a:endParaRPr dirty="0"/>
          </a:p>
          <a:p>
            <a:pPr marL="0" lvl="0" indent="0" algn="l" rtl="0">
              <a:lnSpc>
                <a:spcPct val="100000"/>
              </a:lnSpc>
              <a:spcBef>
                <a:spcPts val="0"/>
              </a:spcBef>
              <a:spcAft>
                <a:spcPts val="0"/>
              </a:spcAft>
              <a:buNone/>
            </a:pPr>
            <a:r>
              <a:rPr lang="en" dirty="0"/>
              <a:t>lV)	Old Business</a:t>
            </a:r>
            <a:endParaRPr dirty="0"/>
          </a:p>
          <a:p>
            <a:pPr marL="0" lvl="0" indent="0" algn="l" rtl="0">
              <a:lnSpc>
                <a:spcPct val="100000"/>
              </a:lnSpc>
              <a:spcBef>
                <a:spcPts val="0"/>
              </a:spcBef>
              <a:spcAft>
                <a:spcPts val="0"/>
              </a:spcAft>
              <a:buNone/>
            </a:pPr>
            <a:r>
              <a:rPr lang="en" dirty="0"/>
              <a:t>V)	New Business</a:t>
            </a:r>
            <a:endParaRPr dirty="0"/>
          </a:p>
          <a:p>
            <a:pPr marL="0" lvl="0" indent="0" algn="l" rtl="0">
              <a:lnSpc>
                <a:spcPct val="100000"/>
              </a:lnSpc>
              <a:spcBef>
                <a:spcPts val="0"/>
              </a:spcBef>
              <a:spcAft>
                <a:spcPts val="0"/>
              </a:spcAft>
              <a:buNone/>
            </a:pPr>
            <a:r>
              <a:rPr lang="en" dirty="0"/>
              <a:t>Vl)	Announcements</a:t>
            </a:r>
            <a:endParaRPr dirty="0"/>
          </a:p>
          <a:p>
            <a:pPr marL="0" lvl="0" indent="0" algn="l" rtl="0">
              <a:lnSpc>
                <a:spcPct val="100000"/>
              </a:lnSpc>
              <a:spcBef>
                <a:spcPts val="0"/>
              </a:spcBef>
              <a:spcAft>
                <a:spcPts val="0"/>
              </a:spcAft>
              <a:buNone/>
            </a:pPr>
            <a:r>
              <a:rPr lang="en" dirty="0"/>
              <a:t>Vll)	Adjournment</a:t>
            </a:r>
            <a:endParaRPr dirty="0"/>
          </a:p>
        </p:txBody>
      </p:sp>
      <p:pic>
        <p:nvPicPr>
          <p:cNvPr id="433" name="Google Shape;433;p61"/>
          <p:cNvPicPr preferRelativeResize="0"/>
          <p:nvPr/>
        </p:nvPicPr>
        <p:blipFill>
          <a:blip r:embed="rId3">
            <a:alphaModFix/>
          </a:blip>
          <a:stretch>
            <a:fillRect/>
          </a:stretch>
        </p:blipFill>
        <p:spPr>
          <a:xfrm>
            <a:off x="470975" y="3068475"/>
            <a:ext cx="1660775" cy="1913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Aims &amp; Methods of Scouting</a:t>
            </a:r>
            <a:endParaRPr/>
          </a:p>
        </p:txBody>
      </p:sp>
      <p:sp>
        <p:nvSpPr>
          <p:cNvPr id="95" name="Google Shape;95;p17"/>
          <p:cNvSpPr txBox="1">
            <a:spLocks noGrp="1"/>
          </p:cNvSpPr>
          <p:nvPr>
            <p:ph type="body" idx="1"/>
          </p:nvPr>
        </p:nvSpPr>
        <p:spPr>
          <a:xfrm>
            <a:off x="311725" y="1505700"/>
            <a:ext cx="3270000" cy="3076200"/>
          </a:xfrm>
          <a:prstGeom prst="rect">
            <a:avLst/>
          </a:prstGeom>
          <a:ln w="38100"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n" sz="2100" b="1" dirty="0"/>
              <a:t>Aims:</a:t>
            </a:r>
            <a:endParaRPr sz="2100" b="1" dirty="0"/>
          </a:p>
          <a:p>
            <a:pPr marL="0" lvl="0" indent="0" algn="ctr" rtl="0">
              <a:spcBef>
                <a:spcPts val="1200"/>
              </a:spcBef>
              <a:spcAft>
                <a:spcPts val="0"/>
              </a:spcAft>
              <a:buNone/>
            </a:pPr>
            <a:r>
              <a:rPr lang="en" sz="2100" dirty="0"/>
              <a:t>Character Development</a:t>
            </a:r>
            <a:endParaRPr sz="2100" dirty="0"/>
          </a:p>
          <a:p>
            <a:pPr marL="0" lvl="0" indent="0" algn="ctr" rtl="0">
              <a:spcBef>
                <a:spcPts val="1200"/>
              </a:spcBef>
              <a:spcAft>
                <a:spcPts val="0"/>
              </a:spcAft>
              <a:buNone/>
            </a:pPr>
            <a:r>
              <a:rPr lang="en" sz="2100" dirty="0"/>
              <a:t>Citizenship Training</a:t>
            </a:r>
            <a:endParaRPr sz="2100" dirty="0"/>
          </a:p>
          <a:p>
            <a:pPr marL="0" lvl="0" indent="0" algn="ctr" rtl="0">
              <a:spcBef>
                <a:spcPts val="1200"/>
              </a:spcBef>
              <a:spcAft>
                <a:spcPts val="0"/>
              </a:spcAft>
              <a:buNone/>
            </a:pPr>
            <a:r>
              <a:rPr lang="en" sz="2100" dirty="0"/>
              <a:t>Personal Fitness </a:t>
            </a:r>
            <a:endParaRPr sz="2100" dirty="0"/>
          </a:p>
          <a:p>
            <a:pPr marL="0" lvl="0" indent="0" algn="ctr" rtl="0">
              <a:spcBef>
                <a:spcPts val="1200"/>
              </a:spcBef>
              <a:spcAft>
                <a:spcPts val="0"/>
              </a:spcAft>
              <a:buNone/>
            </a:pPr>
            <a:r>
              <a:rPr lang="en" sz="2100" dirty="0"/>
              <a:t>Leadership Development</a:t>
            </a:r>
            <a:endParaRPr sz="2100" dirty="0"/>
          </a:p>
          <a:p>
            <a:pPr marL="0" lvl="0" indent="0" algn="ctr" rtl="0">
              <a:spcBef>
                <a:spcPts val="1200"/>
              </a:spcBef>
              <a:spcAft>
                <a:spcPts val="1200"/>
              </a:spcAft>
              <a:buNone/>
            </a:pPr>
            <a:endParaRPr sz="2100" dirty="0"/>
          </a:p>
        </p:txBody>
      </p:sp>
      <p:sp>
        <p:nvSpPr>
          <p:cNvPr id="96" name="Google Shape;96;p17"/>
          <p:cNvSpPr txBox="1">
            <a:spLocks noGrp="1"/>
          </p:cNvSpPr>
          <p:nvPr>
            <p:ph type="body" idx="2"/>
          </p:nvPr>
        </p:nvSpPr>
        <p:spPr>
          <a:xfrm>
            <a:off x="3916500" y="1505700"/>
            <a:ext cx="4915800" cy="3076200"/>
          </a:xfrm>
          <a:prstGeom prst="rect">
            <a:avLst/>
          </a:prstGeom>
          <a:ln w="38100"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n" sz="2100" b="1" dirty="0"/>
              <a:t>Methods</a:t>
            </a:r>
            <a:endParaRPr sz="2100" b="1" dirty="0"/>
          </a:p>
          <a:p>
            <a:pPr marL="0" indent="0">
              <a:spcBef>
                <a:spcPts val="1200"/>
              </a:spcBef>
              <a:buNone/>
            </a:pPr>
            <a:r>
              <a:rPr lang="en" sz="1800" dirty="0"/>
              <a:t>Ideals		   	    Patrols</a:t>
            </a:r>
            <a:endParaRPr sz="1800" dirty="0"/>
          </a:p>
          <a:p>
            <a:pPr marL="0" indent="0">
              <a:spcBef>
                <a:spcPts val="1200"/>
              </a:spcBef>
              <a:buNone/>
            </a:pPr>
            <a:r>
              <a:rPr lang="en" sz="1800" dirty="0"/>
              <a:t>Outdoor Programs	    Advancements</a:t>
            </a:r>
            <a:endParaRPr sz="1800" dirty="0"/>
          </a:p>
          <a:p>
            <a:pPr marL="0" indent="0">
              <a:spcBef>
                <a:spcPts val="1200"/>
              </a:spcBef>
              <a:buNone/>
            </a:pPr>
            <a:r>
              <a:rPr lang="en" sz="1800" dirty="0"/>
              <a:t>Association with Adults 	    Personal Growth</a:t>
            </a:r>
            <a:endParaRPr sz="1800" dirty="0"/>
          </a:p>
          <a:p>
            <a:pPr marL="0" indent="0">
              <a:spcBef>
                <a:spcPts val="1200"/>
              </a:spcBef>
              <a:buNone/>
            </a:pPr>
            <a:r>
              <a:rPr lang="en" sz="1800" dirty="0"/>
              <a:t>Leadership Development        Uniform</a:t>
            </a:r>
            <a:endParaRPr sz="1800" dirty="0"/>
          </a:p>
        </p:txBody>
      </p:sp>
      <p:pic>
        <p:nvPicPr>
          <p:cNvPr id="97" name="Google Shape;97;p17"/>
          <p:cNvPicPr preferRelativeResize="0"/>
          <p:nvPr/>
        </p:nvPicPr>
        <p:blipFill>
          <a:blip r:embed="rId3">
            <a:alphaModFix/>
          </a:blip>
          <a:stretch>
            <a:fillRect/>
          </a:stretch>
        </p:blipFill>
        <p:spPr>
          <a:xfrm>
            <a:off x="237900" y="68175"/>
            <a:ext cx="1000125" cy="1152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2"/>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Outdoor Program</a:t>
            </a:r>
            <a:endParaRPr/>
          </a:p>
        </p:txBody>
      </p:sp>
      <p:sp>
        <p:nvSpPr>
          <p:cNvPr id="439" name="Google Shape;439;p62"/>
          <p:cNvSpPr txBox="1">
            <a:spLocks noGrp="1"/>
          </p:cNvSpPr>
          <p:nvPr>
            <p:ph type="body" idx="2"/>
          </p:nvPr>
        </p:nvSpPr>
        <p:spPr>
          <a:xfrm>
            <a:off x="5366600" y="516000"/>
            <a:ext cx="3590400" cy="4111500"/>
          </a:xfrm>
          <a:prstGeom prst="rect">
            <a:avLst/>
          </a:prstGeom>
        </p:spPr>
        <p:txBody>
          <a:bodyPr spcFirstLastPara="1" wrap="square" lIns="91425" tIns="91425" rIns="91425" bIns="91425" anchor="t" anchorCtr="0">
            <a:normAutofit/>
          </a:bodyPr>
          <a:lstStyle/>
          <a:p>
            <a:pPr marL="0" lvl="0" indent="0" algn="l" rtl="0">
              <a:spcBef>
                <a:spcPts val="1000"/>
              </a:spcBef>
              <a:spcAft>
                <a:spcPts val="0"/>
              </a:spcAft>
              <a:buNone/>
            </a:pPr>
            <a:r>
              <a:rPr lang="en" sz="1700"/>
              <a:t>Objectives of Outdoor Program:</a:t>
            </a:r>
            <a:endParaRPr sz="1700"/>
          </a:p>
          <a:p>
            <a:pPr marL="457200" lvl="0" indent="-336550" algn="l" rtl="0">
              <a:spcBef>
                <a:spcPts val="1200"/>
              </a:spcBef>
              <a:spcAft>
                <a:spcPts val="0"/>
              </a:spcAft>
              <a:buSzPts val="1700"/>
              <a:buChar char="★"/>
            </a:pPr>
            <a:r>
              <a:rPr lang="en" sz="1700"/>
              <a:t>Explain Outdoor Experience</a:t>
            </a:r>
            <a:endParaRPr sz="1700"/>
          </a:p>
          <a:p>
            <a:pPr marL="457200" lvl="0" indent="-336550" algn="l" rtl="0">
              <a:spcBef>
                <a:spcPts val="1200"/>
              </a:spcBef>
              <a:spcAft>
                <a:spcPts val="0"/>
              </a:spcAft>
              <a:buSzPts val="1700"/>
              <a:buChar char="★"/>
            </a:pPr>
            <a:r>
              <a:rPr lang="en" sz="1700"/>
              <a:t>Clarify Reasons why a strong outdoor program is vital</a:t>
            </a:r>
            <a:endParaRPr sz="1700"/>
          </a:p>
          <a:p>
            <a:pPr marL="457200" lvl="0" indent="-336550" algn="l" rtl="0">
              <a:spcBef>
                <a:spcPts val="1000"/>
              </a:spcBef>
              <a:spcAft>
                <a:spcPts val="0"/>
              </a:spcAft>
              <a:buSzPts val="1700"/>
              <a:buChar char="★"/>
            </a:pPr>
            <a:r>
              <a:rPr lang="en" sz="1700"/>
              <a:t>List 6 key parts in planning an outdoor program</a:t>
            </a:r>
            <a:endParaRPr sz="1700"/>
          </a:p>
          <a:p>
            <a:pPr marL="457200" lvl="0" indent="-336550" algn="l" rtl="0">
              <a:spcBef>
                <a:spcPts val="1000"/>
              </a:spcBef>
              <a:spcAft>
                <a:spcPts val="0"/>
              </a:spcAft>
              <a:buSzPts val="1700"/>
              <a:buChar char="★"/>
            </a:pPr>
            <a:r>
              <a:rPr lang="en" sz="1700"/>
              <a:t>Describe the Scoutmaster responsibilities</a:t>
            </a:r>
            <a:endParaRPr sz="1700"/>
          </a:p>
          <a:p>
            <a:pPr marL="457200" lvl="0" indent="-336550" algn="l" rtl="0">
              <a:spcBef>
                <a:spcPts val="1000"/>
              </a:spcBef>
              <a:spcAft>
                <a:spcPts val="1200"/>
              </a:spcAft>
              <a:buSzPts val="1700"/>
              <a:buChar char="★"/>
            </a:pPr>
            <a:r>
              <a:rPr lang="en" sz="1700"/>
              <a:t>Identify additional resources</a:t>
            </a:r>
            <a:endParaRPr sz="1700"/>
          </a:p>
        </p:txBody>
      </p:sp>
      <p:sp>
        <p:nvSpPr>
          <p:cNvPr id="440" name="Google Shape;440;p62"/>
          <p:cNvSpPr txBox="1">
            <a:spLocks noGrp="1"/>
          </p:cNvSpPr>
          <p:nvPr>
            <p:ph type="subTitle" idx="1"/>
          </p:nvPr>
        </p:nvSpPr>
        <p:spPr>
          <a:xfrm>
            <a:off x="247625" y="1396875"/>
            <a:ext cx="3704400" cy="235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Is a vital part of Scouting and a method of Scouting</a:t>
            </a:r>
            <a:endParaRPr/>
          </a:p>
          <a:p>
            <a:pPr marL="0" lvl="0" indent="0" algn="l" rtl="0">
              <a:spcBef>
                <a:spcPts val="0"/>
              </a:spcBef>
              <a:spcAft>
                <a:spcPts val="0"/>
              </a:spcAft>
              <a:buNone/>
            </a:pPr>
            <a:endParaRPr/>
          </a:p>
          <a:p>
            <a:pPr marL="0" lvl="0" indent="0" algn="l" rtl="0">
              <a:spcBef>
                <a:spcPts val="0"/>
              </a:spcBef>
              <a:spcAft>
                <a:spcPts val="0"/>
              </a:spcAft>
              <a:buNone/>
            </a:pPr>
            <a:r>
              <a:rPr lang="en"/>
              <a:t>It’s an opportunity  for Scouts to acquire skills to make them more self reliant and explore skills they thought were beyond their reach </a:t>
            </a:r>
            <a:endParaRPr/>
          </a:p>
        </p:txBody>
      </p:sp>
      <p:pic>
        <p:nvPicPr>
          <p:cNvPr id="441" name="Google Shape;441;p62"/>
          <p:cNvPicPr preferRelativeResize="0"/>
          <p:nvPr/>
        </p:nvPicPr>
        <p:blipFill>
          <a:blip r:embed="rId3">
            <a:alphaModFix/>
          </a:blip>
          <a:stretch>
            <a:fillRect/>
          </a:stretch>
        </p:blipFill>
        <p:spPr>
          <a:xfrm>
            <a:off x="3952025" y="1396875"/>
            <a:ext cx="1239952" cy="14289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Outdoor Program…</a:t>
            </a:r>
            <a:endParaRPr/>
          </a:p>
        </p:txBody>
      </p:sp>
      <p:sp>
        <p:nvSpPr>
          <p:cNvPr id="447" name="Google Shape;447;p63"/>
          <p:cNvSpPr txBox="1">
            <a:spLocks noGrp="1"/>
          </p:cNvSpPr>
          <p:nvPr>
            <p:ph type="subTitle" idx="1"/>
          </p:nvPr>
        </p:nvSpPr>
        <p:spPr>
          <a:xfrm>
            <a:off x="311700" y="1462500"/>
            <a:ext cx="5736600" cy="1821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dirty="0"/>
              <a:t>Isn’t just camping.  </a:t>
            </a:r>
            <a:endParaRPr sz="1700" dirty="0"/>
          </a:p>
          <a:p>
            <a:pPr marL="0" lvl="0" indent="0" algn="l" rtl="0">
              <a:spcBef>
                <a:spcPts val="0"/>
              </a:spcBef>
              <a:spcAft>
                <a:spcPts val="0"/>
              </a:spcAft>
              <a:buNone/>
            </a:pPr>
            <a:endParaRPr sz="1700" dirty="0"/>
          </a:p>
          <a:p>
            <a:pPr marL="0" lvl="0" indent="0" algn="l" rtl="0">
              <a:spcBef>
                <a:spcPts val="0"/>
              </a:spcBef>
              <a:spcAft>
                <a:spcPts val="0"/>
              </a:spcAft>
              <a:buNone/>
            </a:pPr>
            <a:r>
              <a:rPr lang="en" sz="1700" dirty="0"/>
              <a:t>It builds character, develops initiative,  and promotes physical &amp; moral development.</a:t>
            </a:r>
            <a:endParaRPr sz="1700" dirty="0"/>
          </a:p>
          <a:p>
            <a:pPr marL="0" lvl="0" indent="0" algn="l" rtl="0">
              <a:spcBef>
                <a:spcPts val="0"/>
              </a:spcBef>
              <a:spcAft>
                <a:spcPts val="0"/>
              </a:spcAft>
              <a:buNone/>
            </a:pPr>
            <a:endParaRPr sz="1700" dirty="0"/>
          </a:p>
          <a:p>
            <a:pPr marL="0" lvl="0" indent="0" algn="l" rtl="0">
              <a:spcBef>
                <a:spcPts val="0"/>
              </a:spcBef>
              <a:spcAft>
                <a:spcPts val="0"/>
              </a:spcAft>
              <a:buNone/>
            </a:pPr>
            <a:r>
              <a:rPr lang="en" sz="1700" dirty="0"/>
              <a:t>It’s a laboratory for life.</a:t>
            </a:r>
            <a:endParaRPr sz="1700" dirty="0"/>
          </a:p>
        </p:txBody>
      </p:sp>
      <p:pic>
        <p:nvPicPr>
          <p:cNvPr id="448" name="Google Shape;448;p63"/>
          <p:cNvPicPr preferRelativeResize="0"/>
          <p:nvPr/>
        </p:nvPicPr>
        <p:blipFill>
          <a:blip r:embed="rId3">
            <a:alphaModFix/>
          </a:blip>
          <a:stretch>
            <a:fillRect/>
          </a:stretch>
        </p:blipFill>
        <p:spPr>
          <a:xfrm>
            <a:off x="7171525" y="2833000"/>
            <a:ext cx="1660775" cy="19138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strong outdoor program is vital.</a:t>
            </a:r>
            <a:endParaRPr/>
          </a:p>
        </p:txBody>
      </p:sp>
      <p:sp>
        <p:nvSpPr>
          <p:cNvPr id="454" name="Google Shape;454;p64"/>
          <p:cNvSpPr txBox="1">
            <a:spLocks noGrp="1"/>
          </p:cNvSpPr>
          <p:nvPr>
            <p:ph type="body" idx="1"/>
          </p:nvPr>
        </p:nvSpPr>
        <p:spPr>
          <a:xfrm>
            <a:off x="311700" y="1505700"/>
            <a:ext cx="3999900" cy="1741500"/>
          </a:xfrm>
          <a:prstGeom prst="rect">
            <a:avLst/>
          </a:prstGeom>
        </p:spPr>
        <p:txBody>
          <a:bodyPr spcFirstLastPara="1" wrap="square" lIns="91425" tIns="91425" rIns="91425" bIns="91425" anchor="t" anchorCtr="0">
            <a:normAutofit/>
          </a:bodyPr>
          <a:lstStyle/>
          <a:p>
            <a:pPr marL="457200" lvl="0" indent="0" algn="l" rtl="0">
              <a:spcBef>
                <a:spcPts val="0"/>
              </a:spcBef>
              <a:spcAft>
                <a:spcPts val="1000"/>
              </a:spcAft>
              <a:buNone/>
            </a:pPr>
            <a:r>
              <a:rPr lang="en" sz="1700"/>
              <a:t>Nature is a classroom without walls and is ideal for teaching and learning Scouting skills and relationship skills</a:t>
            </a:r>
            <a:endParaRPr sz="1700"/>
          </a:p>
        </p:txBody>
      </p:sp>
      <p:pic>
        <p:nvPicPr>
          <p:cNvPr id="455" name="Google Shape;455;p64"/>
          <p:cNvPicPr preferRelativeResize="0"/>
          <p:nvPr/>
        </p:nvPicPr>
        <p:blipFill>
          <a:blip r:embed="rId3">
            <a:alphaModFix/>
          </a:blip>
          <a:stretch>
            <a:fillRect/>
          </a:stretch>
        </p:blipFill>
        <p:spPr>
          <a:xfrm>
            <a:off x="7939975" y="155875"/>
            <a:ext cx="892350" cy="1028325"/>
          </a:xfrm>
          <a:prstGeom prst="rect">
            <a:avLst/>
          </a:prstGeom>
          <a:noFill/>
          <a:ln>
            <a:noFill/>
          </a:ln>
        </p:spPr>
      </p:pic>
      <p:sp>
        <p:nvSpPr>
          <p:cNvPr id="456" name="Google Shape;456;p64"/>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It creates moments of positive influence in a Scout’s life.</a:t>
            </a:r>
            <a:endParaRPr/>
          </a:p>
          <a:p>
            <a:pPr marL="0" lvl="0" indent="0" algn="l" rtl="0">
              <a:spcBef>
                <a:spcPts val="1200"/>
              </a:spcBef>
              <a:spcAft>
                <a:spcPts val="0"/>
              </a:spcAft>
              <a:buNone/>
            </a:pPr>
            <a:r>
              <a:rPr lang="en"/>
              <a:t>It gives opportunities to make real life teams and provides leadership tests.  </a:t>
            </a:r>
            <a:endParaRPr/>
          </a:p>
          <a:p>
            <a:pPr marL="0" lvl="0" indent="0" algn="l" rtl="0">
              <a:spcBef>
                <a:spcPts val="1200"/>
              </a:spcBef>
              <a:spcAft>
                <a:spcPts val="0"/>
              </a:spcAft>
              <a:buNone/>
            </a:pPr>
            <a:r>
              <a:rPr lang="en"/>
              <a:t>Scouts learn to respect each other’s opinions and share responsibilities.</a:t>
            </a:r>
            <a:endParaRPr/>
          </a:p>
          <a:p>
            <a:pPr marL="0" lvl="0" indent="0" algn="l" rtl="0">
              <a:spcBef>
                <a:spcPts val="1200"/>
              </a:spcBef>
              <a:spcAft>
                <a:spcPts val="1200"/>
              </a:spcAft>
              <a:buNone/>
            </a:pPr>
            <a:r>
              <a:rPr lang="en"/>
              <a:t>It develops lasting friendship.</a:t>
            </a:r>
            <a:endParaRPr/>
          </a:p>
        </p:txBody>
      </p:sp>
      <p:pic>
        <p:nvPicPr>
          <p:cNvPr id="457" name="Google Shape;457;p64"/>
          <p:cNvPicPr preferRelativeResize="0"/>
          <p:nvPr/>
        </p:nvPicPr>
        <p:blipFill>
          <a:blip r:embed="rId4">
            <a:alphaModFix/>
          </a:blip>
          <a:stretch>
            <a:fillRect/>
          </a:stretch>
        </p:blipFill>
        <p:spPr>
          <a:xfrm>
            <a:off x="1316175" y="3105100"/>
            <a:ext cx="2444403" cy="1591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6 Key parts in planning an outdoor program</a:t>
            </a:r>
            <a:endParaRPr/>
          </a:p>
        </p:txBody>
      </p:sp>
      <p:sp>
        <p:nvSpPr>
          <p:cNvPr id="463" name="Google Shape;463;p65"/>
          <p:cNvSpPr txBox="1">
            <a:spLocks noGrp="1"/>
          </p:cNvSpPr>
          <p:nvPr>
            <p:ph type="body" idx="1"/>
          </p:nvPr>
        </p:nvSpPr>
        <p:spPr>
          <a:xfrm>
            <a:off x="4694250" y="2384800"/>
            <a:ext cx="4166400" cy="250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sz="1800"/>
              <a:t>Establishing a purpose</a:t>
            </a:r>
            <a:endParaRPr sz="1800"/>
          </a:p>
          <a:p>
            <a:pPr marL="457200" lvl="0" indent="-342900" algn="l" rtl="0">
              <a:spcBef>
                <a:spcPts val="0"/>
              </a:spcBef>
              <a:spcAft>
                <a:spcPts val="0"/>
              </a:spcAft>
              <a:buSzPts val="1800"/>
              <a:buAutoNum type="arabicPeriod"/>
            </a:pPr>
            <a:r>
              <a:rPr lang="en" sz="1800"/>
              <a:t>Using the Patrol Method</a:t>
            </a:r>
            <a:endParaRPr sz="1800"/>
          </a:p>
          <a:p>
            <a:pPr marL="457200" lvl="0" indent="-342900" algn="l" rtl="0">
              <a:spcBef>
                <a:spcPts val="0"/>
              </a:spcBef>
              <a:spcAft>
                <a:spcPts val="0"/>
              </a:spcAft>
              <a:buSzPts val="1800"/>
              <a:buAutoNum type="arabicPeriod"/>
            </a:pPr>
            <a:r>
              <a:rPr lang="en" sz="1800"/>
              <a:t>Taking care of physical arrangements</a:t>
            </a:r>
            <a:endParaRPr sz="1800"/>
          </a:p>
          <a:p>
            <a:pPr marL="457200" lvl="0" indent="-342900" algn="l" rtl="0">
              <a:spcBef>
                <a:spcPts val="0"/>
              </a:spcBef>
              <a:spcAft>
                <a:spcPts val="0"/>
              </a:spcAft>
              <a:buSzPts val="1800"/>
              <a:buAutoNum type="arabicPeriod"/>
            </a:pPr>
            <a:r>
              <a:rPr lang="en" sz="1800"/>
              <a:t>Selecting  site</a:t>
            </a:r>
            <a:endParaRPr sz="1800"/>
          </a:p>
          <a:p>
            <a:pPr marL="457200" lvl="0" indent="-342900" algn="l" rtl="0">
              <a:spcBef>
                <a:spcPts val="0"/>
              </a:spcBef>
              <a:spcAft>
                <a:spcPts val="0"/>
              </a:spcAft>
              <a:buSzPts val="1800"/>
              <a:buAutoNum type="arabicPeriod"/>
            </a:pPr>
            <a:r>
              <a:rPr lang="en" sz="1800"/>
              <a:t>Building a program of activities</a:t>
            </a:r>
            <a:endParaRPr sz="1800"/>
          </a:p>
          <a:p>
            <a:pPr marL="457200" lvl="0" indent="-342900" algn="l" rtl="0">
              <a:spcBef>
                <a:spcPts val="0"/>
              </a:spcBef>
              <a:spcAft>
                <a:spcPts val="0"/>
              </a:spcAft>
              <a:buSzPts val="1800"/>
              <a:buAutoNum type="arabicPeriod"/>
            </a:pPr>
            <a:r>
              <a:rPr lang="en" sz="1800"/>
              <a:t>Youth protection guidelines</a:t>
            </a:r>
            <a:endParaRPr sz="1800"/>
          </a:p>
        </p:txBody>
      </p:sp>
      <p:pic>
        <p:nvPicPr>
          <p:cNvPr id="464" name="Google Shape;464;p65"/>
          <p:cNvPicPr preferRelativeResize="0"/>
          <p:nvPr/>
        </p:nvPicPr>
        <p:blipFill>
          <a:blip r:embed="rId3">
            <a:alphaModFix/>
          </a:blip>
          <a:stretch>
            <a:fillRect/>
          </a:stretch>
        </p:blipFill>
        <p:spPr>
          <a:xfrm>
            <a:off x="381438" y="3142875"/>
            <a:ext cx="1660775" cy="1913850"/>
          </a:xfrm>
          <a:prstGeom prst="rect">
            <a:avLst/>
          </a:prstGeom>
          <a:noFill/>
          <a:ln>
            <a:noFill/>
          </a:ln>
        </p:spPr>
      </p:pic>
      <p:pic>
        <p:nvPicPr>
          <p:cNvPr id="465" name="Google Shape;465;p65"/>
          <p:cNvPicPr preferRelativeResize="0"/>
          <p:nvPr/>
        </p:nvPicPr>
        <p:blipFill>
          <a:blip r:embed="rId4">
            <a:alphaModFix/>
          </a:blip>
          <a:stretch>
            <a:fillRect/>
          </a:stretch>
        </p:blipFill>
        <p:spPr>
          <a:xfrm>
            <a:off x="4694250" y="164800"/>
            <a:ext cx="3586206" cy="20799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457200" lvl="0" indent="-406400" algn="l" rtl="0">
              <a:spcBef>
                <a:spcPts val="0"/>
              </a:spcBef>
              <a:spcAft>
                <a:spcPts val="0"/>
              </a:spcAft>
              <a:buSzPts val="2800"/>
              <a:buAutoNum type="arabicPeriod"/>
            </a:pPr>
            <a:r>
              <a:rPr lang="en"/>
              <a:t>Establishing a purpose	</a:t>
            </a:r>
            <a:endParaRPr/>
          </a:p>
        </p:txBody>
      </p:sp>
      <p:pic>
        <p:nvPicPr>
          <p:cNvPr id="471" name="Google Shape;471;p66"/>
          <p:cNvPicPr preferRelativeResize="0"/>
          <p:nvPr/>
        </p:nvPicPr>
        <p:blipFill>
          <a:blip r:embed="rId3">
            <a:alphaModFix/>
          </a:blip>
          <a:stretch>
            <a:fillRect/>
          </a:stretch>
        </p:blipFill>
        <p:spPr>
          <a:xfrm>
            <a:off x="7994124" y="165075"/>
            <a:ext cx="907950" cy="1046300"/>
          </a:xfrm>
          <a:prstGeom prst="rect">
            <a:avLst/>
          </a:prstGeom>
          <a:noFill/>
          <a:ln>
            <a:noFill/>
          </a:ln>
        </p:spPr>
      </p:pic>
      <p:sp>
        <p:nvSpPr>
          <p:cNvPr id="472" name="Google Shape;472;p66"/>
          <p:cNvSpPr txBox="1"/>
          <p:nvPr/>
        </p:nvSpPr>
        <p:spPr>
          <a:xfrm>
            <a:off x="779425" y="1338550"/>
            <a:ext cx="7585200" cy="334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latin typeface="Roboto"/>
                <a:ea typeface="Roboto"/>
                <a:cs typeface="Roboto"/>
                <a:sym typeface="Roboto"/>
              </a:rPr>
              <a:t>Where are you going and how are you getting there?</a:t>
            </a:r>
            <a:endParaRPr sz="1800" dirty="0">
              <a:latin typeface="Roboto"/>
              <a:ea typeface="Roboto"/>
              <a:cs typeface="Roboto"/>
              <a:sym typeface="Roboto"/>
            </a:endParaRPr>
          </a:p>
          <a:p>
            <a:pPr marL="0" lvl="0" indent="0" algn="l" rtl="0">
              <a:spcBef>
                <a:spcPts val="0"/>
              </a:spcBef>
              <a:spcAft>
                <a:spcPts val="0"/>
              </a:spcAft>
              <a:buNone/>
            </a:pPr>
            <a:endParaRPr sz="1700" dirty="0">
              <a:latin typeface="Roboto"/>
              <a:ea typeface="Roboto"/>
              <a:cs typeface="Roboto"/>
              <a:sym typeface="Roboto"/>
            </a:endParaRPr>
          </a:p>
          <a:p>
            <a:pPr marL="0" lvl="0" indent="0" algn="l" rtl="0">
              <a:spcBef>
                <a:spcPts val="0"/>
              </a:spcBef>
              <a:spcAft>
                <a:spcPts val="0"/>
              </a:spcAft>
              <a:buNone/>
            </a:pPr>
            <a:endParaRPr sz="1700" dirty="0">
              <a:latin typeface="Roboto"/>
              <a:ea typeface="Roboto"/>
              <a:cs typeface="Roboto"/>
              <a:sym typeface="Roboto"/>
            </a:endParaRPr>
          </a:p>
          <a:p>
            <a:pPr marL="0" lvl="0" indent="0" algn="l" rtl="0">
              <a:spcBef>
                <a:spcPts val="0"/>
              </a:spcBef>
              <a:spcAft>
                <a:spcPts val="0"/>
              </a:spcAft>
              <a:buNone/>
            </a:pPr>
            <a:r>
              <a:rPr lang="en" sz="1700" dirty="0">
                <a:latin typeface="Roboto"/>
                <a:ea typeface="Roboto"/>
                <a:cs typeface="Roboto"/>
                <a:sym typeface="Roboto"/>
              </a:rPr>
              <a:t>The outdoor program reinforces the 4 aims of scouting</a:t>
            </a:r>
            <a:endParaRPr sz="1700" dirty="0">
              <a:latin typeface="Roboto"/>
              <a:ea typeface="Roboto"/>
              <a:cs typeface="Roboto"/>
              <a:sym typeface="Roboto"/>
            </a:endParaRPr>
          </a:p>
          <a:p>
            <a:pPr marL="0" lvl="0" indent="0" algn="l" rtl="0">
              <a:spcBef>
                <a:spcPts val="0"/>
              </a:spcBef>
              <a:spcAft>
                <a:spcPts val="0"/>
              </a:spcAft>
              <a:buNone/>
            </a:pPr>
            <a:r>
              <a:rPr lang="en" sz="1700" dirty="0">
                <a:latin typeface="Roboto"/>
                <a:ea typeface="Roboto"/>
                <a:cs typeface="Roboto"/>
                <a:sym typeface="Roboto"/>
              </a:rPr>
              <a:t>	Character development</a:t>
            </a:r>
            <a:endParaRPr sz="1700" dirty="0">
              <a:latin typeface="Roboto"/>
              <a:ea typeface="Roboto"/>
              <a:cs typeface="Roboto"/>
              <a:sym typeface="Roboto"/>
            </a:endParaRPr>
          </a:p>
          <a:p>
            <a:pPr marL="0" lvl="0" indent="0" algn="l" rtl="0">
              <a:spcBef>
                <a:spcPts val="0"/>
              </a:spcBef>
              <a:spcAft>
                <a:spcPts val="0"/>
              </a:spcAft>
              <a:buNone/>
            </a:pPr>
            <a:r>
              <a:rPr lang="en" sz="1700" dirty="0">
                <a:latin typeface="Roboto"/>
                <a:ea typeface="Roboto"/>
                <a:cs typeface="Roboto"/>
                <a:sym typeface="Roboto"/>
              </a:rPr>
              <a:t>	Citizenship training</a:t>
            </a:r>
            <a:endParaRPr sz="1700" dirty="0">
              <a:latin typeface="Roboto"/>
              <a:ea typeface="Roboto"/>
              <a:cs typeface="Roboto"/>
              <a:sym typeface="Roboto"/>
            </a:endParaRPr>
          </a:p>
          <a:p>
            <a:pPr marL="0" lvl="0" indent="0" algn="l" rtl="0">
              <a:spcBef>
                <a:spcPts val="0"/>
              </a:spcBef>
              <a:spcAft>
                <a:spcPts val="0"/>
              </a:spcAft>
              <a:buNone/>
            </a:pPr>
            <a:r>
              <a:rPr lang="en" sz="1700" dirty="0">
                <a:latin typeface="Roboto"/>
                <a:ea typeface="Roboto"/>
                <a:cs typeface="Roboto"/>
                <a:sym typeface="Roboto"/>
              </a:rPr>
              <a:t>	Personal fitness</a:t>
            </a:r>
            <a:endParaRPr sz="1700" dirty="0">
              <a:latin typeface="Roboto"/>
              <a:ea typeface="Roboto"/>
              <a:cs typeface="Roboto"/>
              <a:sym typeface="Roboto"/>
            </a:endParaRPr>
          </a:p>
          <a:p>
            <a:pPr marL="0" lvl="0" indent="0" algn="l" rtl="0">
              <a:spcBef>
                <a:spcPts val="0"/>
              </a:spcBef>
              <a:spcAft>
                <a:spcPts val="0"/>
              </a:spcAft>
              <a:buNone/>
            </a:pPr>
            <a:r>
              <a:rPr lang="en" sz="1700" dirty="0">
                <a:latin typeface="Roboto"/>
                <a:ea typeface="Roboto"/>
                <a:cs typeface="Roboto"/>
                <a:sym typeface="Roboto"/>
              </a:rPr>
              <a:t>	Leadership development</a:t>
            </a:r>
            <a:endParaRPr sz="1700" dirty="0">
              <a:latin typeface="Roboto"/>
              <a:ea typeface="Roboto"/>
              <a:cs typeface="Roboto"/>
              <a:sym typeface="Roboto"/>
            </a:endParaRPr>
          </a:p>
          <a:p>
            <a:pPr marL="0" lvl="0" indent="0" algn="l" rtl="0">
              <a:spcBef>
                <a:spcPts val="0"/>
              </a:spcBef>
              <a:spcAft>
                <a:spcPts val="0"/>
              </a:spcAft>
              <a:buNone/>
            </a:pPr>
            <a:endParaRPr sz="1700" dirty="0">
              <a:latin typeface="Roboto"/>
              <a:ea typeface="Roboto"/>
              <a:cs typeface="Roboto"/>
              <a:sym typeface="Roboto"/>
            </a:endParaRPr>
          </a:p>
          <a:p>
            <a:pPr marL="0" lvl="0" indent="0" algn="l" rtl="0">
              <a:spcBef>
                <a:spcPts val="0"/>
              </a:spcBef>
              <a:spcAft>
                <a:spcPts val="0"/>
              </a:spcAft>
              <a:buNone/>
            </a:pPr>
            <a:r>
              <a:rPr lang="en" sz="1700" dirty="0">
                <a:latin typeface="Roboto"/>
                <a:ea typeface="Roboto"/>
                <a:cs typeface="Roboto"/>
                <a:sym typeface="Roboto"/>
              </a:rPr>
              <a:t>Can be coordinated with the theme based on the monthly feature</a:t>
            </a:r>
            <a:endParaRPr sz="1700" dirty="0">
              <a:latin typeface="Roboto"/>
              <a:ea typeface="Roboto"/>
              <a:cs typeface="Roboto"/>
              <a:sym typeface="Roboto"/>
            </a:endParaRPr>
          </a:p>
          <a:p>
            <a:pPr marL="0" lvl="0" indent="0" algn="l" rtl="0">
              <a:spcBef>
                <a:spcPts val="0"/>
              </a:spcBef>
              <a:spcAft>
                <a:spcPts val="0"/>
              </a:spcAft>
              <a:buNone/>
            </a:pPr>
            <a:endParaRPr sz="1700" dirty="0">
              <a:latin typeface="Roboto"/>
              <a:ea typeface="Roboto"/>
              <a:cs typeface="Roboto"/>
              <a:sym typeface="Roboto"/>
            </a:endParaRPr>
          </a:p>
          <a:p>
            <a:pPr marL="0" lvl="0" indent="0" algn="l" rtl="0">
              <a:spcBef>
                <a:spcPts val="0"/>
              </a:spcBef>
              <a:spcAft>
                <a:spcPts val="0"/>
              </a:spcAft>
              <a:buNone/>
            </a:pPr>
            <a:r>
              <a:rPr lang="en" sz="1700" dirty="0">
                <a:latin typeface="Roboto"/>
                <a:ea typeface="Roboto"/>
                <a:cs typeface="Roboto"/>
                <a:sym typeface="Roboto"/>
              </a:rPr>
              <a:t>Opportunity to promote Patrol method and put leadership skills into action</a:t>
            </a:r>
            <a:endParaRPr sz="1700" dirty="0">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7"/>
          <p:cNvSpPr txBox="1">
            <a:spLocks noGrp="1"/>
          </p:cNvSpPr>
          <p:nvPr>
            <p:ph type="title"/>
          </p:nvPr>
        </p:nvSpPr>
        <p:spPr>
          <a:xfrm>
            <a:off x="311300" y="522150"/>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 Using the Patrol Method	</a:t>
            </a:r>
            <a:endParaRPr/>
          </a:p>
        </p:txBody>
      </p:sp>
      <p:sp>
        <p:nvSpPr>
          <p:cNvPr id="478" name="Google Shape;478;p67"/>
          <p:cNvSpPr txBox="1">
            <a:spLocks noGrp="1"/>
          </p:cNvSpPr>
          <p:nvPr>
            <p:ph type="body" idx="2"/>
          </p:nvPr>
        </p:nvSpPr>
        <p:spPr>
          <a:xfrm>
            <a:off x="5002950" y="198325"/>
            <a:ext cx="3834000" cy="3061500"/>
          </a:xfrm>
          <a:prstGeom prst="rect">
            <a:avLst/>
          </a:prstGeom>
        </p:spPr>
        <p:txBody>
          <a:bodyPr spcFirstLastPara="1" wrap="square" lIns="91425" tIns="91425" rIns="91425" bIns="91425" anchor="t" anchorCtr="0">
            <a:normAutofit/>
          </a:bodyPr>
          <a:lstStyle/>
          <a:p>
            <a:pPr marL="0" lvl="0" indent="0" algn="l" rtl="0">
              <a:lnSpc>
                <a:spcPct val="100000"/>
              </a:lnSpc>
              <a:spcBef>
                <a:spcPts val="1200"/>
              </a:spcBef>
              <a:spcAft>
                <a:spcPts val="0"/>
              </a:spcAft>
              <a:buNone/>
            </a:pPr>
            <a:r>
              <a:rPr lang="en" sz="2200" dirty="0">
                <a:solidFill>
                  <a:schemeClr val="lt2"/>
                </a:solidFill>
              </a:rPr>
              <a:t>The Patrol Method is the ONLY way to run a successful Scout led troop.</a:t>
            </a:r>
            <a:endParaRPr dirty="0"/>
          </a:p>
          <a:p>
            <a:pPr marL="0" lvl="0" indent="0" algn="l" rtl="0">
              <a:spcBef>
                <a:spcPts val="0"/>
              </a:spcBef>
              <a:spcAft>
                <a:spcPts val="0"/>
              </a:spcAft>
              <a:buNone/>
            </a:pPr>
            <a:endParaRPr dirty="0"/>
          </a:p>
          <a:p>
            <a:pPr marL="0" lvl="0" indent="0" algn="l" rtl="0">
              <a:spcBef>
                <a:spcPts val="1200"/>
              </a:spcBef>
              <a:spcAft>
                <a:spcPts val="0"/>
              </a:spcAft>
              <a:buNone/>
            </a:pPr>
            <a:r>
              <a:rPr lang="en" dirty="0"/>
              <a:t>The Patrol Method enables Scouts to develop into young leaders.</a:t>
            </a:r>
            <a:endParaRPr dirty="0"/>
          </a:p>
          <a:p>
            <a:pPr marL="0" lvl="0" indent="0" algn="l" rtl="0">
              <a:spcBef>
                <a:spcPts val="1200"/>
              </a:spcBef>
              <a:spcAft>
                <a:spcPts val="1200"/>
              </a:spcAft>
              <a:buNone/>
            </a:pPr>
            <a:r>
              <a:rPr lang="en" dirty="0"/>
              <a:t>It teaches them how to cooperate and work together, learning from each other.</a:t>
            </a:r>
            <a:endParaRPr dirty="0"/>
          </a:p>
        </p:txBody>
      </p:sp>
      <p:pic>
        <p:nvPicPr>
          <p:cNvPr id="479" name="Google Shape;479;p67"/>
          <p:cNvPicPr preferRelativeResize="0"/>
          <p:nvPr/>
        </p:nvPicPr>
        <p:blipFill>
          <a:blip r:embed="rId3">
            <a:alphaModFix/>
          </a:blip>
          <a:stretch>
            <a:fillRect/>
          </a:stretch>
        </p:blipFill>
        <p:spPr>
          <a:xfrm>
            <a:off x="220323" y="3400525"/>
            <a:ext cx="1415675" cy="1631425"/>
          </a:xfrm>
          <a:prstGeom prst="rect">
            <a:avLst/>
          </a:prstGeom>
          <a:noFill/>
          <a:ln>
            <a:noFill/>
          </a:ln>
        </p:spPr>
      </p:pic>
      <p:pic>
        <p:nvPicPr>
          <p:cNvPr id="480" name="Google Shape;480;p67"/>
          <p:cNvPicPr preferRelativeResize="0"/>
          <p:nvPr/>
        </p:nvPicPr>
        <p:blipFill>
          <a:blip r:embed="rId4">
            <a:alphaModFix/>
          </a:blip>
          <a:stretch>
            <a:fillRect/>
          </a:stretch>
        </p:blipFill>
        <p:spPr>
          <a:xfrm>
            <a:off x="6735830" y="3516007"/>
            <a:ext cx="2071175" cy="1380800"/>
          </a:xfrm>
          <a:prstGeom prst="rect">
            <a:avLst/>
          </a:prstGeom>
          <a:noFill/>
          <a:ln>
            <a:noFill/>
          </a:ln>
        </p:spPr>
      </p:pic>
      <p:pic>
        <p:nvPicPr>
          <p:cNvPr id="481" name="Google Shape;481;p67"/>
          <p:cNvPicPr preferRelativeResize="0"/>
          <p:nvPr/>
        </p:nvPicPr>
        <p:blipFill>
          <a:blip r:embed="rId5">
            <a:alphaModFix/>
          </a:blip>
          <a:stretch>
            <a:fillRect/>
          </a:stretch>
        </p:blipFill>
        <p:spPr>
          <a:xfrm>
            <a:off x="4648301" y="3138441"/>
            <a:ext cx="2271649" cy="15281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3. Taking care of physical arrangements</a:t>
            </a:r>
            <a:endParaRPr/>
          </a:p>
        </p:txBody>
      </p:sp>
      <p:sp>
        <p:nvSpPr>
          <p:cNvPr id="487" name="Google Shape;487;p68"/>
          <p:cNvSpPr txBox="1">
            <a:spLocks noGrp="1"/>
          </p:cNvSpPr>
          <p:nvPr>
            <p:ph type="body" idx="1"/>
          </p:nvPr>
        </p:nvSpPr>
        <p:spPr>
          <a:xfrm>
            <a:off x="311725" y="182795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r>
              <a:rPr lang="en" u="sng"/>
              <a:t>This can include:</a:t>
            </a:r>
            <a:endParaRPr u="sng"/>
          </a:p>
          <a:p>
            <a:pPr marL="457200" lvl="0" indent="-311150" algn="l" rtl="0">
              <a:spcBef>
                <a:spcPts val="1200"/>
              </a:spcBef>
              <a:spcAft>
                <a:spcPts val="0"/>
              </a:spcAft>
              <a:buSzPts val="1300"/>
              <a:buChar char="●"/>
            </a:pPr>
            <a:r>
              <a:rPr lang="en"/>
              <a:t>Assembling &amp; preparing required equipment</a:t>
            </a:r>
            <a:endParaRPr/>
          </a:p>
          <a:p>
            <a:pPr marL="457200" lvl="0" indent="-311150" algn="l" rtl="0">
              <a:spcBef>
                <a:spcPts val="0"/>
              </a:spcBef>
              <a:spcAft>
                <a:spcPts val="0"/>
              </a:spcAft>
              <a:buSzPts val="1300"/>
              <a:buChar char="●"/>
            </a:pPr>
            <a:r>
              <a:rPr lang="en"/>
              <a:t>Setting menus</a:t>
            </a:r>
            <a:endParaRPr/>
          </a:p>
          <a:p>
            <a:pPr marL="457200" lvl="0" indent="-311150" algn="l" rtl="0">
              <a:spcBef>
                <a:spcPts val="0"/>
              </a:spcBef>
              <a:spcAft>
                <a:spcPts val="0"/>
              </a:spcAft>
              <a:buSzPts val="1300"/>
              <a:buChar char="●"/>
            </a:pPr>
            <a:r>
              <a:rPr lang="en"/>
              <a:t>Gathering food</a:t>
            </a:r>
            <a:endParaRPr/>
          </a:p>
          <a:p>
            <a:pPr marL="457200" lvl="0" indent="-311150" algn="l" rtl="0">
              <a:spcBef>
                <a:spcPts val="0"/>
              </a:spcBef>
              <a:spcAft>
                <a:spcPts val="0"/>
              </a:spcAft>
              <a:buSzPts val="1300"/>
              <a:buChar char="●"/>
            </a:pPr>
            <a:r>
              <a:rPr lang="en"/>
              <a:t>Planning transportation</a:t>
            </a:r>
            <a:endParaRPr/>
          </a:p>
          <a:p>
            <a:pPr marL="457200" lvl="0" indent="-311150" algn="l" rtl="0">
              <a:spcBef>
                <a:spcPts val="0"/>
              </a:spcBef>
              <a:spcAft>
                <a:spcPts val="0"/>
              </a:spcAft>
              <a:buSzPts val="1300"/>
              <a:buChar char="●"/>
            </a:pPr>
            <a:r>
              <a:rPr lang="en"/>
              <a:t>Assuring enough adult leadership help</a:t>
            </a:r>
            <a:endParaRPr/>
          </a:p>
        </p:txBody>
      </p:sp>
      <p:sp>
        <p:nvSpPr>
          <p:cNvPr id="488" name="Google Shape;488;p68"/>
          <p:cNvSpPr txBox="1">
            <a:spLocks noGrp="1"/>
          </p:cNvSpPr>
          <p:nvPr>
            <p:ph type="body" idx="2"/>
          </p:nvPr>
        </p:nvSpPr>
        <p:spPr>
          <a:xfrm>
            <a:off x="4770450" y="2231475"/>
            <a:ext cx="3999900" cy="2673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457200" lvl="0" indent="-311150" algn="l" rtl="0">
              <a:spcBef>
                <a:spcPts val="1200"/>
              </a:spcBef>
              <a:spcAft>
                <a:spcPts val="0"/>
              </a:spcAft>
              <a:buSzPts val="1300"/>
              <a:buChar char="●"/>
            </a:pPr>
            <a:r>
              <a:rPr lang="en"/>
              <a:t>Confirming activity is part of troop program plan</a:t>
            </a:r>
            <a:endParaRPr/>
          </a:p>
          <a:p>
            <a:pPr marL="457200" lvl="0" indent="-311150" algn="l" rtl="0">
              <a:spcBef>
                <a:spcPts val="0"/>
              </a:spcBef>
              <a:spcAft>
                <a:spcPts val="0"/>
              </a:spcAft>
              <a:buSzPts val="1300"/>
              <a:buChar char="●"/>
            </a:pPr>
            <a:r>
              <a:rPr lang="en"/>
              <a:t>If payment or entrance fee is required, scouts should be ready with payment</a:t>
            </a:r>
            <a:endParaRPr/>
          </a:p>
          <a:p>
            <a:pPr marL="457200" lvl="0" indent="-311150" algn="l" rtl="0">
              <a:spcBef>
                <a:spcPts val="0"/>
              </a:spcBef>
              <a:spcAft>
                <a:spcPts val="0"/>
              </a:spcAft>
              <a:buSzPts val="1300"/>
              <a:buChar char="●"/>
            </a:pPr>
            <a:r>
              <a:rPr lang="en"/>
              <a:t>Medical and insurance forms are collected </a:t>
            </a:r>
            <a:endParaRPr/>
          </a:p>
        </p:txBody>
      </p:sp>
      <p:sp>
        <p:nvSpPr>
          <p:cNvPr id="489" name="Google Shape;489;p68"/>
          <p:cNvSpPr txBox="1"/>
          <p:nvPr/>
        </p:nvSpPr>
        <p:spPr>
          <a:xfrm>
            <a:off x="669275" y="1462500"/>
            <a:ext cx="76347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600" b="1">
                <a:solidFill>
                  <a:schemeClr val="dk2"/>
                </a:solidFill>
                <a:latin typeface="Roboto"/>
                <a:ea typeface="Roboto"/>
                <a:cs typeface="Roboto"/>
                <a:sym typeface="Roboto"/>
              </a:rPr>
              <a:t>Scouts should have all the appropriate tasks necessary for the chosen activities.</a:t>
            </a:r>
            <a:endParaRPr sz="1700" b="1">
              <a:latin typeface="Roboto"/>
              <a:ea typeface="Roboto"/>
              <a:cs typeface="Roboto"/>
              <a:sym typeface="Roboto"/>
            </a:endParaRPr>
          </a:p>
        </p:txBody>
      </p:sp>
      <p:pic>
        <p:nvPicPr>
          <p:cNvPr id="490" name="Google Shape;490;p68"/>
          <p:cNvPicPr preferRelativeResize="0"/>
          <p:nvPr/>
        </p:nvPicPr>
        <p:blipFill>
          <a:blip r:embed="rId3">
            <a:alphaModFix/>
          </a:blip>
          <a:stretch>
            <a:fillRect/>
          </a:stretch>
        </p:blipFill>
        <p:spPr>
          <a:xfrm>
            <a:off x="7999424" y="153325"/>
            <a:ext cx="899425" cy="1036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4. Selecting a site</a:t>
            </a:r>
            <a:endParaRPr/>
          </a:p>
        </p:txBody>
      </p:sp>
      <p:sp>
        <p:nvSpPr>
          <p:cNvPr id="496" name="Google Shape;496;p69"/>
          <p:cNvSpPr txBox="1">
            <a:spLocks noGrp="1"/>
          </p:cNvSpPr>
          <p:nvPr>
            <p:ph type="body" idx="1"/>
          </p:nvPr>
        </p:nvSpPr>
        <p:spPr>
          <a:xfrm>
            <a:off x="4681850" y="1715575"/>
            <a:ext cx="4166400" cy="325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Location selection can be local council properties; National, State, and Local parks &amp; forests;  local community parks </a:t>
            </a:r>
            <a:endParaRPr sz="1400"/>
          </a:p>
          <a:p>
            <a:pPr marL="457200" lvl="0" indent="-317500" algn="l" rtl="0">
              <a:spcBef>
                <a:spcPts val="1000"/>
              </a:spcBef>
              <a:spcAft>
                <a:spcPts val="0"/>
              </a:spcAft>
              <a:buSzPts val="1400"/>
              <a:buChar char="●"/>
            </a:pPr>
            <a:r>
              <a:rPr lang="en" sz="1400"/>
              <a:t>After site location is selected- contact the ownership or manager in advance to make sure of availability and regulations.</a:t>
            </a:r>
            <a:endParaRPr sz="1400"/>
          </a:p>
          <a:p>
            <a:pPr marL="457200" lvl="0" indent="-317500" algn="l" rtl="0">
              <a:spcBef>
                <a:spcPts val="1000"/>
              </a:spcBef>
              <a:spcAft>
                <a:spcPts val="0"/>
              </a:spcAft>
              <a:buSzPts val="1400"/>
              <a:buChar char="●"/>
            </a:pPr>
            <a:r>
              <a:rPr lang="en" sz="1400"/>
              <a:t>Each scout should be informed, understand, and adhere to rules &amp; regulations.</a:t>
            </a:r>
            <a:endParaRPr sz="1400"/>
          </a:p>
          <a:p>
            <a:pPr marL="457200" lvl="0" indent="-317500" algn="l" rtl="0">
              <a:spcBef>
                <a:spcPts val="1000"/>
              </a:spcBef>
              <a:spcAft>
                <a:spcPts val="1000"/>
              </a:spcAft>
              <a:buSzPts val="1400"/>
              <a:buChar char="●"/>
            </a:pPr>
            <a:r>
              <a:rPr lang="en" sz="1400"/>
              <a:t>All scouts should protect natural resources by adhering to guidelines and principles of outdoor ethics.</a:t>
            </a:r>
            <a:endParaRPr sz="1400"/>
          </a:p>
        </p:txBody>
      </p:sp>
      <p:pic>
        <p:nvPicPr>
          <p:cNvPr id="497" name="Google Shape;497;p69"/>
          <p:cNvPicPr preferRelativeResize="0"/>
          <p:nvPr/>
        </p:nvPicPr>
        <p:blipFill>
          <a:blip r:embed="rId3">
            <a:alphaModFix/>
          </a:blip>
          <a:stretch>
            <a:fillRect/>
          </a:stretch>
        </p:blipFill>
        <p:spPr>
          <a:xfrm>
            <a:off x="220323" y="3338550"/>
            <a:ext cx="1415675" cy="1631425"/>
          </a:xfrm>
          <a:prstGeom prst="rect">
            <a:avLst/>
          </a:prstGeom>
          <a:noFill/>
          <a:ln>
            <a:noFill/>
          </a:ln>
        </p:spPr>
      </p:pic>
      <p:pic>
        <p:nvPicPr>
          <p:cNvPr id="498" name="Google Shape;498;p69"/>
          <p:cNvPicPr preferRelativeResize="0"/>
          <p:nvPr/>
        </p:nvPicPr>
        <p:blipFill>
          <a:blip r:embed="rId4">
            <a:alphaModFix/>
          </a:blip>
          <a:stretch>
            <a:fillRect/>
          </a:stretch>
        </p:blipFill>
        <p:spPr>
          <a:xfrm>
            <a:off x="6057210" y="500925"/>
            <a:ext cx="1415675" cy="1061748"/>
          </a:xfrm>
          <a:prstGeom prst="rect">
            <a:avLst/>
          </a:prstGeom>
          <a:noFill/>
          <a:ln>
            <a:noFill/>
          </a:ln>
        </p:spPr>
      </p:pic>
      <p:pic>
        <p:nvPicPr>
          <p:cNvPr id="499" name="Google Shape;499;p69"/>
          <p:cNvPicPr preferRelativeResize="0"/>
          <p:nvPr/>
        </p:nvPicPr>
        <p:blipFill>
          <a:blip r:embed="rId5">
            <a:alphaModFix/>
          </a:blip>
          <a:stretch>
            <a:fillRect/>
          </a:stretch>
        </p:blipFill>
        <p:spPr>
          <a:xfrm>
            <a:off x="4572000" y="206275"/>
            <a:ext cx="789525" cy="789549"/>
          </a:xfrm>
          <a:prstGeom prst="rect">
            <a:avLst/>
          </a:prstGeom>
          <a:noFill/>
          <a:ln>
            <a:noFill/>
          </a:ln>
        </p:spPr>
      </p:pic>
      <p:pic>
        <p:nvPicPr>
          <p:cNvPr id="500" name="Google Shape;500;p69"/>
          <p:cNvPicPr preferRelativeResize="0"/>
          <p:nvPr/>
        </p:nvPicPr>
        <p:blipFill>
          <a:blip r:embed="rId6">
            <a:alphaModFix/>
          </a:blip>
          <a:stretch>
            <a:fillRect/>
          </a:stretch>
        </p:blipFill>
        <p:spPr>
          <a:xfrm>
            <a:off x="8025600" y="282175"/>
            <a:ext cx="747600" cy="7136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0"/>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5. Building a program of activities</a:t>
            </a:r>
            <a:endParaRPr/>
          </a:p>
        </p:txBody>
      </p:sp>
      <p:sp>
        <p:nvSpPr>
          <p:cNvPr id="506" name="Google Shape;506;p70"/>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700" b="1"/>
              <a:t>Outdoor activities can include:</a:t>
            </a:r>
            <a:endParaRPr sz="1700" b="1"/>
          </a:p>
          <a:p>
            <a:pPr marL="0" lvl="0" indent="0" algn="ctr" rtl="0">
              <a:spcBef>
                <a:spcPts val="1200"/>
              </a:spcBef>
              <a:spcAft>
                <a:spcPts val="0"/>
              </a:spcAft>
              <a:buNone/>
            </a:pPr>
            <a:endParaRPr/>
          </a:p>
          <a:p>
            <a:pPr marL="0" lvl="0" indent="0" algn="ctr" rtl="0">
              <a:spcBef>
                <a:spcPts val="1200"/>
              </a:spcBef>
              <a:spcAft>
                <a:spcPts val="0"/>
              </a:spcAft>
              <a:buNone/>
            </a:pPr>
            <a:r>
              <a:rPr lang="en"/>
              <a:t>Nature &amp; Advancement skills</a:t>
            </a:r>
            <a:endParaRPr/>
          </a:p>
          <a:p>
            <a:pPr marL="0" lvl="0" indent="0" algn="ctr" rtl="0">
              <a:spcBef>
                <a:spcPts val="1200"/>
              </a:spcBef>
              <a:spcAft>
                <a:spcPts val="0"/>
              </a:spcAft>
              <a:buNone/>
            </a:pPr>
            <a:r>
              <a:rPr lang="en"/>
              <a:t>Exploration</a:t>
            </a:r>
            <a:endParaRPr/>
          </a:p>
          <a:p>
            <a:pPr marL="0" lvl="0" indent="0" algn="ctr" rtl="0">
              <a:spcBef>
                <a:spcPts val="1200"/>
              </a:spcBef>
              <a:spcAft>
                <a:spcPts val="0"/>
              </a:spcAft>
              <a:buNone/>
            </a:pPr>
            <a:r>
              <a:rPr lang="en"/>
              <a:t>Tracking &amp; Compass challenges</a:t>
            </a:r>
            <a:endParaRPr/>
          </a:p>
          <a:p>
            <a:pPr marL="0" lvl="0" indent="0" algn="ctr" rtl="0">
              <a:spcBef>
                <a:spcPts val="1200"/>
              </a:spcBef>
              <a:spcAft>
                <a:spcPts val="0"/>
              </a:spcAft>
              <a:buNone/>
            </a:pPr>
            <a:r>
              <a:rPr lang="en"/>
              <a:t>Environmental awareness</a:t>
            </a:r>
            <a:endParaRPr/>
          </a:p>
          <a:p>
            <a:pPr marL="0" lvl="0" indent="0" algn="ctr" rtl="0">
              <a:spcBef>
                <a:spcPts val="1200"/>
              </a:spcBef>
              <a:spcAft>
                <a:spcPts val="0"/>
              </a:spcAft>
              <a:buNone/>
            </a:pPr>
            <a:r>
              <a:rPr lang="en"/>
              <a:t>Cooking specialties</a:t>
            </a:r>
            <a:endParaRPr/>
          </a:p>
          <a:p>
            <a:pPr marL="0" lvl="0" indent="0" algn="ctr" rtl="0">
              <a:spcBef>
                <a:spcPts val="1200"/>
              </a:spcBef>
              <a:spcAft>
                <a:spcPts val="0"/>
              </a:spcAft>
              <a:buNone/>
            </a:pPr>
            <a:r>
              <a:rPr lang="en"/>
              <a:t>Star hikes</a:t>
            </a:r>
            <a:endParaRPr/>
          </a:p>
          <a:p>
            <a:pPr marL="0" lvl="0" indent="0" algn="ctr" rtl="0">
              <a:spcBef>
                <a:spcPts val="1200"/>
              </a:spcBef>
              <a:spcAft>
                <a:spcPts val="1200"/>
              </a:spcAft>
              <a:buNone/>
            </a:pPr>
            <a:r>
              <a:rPr lang="en"/>
              <a:t>Conservation Good Turns</a:t>
            </a:r>
            <a:endParaRPr/>
          </a:p>
        </p:txBody>
      </p:sp>
      <p:sp>
        <p:nvSpPr>
          <p:cNvPr id="507" name="Google Shape;507;p70"/>
          <p:cNvSpPr txBox="1">
            <a:spLocks noGrp="1"/>
          </p:cNvSpPr>
          <p:nvPr>
            <p:ph type="subTitle" idx="1"/>
          </p:nvPr>
        </p:nvSpPr>
        <p:spPr>
          <a:xfrm>
            <a:off x="304800" y="2626725"/>
            <a:ext cx="3704400" cy="183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Scoutmaster should help the Patrol Leaders Council plan and develop out scouting activities</a:t>
            </a:r>
            <a:endParaRPr/>
          </a:p>
          <a:p>
            <a:pPr marL="0" lvl="0" indent="0" algn="l" rtl="0">
              <a:spcBef>
                <a:spcPts val="0"/>
              </a:spcBef>
              <a:spcAft>
                <a:spcPts val="0"/>
              </a:spcAft>
              <a:buNone/>
            </a:pPr>
            <a:endParaRPr/>
          </a:p>
          <a:p>
            <a:pPr marL="0" lvl="0" indent="0" algn="l" rtl="0">
              <a:spcBef>
                <a:spcPts val="0"/>
              </a:spcBef>
              <a:spcAft>
                <a:spcPts val="0"/>
              </a:spcAft>
              <a:buNone/>
            </a:pPr>
            <a:r>
              <a:rPr lang="en"/>
              <a:t>Always stress safety and always use the Patrol Method.</a:t>
            </a:r>
            <a:endParaRPr/>
          </a:p>
        </p:txBody>
      </p:sp>
      <p:pic>
        <p:nvPicPr>
          <p:cNvPr id="508" name="Google Shape;508;p70"/>
          <p:cNvPicPr preferRelativeResize="0"/>
          <p:nvPr/>
        </p:nvPicPr>
        <p:blipFill>
          <a:blip r:embed="rId3">
            <a:alphaModFix/>
          </a:blip>
          <a:stretch>
            <a:fillRect/>
          </a:stretch>
        </p:blipFill>
        <p:spPr>
          <a:xfrm>
            <a:off x="3864161" y="1268750"/>
            <a:ext cx="1415675" cy="16314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1"/>
          <p:cNvSpPr txBox="1">
            <a:spLocks noGrp="1"/>
          </p:cNvSpPr>
          <p:nvPr>
            <p:ph type="ctrTitle"/>
          </p:nvPr>
        </p:nvSpPr>
        <p:spPr>
          <a:xfrm>
            <a:off x="311700" y="539725"/>
            <a:ext cx="8520600" cy="699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400"/>
              <a:t>6. Youth Protection Guidelines</a:t>
            </a:r>
            <a:endParaRPr sz="3400"/>
          </a:p>
        </p:txBody>
      </p:sp>
      <p:sp>
        <p:nvSpPr>
          <p:cNvPr id="514" name="Google Shape;514;p71"/>
          <p:cNvSpPr txBox="1">
            <a:spLocks noGrp="1"/>
          </p:cNvSpPr>
          <p:nvPr>
            <p:ph type="subTitle" idx="1"/>
          </p:nvPr>
        </p:nvSpPr>
        <p:spPr>
          <a:xfrm>
            <a:off x="4300700" y="3193450"/>
            <a:ext cx="45981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b="1">
                <a:solidFill>
                  <a:schemeClr val="accent2"/>
                </a:solidFill>
              </a:rPr>
              <a:t>*** The most important responsibility as an adult leader is ensuring safety of your troop members </a:t>
            </a:r>
            <a:endParaRPr sz="1700" b="1">
              <a:solidFill>
                <a:schemeClr val="accent2"/>
              </a:solidFill>
            </a:endParaRPr>
          </a:p>
        </p:txBody>
      </p:sp>
      <p:pic>
        <p:nvPicPr>
          <p:cNvPr id="515" name="Google Shape;515;p71"/>
          <p:cNvPicPr preferRelativeResize="0"/>
          <p:nvPr/>
        </p:nvPicPr>
        <p:blipFill>
          <a:blip r:embed="rId3">
            <a:alphaModFix/>
          </a:blip>
          <a:stretch>
            <a:fillRect/>
          </a:stretch>
        </p:blipFill>
        <p:spPr>
          <a:xfrm>
            <a:off x="654136" y="3193450"/>
            <a:ext cx="1415675" cy="1631425"/>
          </a:xfrm>
          <a:prstGeom prst="rect">
            <a:avLst/>
          </a:prstGeom>
          <a:noFill/>
          <a:ln>
            <a:noFill/>
          </a:ln>
        </p:spPr>
      </p:pic>
      <p:sp>
        <p:nvSpPr>
          <p:cNvPr id="516" name="Google Shape;516;p71"/>
          <p:cNvSpPr txBox="1"/>
          <p:nvPr/>
        </p:nvSpPr>
        <p:spPr>
          <a:xfrm>
            <a:off x="483375" y="1425325"/>
            <a:ext cx="5540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Roboto"/>
                <a:ea typeface="Roboto"/>
                <a:cs typeface="Roboto"/>
                <a:sym typeface="Roboto"/>
              </a:rPr>
              <a:t>Youth Protection should be adhered to on every camping outing.</a:t>
            </a: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en" dirty="0">
                <a:latin typeface="Roboto"/>
                <a:ea typeface="Roboto"/>
                <a:cs typeface="Roboto"/>
                <a:sym typeface="Roboto"/>
              </a:rPr>
              <a:t>Youth Protection renewal every  2 years and stay current on BSA policies &amp; guidelines.</a:t>
            </a:r>
            <a:endParaRPr dirty="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Methods of Scouting	…</a:t>
            </a:r>
            <a:endParaRPr/>
          </a:p>
        </p:txBody>
      </p:sp>
      <p:sp>
        <p:nvSpPr>
          <p:cNvPr id="103" name="Google Shape;103;p18"/>
          <p:cNvSpPr txBox="1"/>
          <p:nvPr/>
        </p:nvSpPr>
        <p:spPr>
          <a:xfrm>
            <a:off x="366625" y="1388100"/>
            <a:ext cx="8410800" cy="3324600"/>
          </a:xfrm>
          <a:prstGeom prst="rect">
            <a:avLst/>
          </a:prstGeom>
          <a:noFill/>
          <a:ln>
            <a:noFill/>
          </a:ln>
        </p:spPr>
        <p:txBody>
          <a:bodyPr spcFirstLastPara="1" wrap="square" lIns="91425" tIns="91425" rIns="91425" bIns="91425" anchor="t" anchorCtr="0">
            <a:spAutoFit/>
          </a:bodyPr>
          <a:lstStyle/>
          <a:p>
            <a:pPr marL="101600" lvl="0" algn="l" rtl="0">
              <a:spcBef>
                <a:spcPts val="0"/>
              </a:spcBef>
              <a:spcAft>
                <a:spcPts val="0"/>
              </a:spcAft>
              <a:buClr>
                <a:schemeClr val="dk2"/>
              </a:buClr>
              <a:buSzPts val="2000"/>
            </a:pPr>
            <a:r>
              <a:rPr lang="en" sz="2000" b="1" dirty="0">
                <a:solidFill>
                  <a:schemeClr val="dk2"/>
                </a:solidFill>
                <a:latin typeface="Roboto"/>
                <a:ea typeface="Roboto"/>
                <a:cs typeface="Roboto"/>
                <a:sym typeface="Roboto"/>
              </a:rPr>
              <a:t>1)  Ideals</a:t>
            </a:r>
            <a:endParaRPr sz="2000" b="1" dirty="0">
              <a:solidFill>
                <a:schemeClr val="dk2"/>
              </a:solidFill>
              <a:latin typeface="Roboto"/>
              <a:ea typeface="Roboto"/>
              <a:cs typeface="Roboto"/>
              <a:sym typeface="Roboto"/>
            </a:endParaRPr>
          </a:p>
          <a:p>
            <a:pPr marL="914400" lvl="0" indent="0" algn="l" rtl="0">
              <a:spcBef>
                <a:spcPts val="0"/>
              </a:spcBef>
              <a:spcAft>
                <a:spcPts val="0"/>
              </a:spcAft>
              <a:buNone/>
            </a:pPr>
            <a:r>
              <a:rPr lang="en" sz="1800" dirty="0">
                <a:solidFill>
                  <a:schemeClr val="dk2"/>
                </a:solidFill>
                <a:latin typeface="Roboto"/>
                <a:ea typeface="Roboto"/>
                <a:cs typeface="Roboto"/>
                <a:sym typeface="Roboto"/>
              </a:rPr>
              <a:t>Are spelled out in the Scout Oath, Law, Motto, and Slogan. </a:t>
            </a:r>
            <a:endParaRPr sz="1800" dirty="0">
              <a:solidFill>
                <a:schemeClr val="dk2"/>
              </a:solidFill>
              <a:latin typeface="Roboto"/>
              <a:ea typeface="Roboto"/>
              <a:cs typeface="Roboto"/>
              <a:sym typeface="Roboto"/>
            </a:endParaRPr>
          </a:p>
          <a:p>
            <a:pPr marL="914400" lvl="0" indent="0" algn="l" rtl="0">
              <a:spcBef>
                <a:spcPts val="0"/>
              </a:spcBef>
              <a:spcAft>
                <a:spcPts val="0"/>
              </a:spcAft>
              <a:buNone/>
            </a:pPr>
            <a:endParaRPr sz="1800" dirty="0">
              <a:solidFill>
                <a:schemeClr val="dk2"/>
              </a:solidFill>
              <a:latin typeface="Roboto"/>
              <a:ea typeface="Roboto"/>
              <a:cs typeface="Roboto"/>
              <a:sym typeface="Roboto"/>
            </a:endParaRPr>
          </a:p>
          <a:p>
            <a:pPr marL="914400" lvl="3"/>
            <a:r>
              <a:rPr lang="en" sz="1800" dirty="0">
                <a:solidFill>
                  <a:schemeClr val="dk2"/>
                </a:solidFill>
                <a:latin typeface="Roboto"/>
                <a:ea typeface="Roboto"/>
                <a:cs typeface="Roboto"/>
                <a:sym typeface="Roboto"/>
              </a:rPr>
              <a:t>	Motto:  	Be Prepared</a:t>
            </a:r>
            <a:endParaRPr sz="1800" dirty="0">
              <a:solidFill>
                <a:schemeClr val="dk2"/>
              </a:solidFill>
              <a:latin typeface="Roboto"/>
              <a:ea typeface="Roboto"/>
              <a:cs typeface="Roboto"/>
              <a:sym typeface="Roboto"/>
            </a:endParaRPr>
          </a:p>
          <a:p>
            <a:pPr marL="914400" lvl="3"/>
            <a:r>
              <a:rPr lang="en" sz="1800" dirty="0">
                <a:solidFill>
                  <a:schemeClr val="dk2"/>
                </a:solidFill>
                <a:latin typeface="Roboto"/>
                <a:ea typeface="Roboto"/>
                <a:cs typeface="Roboto"/>
                <a:sym typeface="Roboto"/>
              </a:rPr>
              <a:t>	Slogan: 	Do a good turn daily</a:t>
            </a:r>
            <a:endParaRPr sz="1800" dirty="0">
              <a:solidFill>
                <a:schemeClr val="dk2"/>
              </a:solidFill>
              <a:latin typeface="Roboto"/>
              <a:ea typeface="Roboto"/>
              <a:cs typeface="Roboto"/>
              <a:sym typeface="Roboto"/>
            </a:endParaRPr>
          </a:p>
          <a:p>
            <a:pPr marL="914400" lvl="0" indent="0" algn="l" rtl="0">
              <a:spcBef>
                <a:spcPts val="0"/>
              </a:spcBef>
              <a:spcAft>
                <a:spcPts val="0"/>
              </a:spcAft>
              <a:buNone/>
            </a:pPr>
            <a:endParaRPr sz="1800" dirty="0">
              <a:solidFill>
                <a:schemeClr val="dk2"/>
              </a:solidFill>
              <a:latin typeface="Roboto"/>
              <a:ea typeface="Roboto"/>
              <a:cs typeface="Roboto"/>
              <a:sym typeface="Roboto"/>
            </a:endParaRPr>
          </a:p>
          <a:p>
            <a:pPr marL="101600" lvl="0" algn="l" rtl="0">
              <a:spcBef>
                <a:spcPts val="0"/>
              </a:spcBef>
              <a:spcAft>
                <a:spcPts val="0"/>
              </a:spcAft>
              <a:buClr>
                <a:schemeClr val="dk2"/>
              </a:buClr>
              <a:buSzPts val="2000"/>
            </a:pPr>
            <a:r>
              <a:rPr lang="en" sz="2000" b="1" dirty="0">
                <a:solidFill>
                  <a:schemeClr val="dk2"/>
                </a:solidFill>
                <a:latin typeface="Roboto"/>
                <a:ea typeface="Roboto"/>
                <a:cs typeface="Roboto"/>
                <a:sym typeface="Roboto"/>
              </a:rPr>
              <a:t>2)  Patrols</a:t>
            </a:r>
            <a:endParaRPr sz="2000" b="1" dirty="0">
              <a:solidFill>
                <a:schemeClr val="dk2"/>
              </a:solidFill>
              <a:latin typeface="Roboto"/>
              <a:ea typeface="Roboto"/>
              <a:cs typeface="Roboto"/>
              <a:sym typeface="Roboto"/>
            </a:endParaRPr>
          </a:p>
          <a:p>
            <a:pPr marL="457200" lvl="0" indent="0" algn="l" rtl="0">
              <a:spcBef>
                <a:spcPts val="0"/>
              </a:spcBef>
              <a:spcAft>
                <a:spcPts val="0"/>
              </a:spcAft>
              <a:buNone/>
            </a:pPr>
            <a:r>
              <a:rPr lang="en" sz="2000" b="1" dirty="0">
                <a:solidFill>
                  <a:schemeClr val="dk2"/>
                </a:solidFill>
                <a:latin typeface="Roboto"/>
                <a:ea typeface="Roboto"/>
                <a:cs typeface="Roboto"/>
                <a:sym typeface="Roboto"/>
              </a:rPr>
              <a:t>	</a:t>
            </a:r>
            <a:r>
              <a:rPr lang="en" sz="1800" dirty="0">
                <a:solidFill>
                  <a:schemeClr val="dk2"/>
                </a:solidFill>
                <a:latin typeface="Roboto"/>
                <a:ea typeface="Roboto"/>
                <a:cs typeface="Roboto"/>
                <a:sym typeface="Roboto"/>
              </a:rPr>
              <a:t>gives experience in group living</a:t>
            </a:r>
            <a:endParaRPr sz="1800" dirty="0">
              <a:solidFill>
                <a:schemeClr val="dk2"/>
              </a:solidFill>
              <a:latin typeface="Roboto"/>
              <a:ea typeface="Roboto"/>
              <a:cs typeface="Roboto"/>
              <a:sym typeface="Roboto"/>
            </a:endParaRPr>
          </a:p>
          <a:p>
            <a:pPr marL="457200" lvl="0" indent="457200" algn="l" rtl="0">
              <a:spcBef>
                <a:spcPts val="0"/>
              </a:spcBef>
              <a:spcAft>
                <a:spcPts val="0"/>
              </a:spcAft>
              <a:buNone/>
            </a:pPr>
            <a:r>
              <a:rPr lang="en" sz="1800" dirty="0">
                <a:solidFill>
                  <a:schemeClr val="dk2"/>
                </a:solidFill>
                <a:latin typeface="Roboto"/>
                <a:ea typeface="Roboto"/>
                <a:cs typeface="Roboto"/>
                <a:sym typeface="Roboto"/>
              </a:rPr>
              <a:t>participating citizenship</a:t>
            </a:r>
            <a:endParaRPr sz="1800" dirty="0">
              <a:solidFill>
                <a:schemeClr val="dk2"/>
              </a:solidFill>
              <a:latin typeface="Roboto"/>
              <a:ea typeface="Roboto"/>
              <a:cs typeface="Roboto"/>
              <a:sym typeface="Roboto"/>
            </a:endParaRPr>
          </a:p>
          <a:p>
            <a:pPr marL="457200" lvl="0" indent="457200" algn="l" rtl="0">
              <a:spcBef>
                <a:spcPts val="0"/>
              </a:spcBef>
              <a:spcAft>
                <a:spcPts val="0"/>
              </a:spcAft>
              <a:buNone/>
            </a:pPr>
            <a:r>
              <a:rPr lang="en" sz="1800" dirty="0">
                <a:solidFill>
                  <a:schemeClr val="dk2"/>
                </a:solidFill>
                <a:latin typeface="Roboto"/>
                <a:ea typeface="Roboto"/>
                <a:cs typeface="Roboto"/>
                <a:sym typeface="Roboto"/>
              </a:rPr>
              <a:t>responsibility </a:t>
            </a:r>
            <a:endParaRPr sz="1800" dirty="0">
              <a:solidFill>
                <a:schemeClr val="dk2"/>
              </a:solidFill>
              <a:latin typeface="Roboto"/>
              <a:ea typeface="Roboto"/>
              <a:cs typeface="Roboto"/>
              <a:sym typeface="Roboto"/>
            </a:endParaRPr>
          </a:p>
          <a:p>
            <a:pPr marL="457200" lvl="0" indent="457200" algn="l" rtl="0">
              <a:spcBef>
                <a:spcPts val="0"/>
              </a:spcBef>
              <a:spcAft>
                <a:spcPts val="0"/>
              </a:spcAft>
              <a:buNone/>
            </a:pPr>
            <a:r>
              <a:rPr lang="en" sz="1800" dirty="0">
                <a:solidFill>
                  <a:schemeClr val="dk2"/>
                </a:solidFill>
                <a:latin typeface="Roboto"/>
                <a:ea typeface="Roboto"/>
                <a:cs typeface="Roboto"/>
                <a:sym typeface="Roboto"/>
              </a:rPr>
              <a:t>determine troop activities through elected representatives</a:t>
            </a:r>
            <a:endParaRPr sz="1800" dirty="0">
              <a:solidFill>
                <a:schemeClr val="dk2"/>
              </a:solidFill>
              <a:latin typeface="Roboto"/>
              <a:ea typeface="Roboto"/>
              <a:cs typeface="Roboto"/>
              <a:sym typeface="Roboto"/>
            </a:endParaRPr>
          </a:p>
        </p:txBody>
      </p:sp>
      <p:pic>
        <p:nvPicPr>
          <p:cNvPr id="104" name="Google Shape;104;p18"/>
          <p:cNvPicPr preferRelativeResize="0"/>
          <p:nvPr/>
        </p:nvPicPr>
        <p:blipFill>
          <a:blip r:embed="rId3">
            <a:alphaModFix/>
          </a:blip>
          <a:stretch>
            <a:fillRect/>
          </a:stretch>
        </p:blipFill>
        <p:spPr>
          <a:xfrm>
            <a:off x="7826825" y="68300"/>
            <a:ext cx="1005500" cy="11587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2"/>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Scoutmaster Responsibilities</a:t>
            </a:r>
            <a:endParaRPr/>
          </a:p>
        </p:txBody>
      </p:sp>
      <p:sp>
        <p:nvSpPr>
          <p:cNvPr id="522" name="Google Shape;522;p72"/>
          <p:cNvSpPr txBox="1">
            <a:spLocks noGrp="1"/>
          </p:cNvSpPr>
          <p:nvPr>
            <p:ph type="body" idx="1"/>
          </p:nvPr>
        </p:nvSpPr>
        <p:spPr>
          <a:xfrm>
            <a:off x="311725" y="2571750"/>
            <a:ext cx="3127500" cy="1631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700" b="1"/>
          </a:p>
          <a:p>
            <a:pPr marL="0" lvl="0" indent="0" algn="l" rtl="0">
              <a:spcBef>
                <a:spcPts val="0"/>
              </a:spcBef>
              <a:spcAft>
                <a:spcPts val="0"/>
              </a:spcAft>
              <a:buNone/>
            </a:pPr>
            <a:r>
              <a:rPr lang="en" sz="1700" b="1"/>
              <a:t>The Scoutmaster should </a:t>
            </a:r>
            <a:endParaRPr sz="1700" b="1"/>
          </a:p>
          <a:p>
            <a:pPr marL="0" lvl="0" indent="0" algn="l" rtl="0">
              <a:spcBef>
                <a:spcPts val="0"/>
              </a:spcBef>
              <a:spcAft>
                <a:spcPts val="0"/>
              </a:spcAft>
              <a:buNone/>
            </a:pPr>
            <a:r>
              <a:rPr lang="en" sz="1700" b="1"/>
              <a:t>stand back and let the scouts run the outdoor program</a:t>
            </a:r>
            <a:endParaRPr sz="1500"/>
          </a:p>
        </p:txBody>
      </p:sp>
      <p:pic>
        <p:nvPicPr>
          <p:cNvPr id="523" name="Google Shape;523;p72"/>
          <p:cNvPicPr preferRelativeResize="0"/>
          <p:nvPr/>
        </p:nvPicPr>
        <p:blipFill>
          <a:blip r:embed="rId3">
            <a:alphaModFix/>
          </a:blip>
          <a:stretch>
            <a:fillRect/>
          </a:stretch>
        </p:blipFill>
        <p:spPr>
          <a:xfrm>
            <a:off x="3070936" y="1392700"/>
            <a:ext cx="1415675" cy="1631425"/>
          </a:xfrm>
          <a:prstGeom prst="rect">
            <a:avLst/>
          </a:prstGeom>
          <a:noFill/>
          <a:ln>
            <a:noFill/>
          </a:ln>
        </p:spPr>
      </p:pic>
      <p:sp>
        <p:nvSpPr>
          <p:cNvPr id="524" name="Google Shape;524;p72"/>
          <p:cNvSpPr txBox="1"/>
          <p:nvPr/>
        </p:nvSpPr>
        <p:spPr>
          <a:xfrm>
            <a:off x="4920425" y="409000"/>
            <a:ext cx="3333900" cy="4336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b="1">
                <a:latin typeface="Roboto"/>
                <a:ea typeface="Roboto"/>
                <a:cs typeface="Roboto"/>
                <a:sym typeface="Roboto"/>
              </a:rPr>
              <a:t>The Scoutmaster does play a key role in success</a:t>
            </a:r>
            <a:endParaRPr sz="1500" b="1">
              <a:latin typeface="Roboto"/>
              <a:ea typeface="Roboto"/>
              <a:cs typeface="Roboto"/>
              <a:sym typeface="Roboto"/>
            </a:endParaRPr>
          </a:p>
          <a:p>
            <a:pPr marL="0" lvl="0" indent="0" algn="ctr" rtl="0">
              <a:lnSpc>
                <a:spcPct val="115000"/>
              </a:lnSpc>
              <a:spcBef>
                <a:spcPts val="1200"/>
              </a:spcBef>
              <a:spcAft>
                <a:spcPts val="0"/>
              </a:spcAft>
              <a:buNone/>
            </a:pPr>
            <a:endParaRPr sz="1500" b="1">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Lead by example</a:t>
            </a:r>
            <a:endParaRPr sz="1600">
              <a:latin typeface="Roboto"/>
              <a:ea typeface="Roboto"/>
              <a:cs typeface="Roboto"/>
              <a:sym typeface="Roboto"/>
            </a:endParaRPr>
          </a:p>
          <a:p>
            <a:pPr marL="457200" lvl="0" indent="0" algn="l" rtl="0">
              <a:spcBef>
                <a:spcPts val="0"/>
              </a:spcBef>
              <a:spcAft>
                <a:spcPts val="0"/>
              </a:spcAft>
              <a:buNone/>
            </a:pP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Ensure  the 6 steps of outdoor planning are followed</a:t>
            </a:r>
            <a:endParaRPr sz="1600">
              <a:latin typeface="Roboto"/>
              <a:ea typeface="Roboto"/>
              <a:cs typeface="Roboto"/>
              <a:sym typeface="Roboto"/>
            </a:endParaRPr>
          </a:p>
          <a:p>
            <a:pPr marL="457200" lvl="0" indent="0" algn="l" rtl="0">
              <a:spcBef>
                <a:spcPts val="0"/>
              </a:spcBef>
              <a:spcAft>
                <a:spcPts val="0"/>
              </a:spcAft>
              <a:buNone/>
            </a:pP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Confirm the troop has a monthly outdoor activity</a:t>
            </a:r>
            <a:endParaRPr sz="1600">
              <a:latin typeface="Roboto"/>
              <a:ea typeface="Roboto"/>
              <a:cs typeface="Roboto"/>
              <a:sym typeface="Roboto"/>
            </a:endParaRPr>
          </a:p>
          <a:p>
            <a:pPr marL="457200" lvl="0" indent="0" algn="l" rtl="0">
              <a:spcBef>
                <a:spcPts val="0"/>
              </a:spcBef>
              <a:spcAft>
                <a:spcPts val="0"/>
              </a:spcAft>
              <a:buNone/>
            </a:pP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Make certain a long term camping experience or high adventure activity is planned once a year</a:t>
            </a:r>
            <a:endParaRPr sz="1600">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Additional Resources</a:t>
            </a:r>
            <a:endParaRPr/>
          </a:p>
        </p:txBody>
      </p:sp>
      <p:pic>
        <p:nvPicPr>
          <p:cNvPr id="530" name="Google Shape;530;p73"/>
          <p:cNvPicPr preferRelativeResize="0"/>
          <p:nvPr/>
        </p:nvPicPr>
        <p:blipFill>
          <a:blip r:embed="rId3">
            <a:alphaModFix/>
          </a:blip>
          <a:stretch>
            <a:fillRect/>
          </a:stretch>
        </p:blipFill>
        <p:spPr>
          <a:xfrm>
            <a:off x="152400" y="1277025"/>
            <a:ext cx="1434025" cy="1434025"/>
          </a:xfrm>
          <a:prstGeom prst="rect">
            <a:avLst/>
          </a:prstGeom>
          <a:noFill/>
          <a:ln>
            <a:noFill/>
          </a:ln>
        </p:spPr>
      </p:pic>
      <p:pic>
        <p:nvPicPr>
          <p:cNvPr id="531" name="Google Shape;531;p73"/>
          <p:cNvPicPr preferRelativeResize="0"/>
          <p:nvPr/>
        </p:nvPicPr>
        <p:blipFill>
          <a:blip r:embed="rId4">
            <a:alphaModFix/>
          </a:blip>
          <a:stretch>
            <a:fillRect/>
          </a:stretch>
        </p:blipFill>
        <p:spPr>
          <a:xfrm>
            <a:off x="3219000" y="1355125"/>
            <a:ext cx="2857500" cy="923925"/>
          </a:xfrm>
          <a:prstGeom prst="rect">
            <a:avLst/>
          </a:prstGeom>
          <a:noFill/>
          <a:ln>
            <a:noFill/>
          </a:ln>
        </p:spPr>
      </p:pic>
      <p:pic>
        <p:nvPicPr>
          <p:cNvPr id="532" name="Google Shape;532;p73"/>
          <p:cNvPicPr preferRelativeResize="0"/>
          <p:nvPr/>
        </p:nvPicPr>
        <p:blipFill>
          <a:blip r:embed="rId5">
            <a:alphaModFix/>
          </a:blip>
          <a:stretch>
            <a:fillRect/>
          </a:stretch>
        </p:blipFill>
        <p:spPr>
          <a:xfrm>
            <a:off x="1834000" y="2350575"/>
            <a:ext cx="3212052" cy="763800"/>
          </a:xfrm>
          <a:prstGeom prst="rect">
            <a:avLst/>
          </a:prstGeom>
          <a:noFill/>
          <a:ln>
            <a:noFill/>
          </a:ln>
        </p:spPr>
      </p:pic>
      <p:sp>
        <p:nvSpPr>
          <p:cNvPr id="533" name="Google Shape;533;p73"/>
          <p:cNvSpPr txBox="1"/>
          <p:nvPr/>
        </p:nvSpPr>
        <p:spPr>
          <a:xfrm>
            <a:off x="311725" y="3370750"/>
            <a:ext cx="3000000" cy="10620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 sz="1900" b="1">
                <a:solidFill>
                  <a:srgbClr val="0000CD"/>
                </a:solidFill>
                <a:highlight>
                  <a:srgbClr val="FFFFFF"/>
                </a:highlight>
              </a:rPr>
              <a:t>Scoutmaster Position Specific Training</a:t>
            </a:r>
            <a:r>
              <a:rPr lang="en" sz="1900"/>
              <a:t>  </a:t>
            </a:r>
            <a:r>
              <a:rPr lang="en"/>
              <a:t>   </a:t>
            </a:r>
            <a:r>
              <a:rPr lang="en" sz="1200" b="1">
                <a:solidFill>
                  <a:srgbClr val="0000CD"/>
                </a:solidFill>
                <a:highlight>
                  <a:srgbClr val="FFFFFF"/>
                </a:highlight>
              </a:rPr>
              <a:t>(S24)</a:t>
            </a:r>
            <a:endParaRPr sz="500"/>
          </a:p>
        </p:txBody>
      </p:sp>
      <p:sp>
        <p:nvSpPr>
          <p:cNvPr id="534" name="Google Shape;534;p73"/>
          <p:cNvSpPr txBox="1"/>
          <p:nvPr/>
        </p:nvSpPr>
        <p:spPr>
          <a:xfrm>
            <a:off x="1214300" y="4432750"/>
            <a:ext cx="3569700" cy="6312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600"/>
              </a:spcAft>
              <a:buNone/>
            </a:pPr>
            <a:r>
              <a:rPr lang="en" sz="2900" b="1">
                <a:solidFill>
                  <a:srgbClr val="003F87"/>
                </a:solidFill>
                <a:highlight>
                  <a:srgbClr val="FFFFFF"/>
                </a:highlight>
              </a:rPr>
              <a:t>Leave No Trace</a:t>
            </a:r>
            <a:endParaRPr sz="2900" b="1">
              <a:solidFill>
                <a:srgbClr val="003F87"/>
              </a:solidFill>
              <a:highlight>
                <a:srgbClr val="FFFFFF"/>
              </a:highlight>
            </a:endParaRPr>
          </a:p>
        </p:txBody>
      </p:sp>
      <p:sp>
        <p:nvSpPr>
          <p:cNvPr id="535" name="Google Shape;535;p73"/>
          <p:cNvSpPr txBox="1"/>
          <p:nvPr/>
        </p:nvSpPr>
        <p:spPr>
          <a:xfrm>
            <a:off x="5347725" y="4388225"/>
            <a:ext cx="3212100" cy="585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600"/>
              </a:spcAft>
              <a:buNone/>
            </a:pPr>
            <a:r>
              <a:rPr lang="en" sz="2600" b="1">
                <a:solidFill>
                  <a:srgbClr val="003F87"/>
                </a:solidFill>
                <a:highlight>
                  <a:srgbClr val="FFFFFF"/>
                </a:highlight>
              </a:rPr>
              <a:t>Tread Lightly!</a:t>
            </a:r>
            <a:endParaRPr sz="2600" b="1">
              <a:solidFill>
                <a:srgbClr val="003F87"/>
              </a:solidFill>
              <a:highlight>
                <a:srgbClr val="FFFFFF"/>
              </a:highlight>
            </a:endParaRPr>
          </a:p>
        </p:txBody>
      </p:sp>
      <p:pic>
        <p:nvPicPr>
          <p:cNvPr id="536" name="Google Shape;536;p73"/>
          <p:cNvPicPr preferRelativeResize="0"/>
          <p:nvPr/>
        </p:nvPicPr>
        <p:blipFill>
          <a:blip r:embed="rId6">
            <a:alphaModFix/>
          </a:blip>
          <a:stretch>
            <a:fillRect/>
          </a:stretch>
        </p:blipFill>
        <p:spPr>
          <a:xfrm>
            <a:off x="6921500" y="1277025"/>
            <a:ext cx="1638325" cy="1524025"/>
          </a:xfrm>
          <a:prstGeom prst="rect">
            <a:avLst/>
          </a:prstGeom>
          <a:noFill/>
          <a:ln>
            <a:noFill/>
          </a:ln>
        </p:spPr>
      </p:pic>
      <p:pic>
        <p:nvPicPr>
          <p:cNvPr id="537" name="Google Shape;537;p73"/>
          <p:cNvPicPr preferRelativeResize="0"/>
          <p:nvPr/>
        </p:nvPicPr>
        <p:blipFill>
          <a:blip r:embed="rId7">
            <a:alphaModFix/>
          </a:blip>
          <a:stretch>
            <a:fillRect/>
          </a:stretch>
        </p:blipFill>
        <p:spPr>
          <a:xfrm>
            <a:off x="5438953" y="2816800"/>
            <a:ext cx="1266897" cy="1403700"/>
          </a:xfrm>
          <a:prstGeom prst="rect">
            <a:avLst/>
          </a:prstGeom>
          <a:noFill/>
          <a:ln>
            <a:noFill/>
          </a:ln>
        </p:spPr>
      </p:pic>
      <p:sp>
        <p:nvSpPr>
          <p:cNvPr id="538" name="Google Shape;538;p73"/>
          <p:cNvSpPr txBox="1"/>
          <p:nvPr/>
        </p:nvSpPr>
        <p:spPr>
          <a:xfrm>
            <a:off x="367488" y="2640750"/>
            <a:ext cx="115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Vols 1&amp;2</a:t>
            </a:r>
            <a:endParaRPr>
              <a:latin typeface="Roboto"/>
              <a:ea typeface="Roboto"/>
              <a:cs typeface="Roboto"/>
              <a:sym typeface="Roboto"/>
            </a:endParaRPr>
          </a:p>
        </p:txBody>
      </p:sp>
      <p:sp>
        <p:nvSpPr>
          <p:cNvPr id="539" name="Google Shape;539;p73"/>
          <p:cNvSpPr txBox="1"/>
          <p:nvPr/>
        </p:nvSpPr>
        <p:spPr>
          <a:xfrm>
            <a:off x="7341600" y="2711050"/>
            <a:ext cx="115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Vols 1,2&amp;3</a:t>
            </a:r>
            <a:endParaRPr>
              <a:latin typeface="Roboto"/>
              <a:ea typeface="Roboto"/>
              <a:cs typeface="Roboto"/>
              <a:sym typeface="Roboto"/>
            </a:endParaRPr>
          </a:p>
        </p:txBody>
      </p:sp>
      <p:pic>
        <p:nvPicPr>
          <p:cNvPr id="540" name="Google Shape;540;p73"/>
          <p:cNvPicPr preferRelativeResize="0"/>
          <p:nvPr/>
        </p:nvPicPr>
        <p:blipFill>
          <a:blip r:embed="rId8">
            <a:alphaModFix/>
          </a:blip>
          <a:stretch>
            <a:fillRect/>
          </a:stretch>
        </p:blipFill>
        <p:spPr>
          <a:xfrm>
            <a:off x="234275" y="3114379"/>
            <a:ext cx="625782" cy="623700"/>
          </a:xfrm>
          <a:prstGeom prst="rect">
            <a:avLst/>
          </a:prstGeom>
          <a:noFill/>
          <a:ln>
            <a:noFill/>
          </a:ln>
        </p:spPr>
      </p:pic>
      <p:pic>
        <p:nvPicPr>
          <p:cNvPr id="541" name="Google Shape;541;p73"/>
          <p:cNvPicPr preferRelativeResize="0"/>
          <p:nvPr/>
        </p:nvPicPr>
        <p:blipFill>
          <a:blip r:embed="rId9">
            <a:alphaModFix/>
          </a:blip>
          <a:stretch>
            <a:fillRect/>
          </a:stretch>
        </p:blipFill>
        <p:spPr>
          <a:xfrm>
            <a:off x="3389759" y="3139746"/>
            <a:ext cx="1524025" cy="1524025"/>
          </a:xfrm>
          <a:prstGeom prst="rect">
            <a:avLst/>
          </a:prstGeom>
          <a:noFill/>
          <a:ln>
            <a:noFill/>
          </a:ln>
        </p:spPr>
      </p:pic>
      <p:pic>
        <p:nvPicPr>
          <p:cNvPr id="542" name="Google Shape;542;p73"/>
          <p:cNvPicPr preferRelativeResize="0"/>
          <p:nvPr/>
        </p:nvPicPr>
        <p:blipFill>
          <a:blip r:embed="rId10">
            <a:alphaModFix/>
          </a:blip>
          <a:stretch>
            <a:fillRect/>
          </a:stretch>
        </p:blipFill>
        <p:spPr>
          <a:xfrm>
            <a:off x="7763948" y="3189973"/>
            <a:ext cx="1152600" cy="1515939"/>
          </a:xfrm>
          <a:prstGeom prst="rect">
            <a:avLst/>
          </a:prstGeom>
          <a:noFill/>
          <a:ln>
            <a:noFill/>
          </a:ln>
        </p:spPr>
      </p:pic>
      <p:pic>
        <p:nvPicPr>
          <p:cNvPr id="543" name="Google Shape;543;p73"/>
          <p:cNvPicPr preferRelativeResize="0"/>
          <p:nvPr/>
        </p:nvPicPr>
        <p:blipFill>
          <a:blip r:embed="rId11">
            <a:alphaModFix/>
          </a:blip>
          <a:stretch>
            <a:fillRect/>
          </a:stretch>
        </p:blipFill>
        <p:spPr>
          <a:xfrm>
            <a:off x="7994999" y="62625"/>
            <a:ext cx="921555" cy="1062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Outdoor adventure is a promise made to youth when joining scouting</a:t>
            </a:r>
            <a:endParaRPr/>
          </a:p>
        </p:txBody>
      </p:sp>
      <p:sp>
        <p:nvSpPr>
          <p:cNvPr id="549" name="Google Shape;549;p74"/>
          <p:cNvSpPr txBox="1">
            <a:spLocks noGrp="1"/>
          </p:cNvSpPr>
          <p:nvPr>
            <p:ph type="subTitle" idx="1"/>
          </p:nvPr>
        </p:nvSpPr>
        <p:spPr>
          <a:xfrm>
            <a:off x="807450" y="1876163"/>
            <a:ext cx="5488800" cy="133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The way scouts learn to do skills is to do it themselves on a troop activity.   </a:t>
            </a:r>
            <a:endParaRPr sz="1800"/>
          </a:p>
          <a:p>
            <a:pPr marL="1828800" lvl="0" indent="457200" algn="l" rtl="0">
              <a:spcBef>
                <a:spcPts val="0"/>
              </a:spcBef>
              <a:spcAft>
                <a:spcPts val="0"/>
              </a:spcAft>
              <a:buNone/>
            </a:pPr>
            <a:r>
              <a:rPr lang="en" sz="1800" i="1"/>
              <a:t>(EDGE method)</a:t>
            </a:r>
            <a:r>
              <a:rPr lang="en" sz="1800"/>
              <a:t> </a:t>
            </a:r>
            <a:endParaRPr sz="1800"/>
          </a:p>
        </p:txBody>
      </p:sp>
      <p:sp>
        <p:nvSpPr>
          <p:cNvPr id="550" name="Google Shape;550;p74"/>
          <p:cNvSpPr txBox="1"/>
          <p:nvPr/>
        </p:nvSpPr>
        <p:spPr>
          <a:xfrm>
            <a:off x="4784075" y="3507500"/>
            <a:ext cx="3891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accent2"/>
                </a:solidFill>
                <a:latin typeface="Roboto"/>
                <a:ea typeface="Roboto"/>
                <a:cs typeface="Roboto"/>
                <a:sym typeface="Roboto"/>
              </a:rPr>
              <a:t>Learning by doing is the hallmark of outdoor education.</a:t>
            </a:r>
            <a:endParaRPr sz="2100">
              <a:solidFill>
                <a:schemeClr val="accent2"/>
              </a:solidFill>
              <a:latin typeface="Roboto"/>
              <a:ea typeface="Roboto"/>
              <a:cs typeface="Roboto"/>
              <a:sym typeface="Roboto"/>
            </a:endParaRPr>
          </a:p>
        </p:txBody>
      </p:sp>
      <p:pic>
        <p:nvPicPr>
          <p:cNvPr id="551" name="Google Shape;551;p74"/>
          <p:cNvPicPr preferRelativeResize="0"/>
          <p:nvPr/>
        </p:nvPicPr>
        <p:blipFill>
          <a:blip r:embed="rId3">
            <a:alphaModFix/>
          </a:blip>
          <a:stretch>
            <a:fillRect/>
          </a:stretch>
        </p:blipFill>
        <p:spPr>
          <a:xfrm>
            <a:off x="393836" y="3269000"/>
            <a:ext cx="1415675" cy="16314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Uniforms</a:t>
            </a: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sz="1100"/>
          </a:p>
        </p:txBody>
      </p:sp>
      <p:sp>
        <p:nvSpPr>
          <p:cNvPr id="557" name="Google Shape;557;p75"/>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lnSpcReduction="20000"/>
          </a:bodyPr>
          <a:lstStyle/>
          <a:p>
            <a:pPr marL="457200" lvl="0" indent="-323850" algn="l" rtl="0">
              <a:spcBef>
                <a:spcPts val="0"/>
              </a:spcBef>
              <a:spcAft>
                <a:spcPts val="0"/>
              </a:spcAft>
              <a:buSzPts val="1500"/>
              <a:buChar char="★"/>
            </a:pPr>
            <a:r>
              <a:rPr lang="en" sz="1500"/>
              <a:t>Expresses friendliness to all other scouts</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Represents a spirit of equality and democracy</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Identifies fellow scouts</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Symbolizes Character Development, Citizenship Training,  and Leader Development</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Wearing promotes comradery, a sense of belonging and public recognition of one’s membership in Scouting</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For youth, it promotes pride in one’s patrol and troop</a:t>
            </a:r>
            <a:endParaRPr sz="1500"/>
          </a:p>
        </p:txBody>
      </p:sp>
      <p:pic>
        <p:nvPicPr>
          <p:cNvPr id="558" name="Google Shape;558;p75"/>
          <p:cNvPicPr preferRelativeResize="0"/>
          <p:nvPr/>
        </p:nvPicPr>
        <p:blipFill>
          <a:blip r:embed="rId3">
            <a:alphaModFix/>
          </a:blip>
          <a:stretch>
            <a:fillRect/>
          </a:stretch>
        </p:blipFill>
        <p:spPr>
          <a:xfrm>
            <a:off x="340761" y="3386325"/>
            <a:ext cx="1415675" cy="16314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Official uniforms are authorized by the National Executive Board	</a:t>
            </a:r>
            <a:endParaRPr/>
          </a:p>
        </p:txBody>
      </p:sp>
      <p:sp>
        <p:nvSpPr>
          <p:cNvPr id="564" name="Google Shape;564;p76"/>
          <p:cNvSpPr txBox="1">
            <a:spLocks noGrp="1"/>
          </p:cNvSpPr>
          <p:nvPr>
            <p:ph type="body" idx="2"/>
          </p:nvPr>
        </p:nvSpPr>
        <p:spPr>
          <a:xfrm>
            <a:off x="4879025" y="500925"/>
            <a:ext cx="3954000" cy="1420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600"/>
              <a:t>The chartered organization may decide what is considered full uniform for their units, but cannot make alterations or additions without permission from the National Executive Board.</a:t>
            </a:r>
            <a:endParaRPr sz="1600"/>
          </a:p>
        </p:txBody>
      </p:sp>
      <p:sp>
        <p:nvSpPr>
          <p:cNvPr id="565" name="Google Shape;565;p76"/>
          <p:cNvSpPr txBox="1">
            <a:spLocks noGrp="1"/>
          </p:cNvSpPr>
          <p:nvPr>
            <p:ph type="subTitle" idx="1"/>
          </p:nvPr>
        </p:nvSpPr>
        <p:spPr>
          <a:xfrm>
            <a:off x="5003825" y="3010950"/>
            <a:ext cx="3704400" cy="92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2"/>
                </a:solidFill>
              </a:rPr>
              <a:t>Scouts are not required to have a uniform in order to be a member, but it is encouraged.</a:t>
            </a:r>
            <a:endParaRPr>
              <a:solidFill>
                <a:schemeClr val="dk2"/>
              </a:solidFill>
            </a:endParaRPr>
          </a:p>
        </p:txBody>
      </p:sp>
      <p:pic>
        <p:nvPicPr>
          <p:cNvPr id="566" name="Google Shape;566;p76"/>
          <p:cNvPicPr preferRelativeResize="0"/>
          <p:nvPr/>
        </p:nvPicPr>
        <p:blipFill>
          <a:blip r:embed="rId3">
            <a:alphaModFix/>
          </a:blip>
          <a:stretch>
            <a:fillRect/>
          </a:stretch>
        </p:blipFill>
        <p:spPr>
          <a:xfrm>
            <a:off x="1261461" y="2883600"/>
            <a:ext cx="1415675" cy="1631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Parts to the Scouts BSA uniform</a:t>
            </a:r>
            <a:endParaRPr/>
          </a:p>
        </p:txBody>
      </p:sp>
      <p:sp>
        <p:nvSpPr>
          <p:cNvPr id="572" name="Google Shape;572;p77"/>
          <p:cNvSpPr txBox="1">
            <a:spLocks noGrp="1"/>
          </p:cNvSpPr>
          <p:nvPr>
            <p:ph type="body" idx="1"/>
          </p:nvPr>
        </p:nvSpPr>
        <p:spPr>
          <a:xfrm>
            <a:off x="311700" y="1505700"/>
            <a:ext cx="3999900" cy="29808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Cap: optional.  Olive green or campaign hat or troop approved headgear</a:t>
            </a:r>
            <a:endParaRPr/>
          </a:p>
          <a:p>
            <a:pPr marL="457200" lvl="0" indent="0" algn="l" rtl="0">
              <a:spcBef>
                <a:spcPts val="0"/>
              </a:spcBef>
              <a:spcAft>
                <a:spcPts val="0"/>
              </a:spcAft>
              <a:buNone/>
            </a:pPr>
            <a:endParaRPr/>
          </a:p>
          <a:p>
            <a:pPr marL="457200" lvl="0" indent="-311150" algn="l" rtl="0">
              <a:spcBef>
                <a:spcPts val="0"/>
              </a:spcBef>
              <a:spcAft>
                <a:spcPts val="0"/>
              </a:spcAft>
              <a:buSzPts val="1300"/>
              <a:buChar char="❖"/>
            </a:pPr>
            <a:r>
              <a:rPr lang="en"/>
              <a:t>Neckerchiefs- optional.  </a:t>
            </a:r>
            <a:endParaRPr/>
          </a:p>
          <a:p>
            <a:pPr marL="914400" lvl="1" indent="-298450" algn="l" rtl="0">
              <a:spcBef>
                <a:spcPts val="0"/>
              </a:spcBef>
              <a:spcAft>
                <a:spcPts val="0"/>
              </a:spcAft>
              <a:buSzPts val="1100"/>
              <a:buChar char="➢"/>
            </a:pPr>
            <a:r>
              <a:rPr lang="en"/>
              <a:t>Must be worn as described in guide to awards and insignia with BSA slide or handmade slide</a:t>
            </a:r>
            <a:endParaRPr/>
          </a:p>
          <a:p>
            <a:pPr marL="914400" lvl="1" indent="-298450" algn="l" rtl="0">
              <a:spcBef>
                <a:spcPts val="0"/>
              </a:spcBef>
              <a:spcAft>
                <a:spcPts val="0"/>
              </a:spcAft>
              <a:buSzPts val="1100"/>
              <a:buChar char="➢"/>
            </a:pPr>
            <a:r>
              <a:rPr lang="en"/>
              <a:t>If not worn, shirt is worn with open collar</a:t>
            </a:r>
            <a:endParaRPr/>
          </a:p>
          <a:p>
            <a:pPr marL="914400" lvl="1" indent="-298450" algn="l" rtl="0">
              <a:spcBef>
                <a:spcPts val="0"/>
              </a:spcBef>
              <a:spcAft>
                <a:spcPts val="0"/>
              </a:spcAft>
              <a:buSzPts val="1100"/>
              <a:buChar char="➢"/>
            </a:pPr>
            <a:r>
              <a:rPr lang="en"/>
              <a:t>Troop wears color as voted on </a:t>
            </a:r>
            <a:endParaRPr/>
          </a:p>
          <a:p>
            <a:pPr marL="914400" lvl="1" indent="-298450" algn="l" rtl="0">
              <a:spcBef>
                <a:spcPts val="0"/>
              </a:spcBef>
              <a:spcAft>
                <a:spcPts val="0"/>
              </a:spcAft>
              <a:buSzPts val="1100"/>
              <a:buChar char="➢"/>
            </a:pPr>
            <a:r>
              <a:rPr lang="en"/>
              <a:t>Leaders may wear bolo with open collar</a:t>
            </a:r>
            <a:endParaRPr/>
          </a:p>
          <a:p>
            <a:pPr marL="457200" lvl="0" indent="0" algn="l" rtl="0">
              <a:spcBef>
                <a:spcPts val="0"/>
              </a:spcBef>
              <a:spcAft>
                <a:spcPts val="0"/>
              </a:spcAft>
              <a:buNone/>
            </a:pPr>
            <a:endParaRPr/>
          </a:p>
          <a:p>
            <a:pPr marL="457200" lvl="0" indent="-311150" algn="l" rtl="0">
              <a:spcBef>
                <a:spcPts val="0"/>
              </a:spcBef>
              <a:spcAft>
                <a:spcPts val="0"/>
              </a:spcAft>
              <a:buSzPts val="1300"/>
              <a:buChar char="❖"/>
            </a:pPr>
            <a:r>
              <a:rPr lang="en"/>
              <a:t>Shirt: may be long or short sleeve</a:t>
            </a:r>
            <a:endParaRPr/>
          </a:p>
          <a:p>
            <a:pPr marL="914400" lvl="1" indent="-298450" algn="l" rtl="0">
              <a:spcBef>
                <a:spcPts val="0"/>
              </a:spcBef>
              <a:spcAft>
                <a:spcPts val="0"/>
              </a:spcAft>
              <a:buSzPts val="1100"/>
              <a:buChar char="➢"/>
            </a:pPr>
            <a:r>
              <a:rPr lang="en"/>
              <a:t>Forest green epaulets.  Custom loops are not permitted with Scouts BSA uniform</a:t>
            </a:r>
            <a:endParaRPr/>
          </a:p>
          <a:p>
            <a:pPr marL="0" lvl="0" indent="0" algn="l" rtl="0">
              <a:spcBef>
                <a:spcPts val="0"/>
              </a:spcBef>
              <a:spcAft>
                <a:spcPts val="1200"/>
              </a:spcAft>
              <a:buNone/>
            </a:pPr>
            <a:endParaRPr/>
          </a:p>
        </p:txBody>
      </p:sp>
      <p:sp>
        <p:nvSpPr>
          <p:cNvPr id="573" name="Google Shape;573;p7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Belt: official web belt (green) or BSA leather belt with metal BSA buckle</a:t>
            </a:r>
            <a:endParaRPr/>
          </a:p>
          <a:p>
            <a:pPr marL="457200" lvl="0" indent="0" algn="l" rtl="0">
              <a:spcBef>
                <a:spcPts val="0"/>
              </a:spcBef>
              <a:spcAft>
                <a:spcPts val="0"/>
              </a:spcAft>
              <a:buNone/>
            </a:pPr>
            <a:endParaRPr/>
          </a:p>
          <a:p>
            <a:pPr marL="457200" lvl="0" indent="-311150" algn="l" rtl="0">
              <a:spcBef>
                <a:spcPts val="0"/>
              </a:spcBef>
              <a:spcAft>
                <a:spcPts val="0"/>
              </a:spcAft>
              <a:buSzPts val="1300"/>
              <a:buChar char="❖"/>
            </a:pPr>
            <a:r>
              <a:rPr lang="en"/>
              <a:t>Footwear: BSA ankle, crew, or knee socks with neat and clean shoes</a:t>
            </a: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311150" algn="l" rtl="0">
              <a:spcBef>
                <a:spcPts val="0"/>
              </a:spcBef>
              <a:spcAft>
                <a:spcPts val="0"/>
              </a:spcAft>
              <a:buSzPts val="1300"/>
              <a:buChar char="❖"/>
            </a:pPr>
            <a:r>
              <a:rPr lang="en"/>
              <a:t>Pants/shorts/skorts: Scouts BSA shorts, convertible pants or pants w/ no cuff.  Females my wear the Scouts BSA skort</a:t>
            </a:r>
            <a:endParaRPr/>
          </a:p>
          <a:p>
            <a:pPr marL="0" lvl="0" indent="0" algn="l" rtl="0">
              <a:spcBef>
                <a:spcPts val="0"/>
              </a:spcBef>
              <a:spcAft>
                <a:spcPts val="1200"/>
              </a:spcAft>
              <a:buNone/>
            </a:pPr>
            <a:endParaRPr/>
          </a:p>
        </p:txBody>
      </p:sp>
      <p:pic>
        <p:nvPicPr>
          <p:cNvPr id="574" name="Google Shape;574;p77"/>
          <p:cNvPicPr preferRelativeResize="0"/>
          <p:nvPr/>
        </p:nvPicPr>
        <p:blipFill>
          <a:blip r:embed="rId3">
            <a:alphaModFix/>
          </a:blip>
          <a:stretch>
            <a:fillRect/>
          </a:stretch>
        </p:blipFill>
        <p:spPr>
          <a:xfrm>
            <a:off x="8057100" y="97400"/>
            <a:ext cx="891350" cy="1027225"/>
          </a:xfrm>
          <a:prstGeom prst="rect">
            <a:avLst/>
          </a:prstGeom>
          <a:noFill/>
          <a:ln>
            <a:noFill/>
          </a:ln>
        </p:spPr>
      </p:pic>
      <p:pic>
        <p:nvPicPr>
          <p:cNvPr id="575" name="Google Shape;575;p77"/>
          <p:cNvPicPr preferRelativeResize="0"/>
          <p:nvPr/>
        </p:nvPicPr>
        <p:blipFill>
          <a:blip r:embed="rId4">
            <a:alphaModFix/>
          </a:blip>
          <a:stretch>
            <a:fillRect/>
          </a:stretch>
        </p:blipFill>
        <p:spPr>
          <a:xfrm>
            <a:off x="74126" y="1342225"/>
            <a:ext cx="777150" cy="777150"/>
          </a:xfrm>
          <a:prstGeom prst="rect">
            <a:avLst/>
          </a:prstGeom>
          <a:noFill/>
          <a:ln>
            <a:noFill/>
          </a:ln>
        </p:spPr>
      </p:pic>
      <p:pic>
        <p:nvPicPr>
          <p:cNvPr id="576" name="Google Shape;576;p77"/>
          <p:cNvPicPr preferRelativeResize="0"/>
          <p:nvPr/>
        </p:nvPicPr>
        <p:blipFill>
          <a:blip r:embed="rId5">
            <a:alphaModFix/>
          </a:blip>
          <a:stretch>
            <a:fillRect/>
          </a:stretch>
        </p:blipFill>
        <p:spPr>
          <a:xfrm>
            <a:off x="44988" y="2183175"/>
            <a:ext cx="835436" cy="777150"/>
          </a:xfrm>
          <a:prstGeom prst="rect">
            <a:avLst/>
          </a:prstGeom>
          <a:noFill/>
          <a:ln>
            <a:noFill/>
          </a:ln>
        </p:spPr>
      </p:pic>
      <p:pic>
        <p:nvPicPr>
          <p:cNvPr id="577" name="Google Shape;577;p77"/>
          <p:cNvPicPr preferRelativeResize="0"/>
          <p:nvPr/>
        </p:nvPicPr>
        <p:blipFill>
          <a:blip r:embed="rId6">
            <a:alphaModFix/>
          </a:blip>
          <a:stretch>
            <a:fillRect/>
          </a:stretch>
        </p:blipFill>
        <p:spPr>
          <a:xfrm>
            <a:off x="4669325" y="2183175"/>
            <a:ext cx="679825" cy="679825"/>
          </a:xfrm>
          <a:prstGeom prst="rect">
            <a:avLst/>
          </a:prstGeom>
          <a:noFill/>
          <a:ln>
            <a:noFill/>
          </a:ln>
        </p:spPr>
      </p:pic>
      <p:pic>
        <p:nvPicPr>
          <p:cNvPr id="578" name="Google Shape;578;p77"/>
          <p:cNvPicPr preferRelativeResize="0"/>
          <p:nvPr/>
        </p:nvPicPr>
        <p:blipFill>
          <a:blip r:embed="rId7">
            <a:alphaModFix/>
          </a:blip>
          <a:stretch>
            <a:fillRect/>
          </a:stretch>
        </p:blipFill>
        <p:spPr>
          <a:xfrm>
            <a:off x="4669325" y="1439550"/>
            <a:ext cx="679825" cy="679825"/>
          </a:xfrm>
          <a:prstGeom prst="rect">
            <a:avLst/>
          </a:prstGeom>
          <a:noFill/>
          <a:ln>
            <a:noFill/>
          </a:ln>
        </p:spPr>
      </p:pic>
      <p:pic>
        <p:nvPicPr>
          <p:cNvPr id="579" name="Google Shape;579;p77"/>
          <p:cNvPicPr preferRelativeResize="0"/>
          <p:nvPr/>
        </p:nvPicPr>
        <p:blipFill>
          <a:blip r:embed="rId8">
            <a:alphaModFix/>
          </a:blip>
          <a:stretch>
            <a:fillRect/>
          </a:stretch>
        </p:blipFill>
        <p:spPr>
          <a:xfrm>
            <a:off x="74138" y="3469525"/>
            <a:ext cx="777150" cy="777150"/>
          </a:xfrm>
          <a:prstGeom prst="rect">
            <a:avLst/>
          </a:prstGeom>
          <a:noFill/>
          <a:ln>
            <a:noFill/>
          </a:ln>
        </p:spPr>
      </p:pic>
      <p:pic>
        <p:nvPicPr>
          <p:cNvPr id="580" name="Google Shape;580;p77"/>
          <p:cNvPicPr preferRelativeResize="0"/>
          <p:nvPr/>
        </p:nvPicPr>
        <p:blipFill>
          <a:blip r:embed="rId9">
            <a:alphaModFix/>
          </a:blip>
          <a:stretch>
            <a:fillRect/>
          </a:stretch>
        </p:blipFill>
        <p:spPr>
          <a:xfrm>
            <a:off x="4753550" y="3921550"/>
            <a:ext cx="511350" cy="511350"/>
          </a:xfrm>
          <a:prstGeom prst="rect">
            <a:avLst/>
          </a:prstGeom>
          <a:noFill/>
          <a:ln>
            <a:noFill/>
          </a:ln>
        </p:spPr>
      </p:pic>
      <p:pic>
        <p:nvPicPr>
          <p:cNvPr id="581" name="Google Shape;581;p77"/>
          <p:cNvPicPr preferRelativeResize="0"/>
          <p:nvPr/>
        </p:nvPicPr>
        <p:blipFill>
          <a:blip r:embed="rId10">
            <a:alphaModFix/>
          </a:blip>
          <a:stretch>
            <a:fillRect/>
          </a:stretch>
        </p:blipFill>
        <p:spPr>
          <a:xfrm>
            <a:off x="4669325" y="3188925"/>
            <a:ext cx="679825" cy="6798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8"/>
          <p:cNvSpPr txBox="1">
            <a:spLocks noGrp="1"/>
          </p:cNvSpPr>
          <p:nvPr>
            <p:ph type="ctrTitle"/>
          </p:nvPr>
        </p:nvSpPr>
        <p:spPr>
          <a:xfrm>
            <a:off x="185925" y="452975"/>
            <a:ext cx="8559600" cy="183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50"/>
              <a:t>In accordance with the provisions of the Boy Scouts of America Congressional Charter, any imitation of US Army, Navy, Air Force, or Marine Corps uniforms is prohibited</a:t>
            </a:r>
            <a:endParaRPr sz="2550"/>
          </a:p>
        </p:txBody>
      </p:sp>
      <p:pic>
        <p:nvPicPr>
          <p:cNvPr id="587" name="Google Shape;587;p78"/>
          <p:cNvPicPr preferRelativeResize="0"/>
          <p:nvPr/>
        </p:nvPicPr>
        <p:blipFill>
          <a:blip r:embed="rId3">
            <a:alphaModFix/>
          </a:blip>
          <a:stretch>
            <a:fillRect/>
          </a:stretch>
        </p:blipFill>
        <p:spPr>
          <a:xfrm>
            <a:off x="964011" y="3143875"/>
            <a:ext cx="1415675" cy="1631425"/>
          </a:xfrm>
          <a:prstGeom prst="rect">
            <a:avLst/>
          </a:prstGeom>
          <a:noFill/>
          <a:ln>
            <a:noFill/>
          </a:ln>
        </p:spPr>
      </p:pic>
      <p:sp>
        <p:nvSpPr>
          <p:cNvPr id="588" name="Google Shape;588;p78"/>
          <p:cNvSpPr txBox="1"/>
          <p:nvPr/>
        </p:nvSpPr>
        <p:spPr>
          <a:xfrm>
            <a:off x="5292225" y="3296800"/>
            <a:ext cx="2962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2"/>
                </a:solidFill>
                <a:latin typeface="Roboto"/>
                <a:ea typeface="Roboto"/>
                <a:cs typeface="Roboto"/>
                <a:sym typeface="Roboto"/>
              </a:rPr>
              <a:t>Camouflage clothing is not permitted to be worn as part of the Scout uniform.</a:t>
            </a:r>
            <a:endParaRPr>
              <a:solidFill>
                <a:schemeClr val="accent2"/>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Insignia placement</a:t>
            </a:r>
            <a:endParaRPr/>
          </a:p>
        </p:txBody>
      </p:sp>
      <p:pic>
        <p:nvPicPr>
          <p:cNvPr id="594" name="Google Shape;594;p79"/>
          <p:cNvPicPr preferRelativeResize="0"/>
          <p:nvPr/>
        </p:nvPicPr>
        <p:blipFill>
          <a:blip r:embed="rId3">
            <a:alphaModFix/>
          </a:blip>
          <a:stretch>
            <a:fillRect/>
          </a:stretch>
        </p:blipFill>
        <p:spPr>
          <a:xfrm>
            <a:off x="202000" y="1289425"/>
            <a:ext cx="4806450" cy="3714075"/>
          </a:xfrm>
          <a:prstGeom prst="rect">
            <a:avLst/>
          </a:prstGeom>
          <a:noFill/>
          <a:ln>
            <a:noFill/>
          </a:ln>
        </p:spPr>
      </p:pic>
      <p:sp>
        <p:nvSpPr>
          <p:cNvPr id="595" name="Google Shape;595;p79"/>
          <p:cNvSpPr txBox="1"/>
          <p:nvPr/>
        </p:nvSpPr>
        <p:spPr>
          <a:xfrm>
            <a:off x="5841725" y="1425325"/>
            <a:ext cx="2982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Roboto"/>
                <a:ea typeface="Roboto"/>
                <a:cs typeface="Roboto"/>
                <a:sym typeface="Roboto"/>
              </a:rPr>
              <a:t>For more information:</a:t>
            </a:r>
            <a:endParaRPr sz="16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596" name="Google Shape;596;p79"/>
          <p:cNvPicPr preferRelativeResize="0"/>
          <p:nvPr/>
        </p:nvPicPr>
        <p:blipFill>
          <a:blip r:embed="rId4">
            <a:alphaModFix/>
          </a:blip>
          <a:stretch>
            <a:fillRect/>
          </a:stretch>
        </p:blipFill>
        <p:spPr>
          <a:xfrm>
            <a:off x="6130675" y="1904597"/>
            <a:ext cx="2181350" cy="2840125"/>
          </a:xfrm>
          <a:prstGeom prst="rect">
            <a:avLst/>
          </a:prstGeom>
          <a:noFill/>
          <a:ln>
            <a:noFill/>
          </a:ln>
        </p:spPr>
      </p:pic>
      <p:pic>
        <p:nvPicPr>
          <p:cNvPr id="597" name="Google Shape;597;p79"/>
          <p:cNvPicPr preferRelativeResize="0"/>
          <p:nvPr/>
        </p:nvPicPr>
        <p:blipFill>
          <a:blip r:embed="rId5">
            <a:alphaModFix/>
          </a:blip>
          <a:stretch>
            <a:fillRect/>
          </a:stretch>
        </p:blipFill>
        <p:spPr>
          <a:xfrm>
            <a:off x="7942174" y="108375"/>
            <a:ext cx="881855" cy="10162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Wearing the uniform</a:t>
            </a:r>
            <a:endParaRPr/>
          </a:p>
        </p:txBody>
      </p:sp>
      <p:sp>
        <p:nvSpPr>
          <p:cNvPr id="603" name="Google Shape;603;p80"/>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b="1"/>
              <a:t>Do wear:</a:t>
            </a:r>
            <a:endParaRPr sz="1600" b="1"/>
          </a:p>
          <a:p>
            <a:pPr marL="457200" lvl="0" indent="-311150" algn="l" rtl="0">
              <a:spcBef>
                <a:spcPts val="1200"/>
              </a:spcBef>
              <a:spcAft>
                <a:spcPts val="0"/>
              </a:spcAft>
              <a:buSzPts val="1300"/>
              <a:buChar char="★"/>
            </a:pPr>
            <a:r>
              <a:rPr lang="en"/>
              <a:t>Troop meetings</a:t>
            </a:r>
            <a:endParaRPr/>
          </a:p>
          <a:p>
            <a:pPr marL="457200" lvl="0" indent="-311150" algn="l" rtl="0">
              <a:spcBef>
                <a:spcPts val="0"/>
              </a:spcBef>
              <a:spcAft>
                <a:spcPts val="0"/>
              </a:spcAft>
              <a:buSzPts val="1300"/>
              <a:buChar char="★"/>
            </a:pPr>
            <a:r>
              <a:rPr lang="en"/>
              <a:t>Ceremonies</a:t>
            </a:r>
            <a:endParaRPr/>
          </a:p>
          <a:p>
            <a:pPr marL="457200" lvl="0" indent="-311150" algn="l" rtl="0">
              <a:spcBef>
                <a:spcPts val="0"/>
              </a:spcBef>
              <a:spcAft>
                <a:spcPts val="0"/>
              </a:spcAft>
              <a:buSzPts val="1300"/>
              <a:buChar char="★"/>
            </a:pPr>
            <a:r>
              <a:rPr lang="en"/>
              <a:t>Special outdoor occasions</a:t>
            </a:r>
            <a:endParaRPr/>
          </a:p>
          <a:p>
            <a:pPr marL="457200" lvl="0" indent="-311150" algn="l" rtl="0">
              <a:spcBef>
                <a:spcPts val="0"/>
              </a:spcBef>
              <a:spcAft>
                <a:spcPts val="0"/>
              </a:spcAft>
              <a:buSzPts val="1300"/>
              <a:buChar char="★"/>
            </a:pPr>
            <a:r>
              <a:rPr lang="en"/>
              <a:t>Scouts &amp; Scouters may take part in opening ceremonies at political events, but must leave after the ceremony is concluded to not show political endorsement</a:t>
            </a:r>
            <a:endParaRPr/>
          </a:p>
          <a:p>
            <a:pPr marL="0" lvl="0" indent="0" algn="l" rtl="0">
              <a:spcBef>
                <a:spcPts val="1200"/>
              </a:spcBef>
              <a:spcAft>
                <a:spcPts val="0"/>
              </a:spcAft>
              <a:buNone/>
            </a:pPr>
            <a:endParaRPr/>
          </a:p>
          <a:p>
            <a:pPr marL="0" lvl="0" indent="0" algn="l" rtl="0">
              <a:spcBef>
                <a:spcPts val="1200"/>
              </a:spcBef>
              <a:spcAft>
                <a:spcPts val="1200"/>
              </a:spcAft>
              <a:buNone/>
            </a:pPr>
            <a:r>
              <a:rPr lang="en" sz="1400"/>
              <a:t>Activity shirt may be worn for physically active outdoor events and informal activities</a:t>
            </a:r>
            <a:endParaRPr sz="1400"/>
          </a:p>
        </p:txBody>
      </p:sp>
      <p:sp>
        <p:nvSpPr>
          <p:cNvPr id="604" name="Google Shape;604;p80"/>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600" b="1"/>
              <a:t>When not to wear:</a:t>
            </a:r>
            <a:endParaRPr sz="1600" b="1"/>
          </a:p>
          <a:p>
            <a:pPr marL="457200" lvl="0" indent="-311150" algn="l" rtl="0">
              <a:spcBef>
                <a:spcPts val="1200"/>
              </a:spcBef>
              <a:spcAft>
                <a:spcPts val="0"/>
              </a:spcAft>
              <a:buSzPts val="1300"/>
              <a:buChar char="★"/>
            </a:pPr>
            <a:r>
              <a:rPr lang="en"/>
              <a:t>While selling a commercial product or service (may only be done with approval from Council Executive Board and under conditions consistent with the rules &amp; regulations of Scouts BSA)</a:t>
            </a:r>
            <a:endParaRPr/>
          </a:p>
          <a:p>
            <a:pPr marL="457200" lvl="0" indent="-311150" algn="l" rtl="0">
              <a:spcBef>
                <a:spcPts val="0"/>
              </a:spcBef>
              <a:spcAft>
                <a:spcPts val="0"/>
              </a:spcAft>
              <a:buSzPts val="1300"/>
              <a:buChar char="★"/>
            </a:pPr>
            <a:r>
              <a:rPr lang="en"/>
              <a:t>Any activity that could dishonor or discredit the BSA of the individual</a:t>
            </a:r>
            <a:endParaRPr/>
          </a:p>
          <a:p>
            <a:pPr marL="0" lvl="0" indent="0" algn="l" rtl="0">
              <a:spcBef>
                <a:spcPts val="1200"/>
              </a:spcBef>
              <a:spcAft>
                <a:spcPts val="0"/>
              </a:spcAft>
              <a:buNone/>
            </a:pPr>
            <a:endParaRPr/>
          </a:p>
          <a:p>
            <a:pPr marL="0" lvl="0" indent="0" algn="l" rtl="0">
              <a:spcBef>
                <a:spcPts val="1200"/>
              </a:spcBef>
              <a:spcAft>
                <a:spcPts val="1200"/>
              </a:spcAft>
              <a:buNone/>
            </a:pPr>
            <a:r>
              <a:rPr lang="en" sz="1400"/>
              <a:t>Scouts and Scouters are encouraged to take part in political matters as individuals, but not while wearing their uniform</a:t>
            </a:r>
            <a:endParaRPr sz="1400"/>
          </a:p>
        </p:txBody>
      </p:sp>
      <p:pic>
        <p:nvPicPr>
          <p:cNvPr id="605" name="Google Shape;605;p80"/>
          <p:cNvPicPr preferRelativeResize="0"/>
          <p:nvPr/>
        </p:nvPicPr>
        <p:blipFill>
          <a:blip r:embed="rId3">
            <a:alphaModFix/>
          </a:blip>
          <a:stretch>
            <a:fillRect/>
          </a:stretch>
        </p:blipFill>
        <p:spPr>
          <a:xfrm>
            <a:off x="7956925" y="115800"/>
            <a:ext cx="875400" cy="10088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Uniform Inspections</a:t>
            </a:r>
            <a:endParaRPr/>
          </a:p>
        </p:txBody>
      </p:sp>
      <p:sp>
        <p:nvSpPr>
          <p:cNvPr id="611" name="Google Shape;611;p81"/>
          <p:cNvSpPr txBox="1">
            <a:spLocks noGrp="1"/>
          </p:cNvSpPr>
          <p:nvPr>
            <p:ph type="body" idx="2"/>
          </p:nvPr>
        </p:nvSpPr>
        <p:spPr>
          <a:xfrm>
            <a:off x="4833650" y="419050"/>
            <a:ext cx="3999300" cy="4460700"/>
          </a:xfrm>
          <a:prstGeom prst="rect">
            <a:avLst/>
          </a:prstGeom>
        </p:spPr>
        <p:txBody>
          <a:bodyPr spcFirstLastPara="1" wrap="square" lIns="91425" tIns="91425" rIns="91425" bIns="91425" anchor="t" anchorCtr="0">
            <a:noAutofit/>
          </a:bodyPr>
          <a:lstStyle/>
          <a:p>
            <a:pPr marL="1371600" lvl="0" indent="0" algn="l" rtl="0">
              <a:spcBef>
                <a:spcPts val="0"/>
              </a:spcBef>
              <a:spcAft>
                <a:spcPts val="0"/>
              </a:spcAft>
              <a:buNone/>
            </a:pPr>
            <a:r>
              <a:rPr lang="en" sz="1400"/>
              <a:t>The uniform  inspection sheet is used to advise scouts and leaders how to properly wear the uniform.</a:t>
            </a:r>
            <a:endParaRPr sz="1400"/>
          </a:p>
          <a:p>
            <a:pPr marL="1371600" lvl="0" indent="0" algn="l" rtl="0">
              <a:spcBef>
                <a:spcPts val="1200"/>
              </a:spcBef>
              <a:spcAft>
                <a:spcPts val="0"/>
              </a:spcAft>
              <a:buNone/>
            </a:pPr>
            <a:endParaRPr sz="1400"/>
          </a:p>
          <a:p>
            <a:pPr marL="1371600" lvl="0" indent="0" algn="l" rtl="0">
              <a:spcBef>
                <a:spcPts val="1200"/>
              </a:spcBef>
              <a:spcAft>
                <a:spcPts val="0"/>
              </a:spcAft>
              <a:buNone/>
            </a:pPr>
            <a:endParaRPr sz="1400"/>
          </a:p>
          <a:p>
            <a:pPr marL="1371600" lvl="0" indent="0" algn="l" rtl="0">
              <a:spcBef>
                <a:spcPts val="1200"/>
              </a:spcBef>
              <a:spcAft>
                <a:spcPts val="0"/>
              </a:spcAft>
              <a:buNone/>
            </a:pPr>
            <a:endParaRPr sz="1400"/>
          </a:p>
          <a:p>
            <a:pPr marL="0" lvl="0" indent="0" algn="l" rtl="0">
              <a:spcBef>
                <a:spcPts val="1200"/>
              </a:spcBef>
              <a:spcAft>
                <a:spcPts val="0"/>
              </a:spcAft>
              <a:buNone/>
            </a:pPr>
            <a:r>
              <a:rPr lang="en" sz="1400"/>
              <a:t>Keep the Scout Oath &amp; Scout Law </a:t>
            </a:r>
            <a:endParaRPr sz="1400"/>
          </a:p>
          <a:p>
            <a:pPr marL="0" lvl="0" indent="0" algn="l" rtl="0">
              <a:spcBef>
                <a:spcPts val="0"/>
              </a:spcBef>
              <a:spcAft>
                <a:spcPts val="0"/>
              </a:spcAft>
              <a:buNone/>
            </a:pPr>
            <a:r>
              <a:rPr lang="en" sz="1400"/>
              <a:t>in mind when completing inspections</a:t>
            </a:r>
            <a:endParaRPr sz="1400"/>
          </a:p>
          <a:p>
            <a:pPr marL="1371600" lvl="0" indent="0" algn="l" rtl="0">
              <a:spcBef>
                <a:spcPts val="1200"/>
              </a:spcBef>
              <a:spcAft>
                <a:spcPts val="0"/>
              </a:spcAft>
              <a:buNone/>
            </a:pPr>
            <a:endParaRPr sz="1400"/>
          </a:p>
          <a:p>
            <a:pPr marL="0" lvl="0" indent="0" algn="l" rtl="0">
              <a:spcBef>
                <a:spcPts val="1200"/>
              </a:spcBef>
              <a:spcAft>
                <a:spcPts val="0"/>
              </a:spcAft>
              <a:buNone/>
            </a:pPr>
            <a:r>
              <a:rPr lang="en" sz="1400"/>
              <a:t>Remember to be Helpful, Friendly, Courteous, and Kind when attempting to correct how someone wears the uniform.</a:t>
            </a:r>
            <a:endParaRPr sz="1400"/>
          </a:p>
          <a:p>
            <a:pPr marL="0" lvl="0" indent="0" algn="l" rtl="0">
              <a:spcBef>
                <a:spcPts val="1200"/>
              </a:spcBef>
              <a:spcAft>
                <a:spcPts val="1200"/>
              </a:spcAft>
              <a:buNone/>
            </a:pPr>
            <a:endParaRPr/>
          </a:p>
        </p:txBody>
      </p:sp>
      <p:sp>
        <p:nvSpPr>
          <p:cNvPr id="612" name="Google Shape;612;p81"/>
          <p:cNvSpPr txBox="1">
            <a:spLocks noGrp="1"/>
          </p:cNvSpPr>
          <p:nvPr>
            <p:ph type="subTitle" idx="1"/>
          </p:nvPr>
        </p:nvSpPr>
        <p:spPr>
          <a:xfrm>
            <a:off x="304800" y="1908675"/>
            <a:ext cx="3704400" cy="16449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Use common sense during inspections</a:t>
            </a:r>
            <a:endParaRPr/>
          </a:p>
          <a:p>
            <a:pPr marL="0" lvl="0" indent="0" algn="l" rtl="0">
              <a:spcBef>
                <a:spcPts val="0"/>
              </a:spcBef>
              <a:spcAft>
                <a:spcPts val="0"/>
              </a:spcAft>
              <a:buNone/>
            </a:pPr>
            <a:endParaRPr/>
          </a:p>
          <a:p>
            <a:pPr marL="0" lvl="0" indent="0" algn="l" rtl="0">
              <a:spcBef>
                <a:spcPts val="0"/>
              </a:spcBef>
              <a:spcAft>
                <a:spcPts val="0"/>
              </a:spcAft>
              <a:buNone/>
            </a:pPr>
            <a:r>
              <a:rPr lang="en"/>
              <a:t>Basic rule is neatness</a:t>
            </a:r>
            <a:endParaRPr/>
          </a:p>
          <a:p>
            <a:pPr marL="0" lvl="0" indent="0" algn="l" rtl="0">
              <a:spcBef>
                <a:spcPts val="0"/>
              </a:spcBef>
              <a:spcAft>
                <a:spcPts val="0"/>
              </a:spcAft>
              <a:buNone/>
            </a:pPr>
            <a:endParaRPr/>
          </a:p>
          <a:p>
            <a:pPr marL="0" lvl="0" indent="0" algn="l" rtl="0">
              <a:spcBef>
                <a:spcPts val="0"/>
              </a:spcBef>
              <a:spcAft>
                <a:spcPts val="0"/>
              </a:spcAft>
              <a:buNone/>
            </a:pPr>
            <a:r>
              <a:rPr lang="en"/>
              <a:t>Remember the uniform is only 1 of the methods of scouting</a:t>
            </a:r>
            <a:endParaRPr/>
          </a:p>
        </p:txBody>
      </p:sp>
      <p:pic>
        <p:nvPicPr>
          <p:cNvPr id="613" name="Google Shape;613;p81"/>
          <p:cNvPicPr preferRelativeResize="0"/>
          <p:nvPr/>
        </p:nvPicPr>
        <p:blipFill>
          <a:blip r:embed="rId3">
            <a:alphaModFix/>
          </a:blip>
          <a:stretch>
            <a:fillRect/>
          </a:stretch>
        </p:blipFill>
        <p:spPr>
          <a:xfrm>
            <a:off x="1458799" y="3553584"/>
            <a:ext cx="1150825" cy="1326241"/>
          </a:xfrm>
          <a:prstGeom prst="rect">
            <a:avLst/>
          </a:prstGeom>
          <a:noFill/>
          <a:ln>
            <a:noFill/>
          </a:ln>
        </p:spPr>
      </p:pic>
      <p:pic>
        <p:nvPicPr>
          <p:cNvPr id="614" name="Google Shape;614;p81"/>
          <p:cNvPicPr preferRelativeResize="0"/>
          <p:nvPr/>
        </p:nvPicPr>
        <p:blipFill>
          <a:blip r:embed="rId4">
            <a:alphaModFix/>
          </a:blip>
          <a:stretch>
            <a:fillRect/>
          </a:stretch>
        </p:blipFill>
        <p:spPr>
          <a:xfrm>
            <a:off x="4759651" y="419049"/>
            <a:ext cx="1293730" cy="1674600"/>
          </a:xfrm>
          <a:prstGeom prst="rect">
            <a:avLst/>
          </a:prstGeom>
          <a:noFill/>
          <a:ln>
            <a:noFill/>
          </a:ln>
        </p:spPr>
      </p:pic>
      <p:pic>
        <p:nvPicPr>
          <p:cNvPr id="615" name="Google Shape;615;p81"/>
          <p:cNvPicPr preferRelativeResize="0"/>
          <p:nvPr/>
        </p:nvPicPr>
        <p:blipFill>
          <a:blip r:embed="rId5">
            <a:alphaModFix/>
          </a:blip>
          <a:stretch>
            <a:fillRect/>
          </a:stretch>
        </p:blipFill>
        <p:spPr>
          <a:xfrm>
            <a:off x="7880325" y="2152848"/>
            <a:ext cx="1021175" cy="1007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Methods of Scouting	…</a:t>
            </a:r>
            <a:r>
              <a:rPr lang="en" sz="1800"/>
              <a:t> continued</a:t>
            </a:r>
            <a:endParaRPr sz="1800"/>
          </a:p>
        </p:txBody>
      </p:sp>
      <p:sp>
        <p:nvSpPr>
          <p:cNvPr id="110" name="Google Shape;110;p19"/>
          <p:cNvSpPr txBox="1"/>
          <p:nvPr/>
        </p:nvSpPr>
        <p:spPr>
          <a:xfrm>
            <a:off x="247850" y="1260975"/>
            <a:ext cx="8390700" cy="39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chemeClr val="dk2"/>
                </a:solidFill>
                <a:latin typeface="Roboto"/>
                <a:ea typeface="Roboto"/>
                <a:cs typeface="Roboto"/>
                <a:sym typeface="Roboto"/>
              </a:rPr>
              <a:t>3)  Outdoor Programs</a:t>
            </a:r>
            <a:endParaRPr sz="2000" b="1" dirty="0">
              <a:solidFill>
                <a:schemeClr val="dk2"/>
              </a:solidFill>
              <a:latin typeface="Roboto"/>
              <a:ea typeface="Roboto"/>
              <a:cs typeface="Roboto"/>
              <a:sym typeface="Roboto"/>
            </a:endParaRPr>
          </a:p>
          <a:p>
            <a:pPr marL="0" lvl="0" indent="457200" algn="l" rtl="0">
              <a:spcBef>
                <a:spcPts val="0"/>
              </a:spcBef>
              <a:spcAft>
                <a:spcPts val="0"/>
              </a:spcAft>
              <a:buNone/>
            </a:pPr>
            <a:r>
              <a:rPr lang="en" sz="1800" dirty="0">
                <a:solidFill>
                  <a:schemeClr val="dk2"/>
                </a:solidFill>
                <a:latin typeface="Roboto"/>
                <a:ea typeface="Roboto"/>
                <a:cs typeface="Roboto"/>
                <a:sym typeface="Roboto"/>
              </a:rPr>
              <a:t> </a:t>
            </a:r>
            <a:r>
              <a:rPr lang="en" sz="1700" dirty="0">
                <a:solidFill>
                  <a:schemeClr val="dk2"/>
                </a:solidFill>
                <a:latin typeface="Roboto"/>
                <a:ea typeface="Roboto"/>
                <a:cs typeface="Roboto"/>
                <a:sym typeface="Roboto"/>
              </a:rPr>
              <a:t>Scouting is designed to take place outdoors</a:t>
            </a:r>
            <a:endParaRPr sz="1700" dirty="0">
              <a:solidFill>
                <a:schemeClr val="dk2"/>
              </a:solidFill>
              <a:latin typeface="Roboto"/>
              <a:ea typeface="Roboto"/>
              <a:cs typeface="Roboto"/>
              <a:sym typeface="Roboto"/>
            </a:endParaRPr>
          </a:p>
          <a:p>
            <a:pPr marL="457200" lvl="0" indent="457200" algn="l" rtl="0">
              <a:spcBef>
                <a:spcPts val="0"/>
              </a:spcBef>
              <a:spcAft>
                <a:spcPts val="0"/>
              </a:spcAft>
              <a:buNone/>
            </a:pPr>
            <a:r>
              <a:rPr lang="en" sz="1700" dirty="0">
                <a:solidFill>
                  <a:schemeClr val="dk2"/>
                </a:solidFill>
                <a:latin typeface="Roboto"/>
                <a:ea typeface="Roboto"/>
                <a:cs typeface="Roboto"/>
                <a:sym typeface="Roboto"/>
              </a:rPr>
              <a:t>- learn to share responsibilities </a:t>
            </a:r>
            <a:endParaRPr sz="1700" dirty="0">
              <a:solidFill>
                <a:schemeClr val="dk2"/>
              </a:solidFill>
              <a:latin typeface="Roboto"/>
              <a:ea typeface="Roboto"/>
              <a:cs typeface="Roboto"/>
              <a:sym typeface="Roboto"/>
            </a:endParaRPr>
          </a:p>
          <a:p>
            <a:pPr marL="457200" lvl="0" indent="457200" algn="l" rtl="0">
              <a:spcBef>
                <a:spcPts val="0"/>
              </a:spcBef>
              <a:spcAft>
                <a:spcPts val="0"/>
              </a:spcAft>
              <a:buNone/>
            </a:pPr>
            <a:r>
              <a:rPr lang="en" sz="1700" dirty="0">
                <a:solidFill>
                  <a:schemeClr val="dk2"/>
                </a:solidFill>
                <a:latin typeface="Roboto"/>
                <a:ea typeface="Roboto"/>
                <a:cs typeface="Roboto"/>
                <a:sym typeface="Roboto"/>
              </a:rPr>
              <a:t>- learn to live with each other. </a:t>
            </a:r>
            <a:endParaRPr sz="1700" dirty="0">
              <a:solidFill>
                <a:schemeClr val="dk2"/>
              </a:solidFill>
              <a:latin typeface="Roboto"/>
              <a:ea typeface="Roboto"/>
              <a:cs typeface="Roboto"/>
              <a:sym typeface="Roboto"/>
            </a:endParaRPr>
          </a:p>
          <a:p>
            <a:pPr marL="457200" lvl="0" indent="457200" algn="l" rtl="0">
              <a:spcBef>
                <a:spcPts val="0"/>
              </a:spcBef>
              <a:spcAft>
                <a:spcPts val="0"/>
              </a:spcAft>
              <a:buNone/>
            </a:pPr>
            <a:r>
              <a:rPr lang="en" sz="1700" dirty="0">
                <a:solidFill>
                  <a:schemeClr val="dk2"/>
                </a:solidFill>
                <a:latin typeface="Roboto"/>
                <a:ea typeface="Roboto"/>
                <a:cs typeface="Roboto"/>
                <a:sym typeface="Roboto"/>
              </a:rPr>
              <a:t>- skills and activities practiced at troop meetings come alive with</a:t>
            </a:r>
            <a:endParaRPr sz="1700" dirty="0">
              <a:solidFill>
                <a:schemeClr val="dk2"/>
              </a:solidFill>
              <a:latin typeface="Roboto"/>
              <a:ea typeface="Roboto"/>
              <a:cs typeface="Roboto"/>
              <a:sym typeface="Roboto"/>
            </a:endParaRPr>
          </a:p>
          <a:p>
            <a:pPr marL="914400" lvl="0" indent="457200" algn="l" rtl="0">
              <a:spcBef>
                <a:spcPts val="0"/>
              </a:spcBef>
              <a:spcAft>
                <a:spcPts val="0"/>
              </a:spcAft>
              <a:buNone/>
            </a:pPr>
            <a:r>
              <a:rPr lang="en" sz="1700" dirty="0">
                <a:solidFill>
                  <a:schemeClr val="dk2"/>
                </a:solidFill>
                <a:latin typeface="Roboto"/>
                <a:ea typeface="Roboto"/>
                <a:cs typeface="Roboto"/>
                <a:sym typeface="Roboto"/>
              </a:rPr>
              <a:t> purpose. </a:t>
            </a:r>
            <a:endParaRPr sz="1700" dirty="0">
              <a:solidFill>
                <a:schemeClr val="dk2"/>
              </a:solidFill>
              <a:latin typeface="Roboto"/>
              <a:ea typeface="Roboto"/>
              <a:cs typeface="Roboto"/>
              <a:sym typeface="Roboto"/>
            </a:endParaRPr>
          </a:p>
          <a:p>
            <a:pPr marL="457200" lvl="0" indent="457200" algn="l" rtl="0">
              <a:spcBef>
                <a:spcPts val="0"/>
              </a:spcBef>
              <a:spcAft>
                <a:spcPts val="0"/>
              </a:spcAft>
              <a:buNone/>
            </a:pPr>
            <a:r>
              <a:rPr lang="en" sz="1700" dirty="0">
                <a:solidFill>
                  <a:schemeClr val="dk2"/>
                </a:solidFill>
                <a:latin typeface="Roboto"/>
                <a:ea typeface="Roboto"/>
                <a:cs typeface="Roboto"/>
                <a:sym typeface="Roboto"/>
              </a:rPr>
              <a:t>- laboratory for Scouts to learn ecology and practice conservation of</a:t>
            </a:r>
            <a:endParaRPr sz="1700" dirty="0">
              <a:solidFill>
                <a:schemeClr val="dk2"/>
              </a:solidFill>
              <a:latin typeface="Roboto"/>
              <a:ea typeface="Roboto"/>
              <a:cs typeface="Roboto"/>
              <a:sym typeface="Roboto"/>
            </a:endParaRPr>
          </a:p>
          <a:p>
            <a:pPr marL="914400" lvl="0" indent="457200" algn="l" rtl="0">
              <a:spcBef>
                <a:spcPts val="0"/>
              </a:spcBef>
              <a:spcAft>
                <a:spcPts val="0"/>
              </a:spcAft>
              <a:buNone/>
            </a:pPr>
            <a:r>
              <a:rPr lang="en" sz="1700" dirty="0">
                <a:solidFill>
                  <a:schemeClr val="dk2"/>
                </a:solidFill>
                <a:latin typeface="Roboto"/>
                <a:ea typeface="Roboto"/>
                <a:cs typeface="Roboto"/>
                <a:sym typeface="Roboto"/>
              </a:rPr>
              <a:t> nature’s resources.</a:t>
            </a:r>
            <a:endParaRPr sz="1700" dirty="0">
              <a:solidFill>
                <a:schemeClr val="dk2"/>
              </a:solidFill>
              <a:latin typeface="Roboto"/>
              <a:ea typeface="Roboto"/>
              <a:cs typeface="Roboto"/>
              <a:sym typeface="Roboto"/>
            </a:endParaRPr>
          </a:p>
          <a:p>
            <a:pPr marL="0" lvl="0" indent="0" algn="l" rtl="0">
              <a:spcBef>
                <a:spcPts val="0"/>
              </a:spcBef>
              <a:spcAft>
                <a:spcPts val="0"/>
              </a:spcAft>
              <a:buNone/>
            </a:pPr>
            <a:r>
              <a:rPr lang="en" sz="2000" b="1" dirty="0">
                <a:solidFill>
                  <a:schemeClr val="dk2"/>
                </a:solidFill>
                <a:latin typeface="Roboto"/>
                <a:ea typeface="Roboto"/>
                <a:cs typeface="Roboto"/>
                <a:sym typeface="Roboto"/>
              </a:rPr>
              <a:t>4)  Advancements </a:t>
            </a:r>
            <a:endParaRPr sz="2000" b="1" dirty="0">
              <a:solidFill>
                <a:schemeClr val="dk2"/>
              </a:solidFill>
              <a:latin typeface="Roboto"/>
              <a:ea typeface="Roboto"/>
              <a:cs typeface="Roboto"/>
              <a:sym typeface="Roboto"/>
            </a:endParaRPr>
          </a:p>
          <a:p>
            <a:pPr marL="457200" lvl="0" indent="0" algn="l" rtl="0">
              <a:spcBef>
                <a:spcPts val="0"/>
              </a:spcBef>
              <a:spcAft>
                <a:spcPts val="0"/>
              </a:spcAft>
              <a:buNone/>
            </a:pPr>
            <a:r>
              <a:rPr lang="en" sz="1800" dirty="0">
                <a:solidFill>
                  <a:schemeClr val="dk2"/>
                </a:solidFill>
                <a:latin typeface="Roboto"/>
                <a:ea typeface="Roboto"/>
                <a:cs typeface="Roboto"/>
                <a:sym typeface="Roboto"/>
              </a:rPr>
              <a:t>-</a:t>
            </a:r>
            <a:r>
              <a:rPr lang="en" sz="1700" dirty="0">
                <a:solidFill>
                  <a:schemeClr val="dk2"/>
                </a:solidFill>
                <a:latin typeface="Roboto"/>
                <a:ea typeface="Roboto"/>
                <a:cs typeface="Roboto"/>
                <a:sym typeface="Roboto"/>
              </a:rPr>
              <a:t>provide a series of surmountable obstacles and steps to overcome them </a:t>
            </a:r>
            <a:endParaRPr sz="1700" dirty="0">
              <a:solidFill>
                <a:schemeClr val="dk2"/>
              </a:solidFill>
              <a:latin typeface="Roboto"/>
              <a:ea typeface="Roboto"/>
              <a:cs typeface="Roboto"/>
              <a:sym typeface="Roboto"/>
            </a:endParaRPr>
          </a:p>
          <a:p>
            <a:pPr marL="0" lvl="0" indent="457200" algn="l" rtl="0">
              <a:spcBef>
                <a:spcPts val="0"/>
              </a:spcBef>
              <a:spcAft>
                <a:spcPts val="0"/>
              </a:spcAft>
              <a:buNone/>
            </a:pPr>
            <a:r>
              <a:rPr lang="en" sz="1700" dirty="0">
                <a:solidFill>
                  <a:schemeClr val="dk2"/>
                </a:solidFill>
                <a:latin typeface="Roboto"/>
                <a:ea typeface="Roboto"/>
                <a:cs typeface="Roboto"/>
                <a:sym typeface="Roboto"/>
              </a:rPr>
              <a:t>- A Scout plans their advancement, and is rewarded for each achievement </a:t>
            </a:r>
            <a:endParaRPr sz="1700" dirty="0">
              <a:solidFill>
                <a:schemeClr val="dk2"/>
              </a:solidFill>
              <a:latin typeface="Roboto"/>
              <a:ea typeface="Roboto"/>
              <a:cs typeface="Roboto"/>
              <a:sym typeface="Roboto"/>
            </a:endParaRPr>
          </a:p>
          <a:p>
            <a:pPr marL="457200" lvl="0" indent="457200" algn="l" rtl="0">
              <a:spcBef>
                <a:spcPts val="0"/>
              </a:spcBef>
              <a:spcAft>
                <a:spcPts val="0"/>
              </a:spcAft>
              <a:buNone/>
            </a:pPr>
            <a:r>
              <a:rPr lang="en" sz="1700" dirty="0">
                <a:solidFill>
                  <a:schemeClr val="dk2"/>
                </a:solidFill>
                <a:latin typeface="Roboto"/>
                <a:ea typeface="Roboto"/>
                <a:cs typeface="Roboto"/>
                <a:sym typeface="Roboto"/>
              </a:rPr>
              <a:t>gaining self-confidence. </a:t>
            </a:r>
            <a:endParaRPr sz="1700" dirty="0">
              <a:solidFill>
                <a:schemeClr val="dk2"/>
              </a:solidFill>
              <a:latin typeface="Roboto"/>
              <a:ea typeface="Roboto"/>
              <a:cs typeface="Roboto"/>
              <a:sym typeface="Roboto"/>
            </a:endParaRPr>
          </a:p>
          <a:p>
            <a:pPr marL="457200" lvl="0" indent="0" algn="l" rtl="0">
              <a:spcBef>
                <a:spcPts val="0"/>
              </a:spcBef>
              <a:spcAft>
                <a:spcPts val="0"/>
              </a:spcAft>
              <a:buNone/>
            </a:pPr>
            <a:r>
              <a:rPr lang="en" sz="1700" dirty="0">
                <a:solidFill>
                  <a:schemeClr val="dk2"/>
                </a:solidFill>
                <a:latin typeface="Roboto"/>
                <a:ea typeface="Roboto"/>
                <a:cs typeface="Roboto"/>
                <a:sym typeface="Roboto"/>
              </a:rPr>
              <a:t>- help scouts grow in self-reliance and the ability to help others.</a:t>
            </a:r>
            <a:endParaRPr sz="1700" dirty="0">
              <a:solidFill>
                <a:schemeClr val="dk2"/>
              </a:solidFill>
              <a:latin typeface="Roboto"/>
              <a:ea typeface="Roboto"/>
              <a:cs typeface="Roboto"/>
              <a:sym typeface="Roboto"/>
            </a:endParaRPr>
          </a:p>
          <a:p>
            <a:pPr marL="914400" lvl="0" indent="0" algn="l" rtl="0">
              <a:spcBef>
                <a:spcPts val="0"/>
              </a:spcBef>
              <a:spcAft>
                <a:spcPts val="0"/>
              </a:spcAft>
              <a:buNone/>
            </a:pPr>
            <a:endParaRPr sz="1600" dirty="0">
              <a:latin typeface="Roboto"/>
              <a:ea typeface="Roboto"/>
              <a:cs typeface="Roboto"/>
              <a:sym typeface="Roboto"/>
            </a:endParaRPr>
          </a:p>
        </p:txBody>
      </p:sp>
      <p:pic>
        <p:nvPicPr>
          <p:cNvPr id="111" name="Google Shape;111;p19"/>
          <p:cNvPicPr preferRelativeResize="0"/>
          <p:nvPr/>
        </p:nvPicPr>
        <p:blipFill>
          <a:blip r:embed="rId3">
            <a:alphaModFix/>
          </a:blip>
          <a:stretch>
            <a:fillRect/>
          </a:stretch>
        </p:blipFill>
        <p:spPr>
          <a:xfrm>
            <a:off x="7989944" y="102250"/>
            <a:ext cx="940956" cy="10843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Annual Troop Program Planning</a:t>
            </a:r>
            <a:endParaRPr/>
          </a:p>
        </p:txBody>
      </p:sp>
      <p:sp>
        <p:nvSpPr>
          <p:cNvPr id="621" name="Google Shape;621;p82"/>
          <p:cNvSpPr txBox="1">
            <a:spLocks noGrp="1"/>
          </p:cNvSpPr>
          <p:nvPr>
            <p:ph type="subTitle" idx="1"/>
          </p:nvPr>
        </p:nvSpPr>
        <p:spPr>
          <a:xfrm>
            <a:off x="695925" y="1499675"/>
            <a:ext cx="6343800" cy="1142100"/>
          </a:xfrm>
          <a:prstGeom prst="rect">
            <a:avLst/>
          </a:prstGeom>
        </p:spPr>
        <p:txBody>
          <a:bodyPr spcFirstLastPara="1" wrap="square" lIns="91425" tIns="91425" rIns="91425" bIns="91425" anchor="t" anchorCtr="0">
            <a:normAutofit fontScale="85000"/>
          </a:bodyPr>
          <a:lstStyle/>
          <a:p>
            <a:pPr marL="0" lvl="0" indent="0" algn="l" rtl="0">
              <a:lnSpc>
                <a:spcPct val="115000"/>
              </a:lnSpc>
              <a:spcBef>
                <a:spcPts val="0"/>
              </a:spcBef>
              <a:spcAft>
                <a:spcPts val="0"/>
              </a:spcAft>
              <a:buNone/>
            </a:pPr>
            <a:r>
              <a:rPr lang="en" sz="1917">
                <a:solidFill>
                  <a:srgbClr val="000000"/>
                </a:solidFill>
              </a:rPr>
              <a:t>The Annual Troop Program creates stability for troop, increases scout participation and allows the Scoutmaster to give youth responsibility for much of the leadership of meetings and activities</a:t>
            </a:r>
            <a:endParaRPr sz="1717"/>
          </a:p>
        </p:txBody>
      </p:sp>
      <p:pic>
        <p:nvPicPr>
          <p:cNvPr id="622" name="Google Shape;622;p82"/>
          <p:cNvPicPr preferRelativeResize="0"/>
          <p:nvPr/>
        </p:nvPicPr>
        <p:blipFill>
          <a:blip r:embed="rId3">
            <a:alphaModFix/>
          </a:blip>
          <a:stretch>
            <a:fillRect/>
          </a:stretch>
        </p:blipFill>
        <p:spPr>
          <a:xfrm>
            <a:off x="575823" y="3246175"/>
            <a:ext cx="1357625" cy="15645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3"/>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Annual Troop Program Planning</a:t>
            </a:r>
            <a:endParaRPr/>
          </a:p>
        </p:txBody>
      </p:sp>
      <p:sp>
        <p:nvSpPr>
          <p:cNvPr id="628" name="Google Shape;628;p83"/>
          <p:cNvSpPr txBox="1">
            <a:spLocks noGrp="1"/>
          </p:cNvSpPr>
          <p:nvPr>
            <p:ph type="subTitle" idx="1"/>
          </p:nvPr>
        </p:nvSpPr>
        <p:spPr>
          <a:xfrm>
            <a:off x="311300" y="1932650"/>
            <a:ext cx="3704400" cy="1587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Annual program is planned 1 year in advance and shared with all families in the form of a calendar</a:t>
            </a:r>
            <a:endParaRPr/>
          </a:p>
          <a:p>
            <a:pPr marL="0" lvl="0" indent="0" algn="l" rtl="0">
              <a:spcBef>
                <a:spcPts val="0"/>
              </a:spcBef>
              <a:spcAft>
                <a:spcPts val="0"/>
              </a:spcAft>
              <a:buNone/>
            </a:pPr>
            <a:endParaRPr/>
          </a:p>
          <a:p>
            <a:pPr marL="0" lvl="0" indent="0" algn="l" rtl="0">
              <a:spcBef>
                <a:spcPts val="0"/>
              </a:spcBef>
              <a:spcAft>
                <a:spcPts val="0"/>
              </a:spcAft>
              <a:buNone/>
            </a:pPr>
            <a:r>
              <a:rPr lang="en"/>
              <a:t>Everyone has a role and and the plan is divided into 5 distinct steps.</a:t>
            </a:r>
            <a:endParaRPr/>
          </a:p>
        </p:txBody>
      </p:sp>
      <p:pic>
        <p:nvPicPr>
          <p:cNvPr id="629" name="Google Shape;629;p83"/>
          <p:cNvPicPr preferRelativeResize="0"/>
          <p:nvPr/>
        </p:nvPicPr>
        <p:blipFill>
          <a:blip r:embed="rId3">
            <a:alphaModFix/>
          </a:blip>
          <a:stretch>
            <a:fillRect/>
          </a:stretch>
        </p:blipFill>
        <p:spPr>
          <a:xfrm>
            <a:off x="3996586" y="3286184"/>
            <a:ext cx="1150825" cy="1326241"/>
          </a:xfrm>
          <a:prstGeom prst="rect">
            <a:avLst/>
          </a:prstGeom>
          <a:noFill/>
          <a:ln>
            <a:noFill/>
          </a:ln>
        </p:spPr>
      </p:pic>
      <p:pic>
        <p:nvPicPr>
          <p:cNvPr id="630" name="Google Shape;630;p83"/>
          <p:cNvPicPr preferRelativeResize="0"/>
          <p:nvPr/>
        </p:nvPicPr>
        <p:blipFill>
          <a:blip r:embed="rId4">
            <a:alphaModFix/>
          </a:blip>
          <a:stretch>
            <a:fillRect/>
          </a:stretch>
        </p:blipFill>
        <p:spPr>
          <a:xfrm>
            <a:off x="5267422" y="354825"/>
            <a:ext cx="3423025" cy="44338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Planning a coherent and inviting troop program plan cannot be underestimated!</a:t>
            </a:r>
            <a:endParaRPr/>
          </a:p>
        </p:txBody>
      </p:sp>
      <p:sp>
        <p:nvSpPr>
          <p:cNvPr id="636" name="Google Shape;636;p84"/>
          <p:cNvSpPr txBox="1">
            <a:spLocks noGrp="1"/>
          </p:cNvSpPr>
          <p:nvPr>
            <p:ph type="subTitle" idx="1"/>
          </p:nvPr>
        </p:nvSpPr>
        <p:spPr>
          <a:xfrm>
            <a:off x="311700" y="2089250"/>
            <a:ext cx="5476200" cy="107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Plans may be completed yearly or every 6 months depending on whether troop elects SPL and Patrol Leaders annually or every 6 months</a:t>
            </a:r>
            <a:endParaRPr/>
          </a:p>
        </p:txBody>
      </p:sp>
      <p:pic>
        <p:nvPicPr>
          <p:cNvPr id="637" name="Google Shape;637;p84"/>
          <p:cNvPicPr preferRelativeResize="0"/>
          <p:nvPr/>
        </p:nvPicPr>
        <p:blipFill>
          <a:blip r:embed="rId3">
            <a:alphaModFix/>
          </a:blip>
          <a:stretch>
            <a:fillRect/>
          </a:stretch>
        </p:blipFill>
        <p:spPr>
          <a:xfrm>
            <a:off x="715150" y="3234925"/>
            <a:ext cx="1382530" cy="15932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8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 types of planning</a:t>
            </a:r>
            <a:endParaRPr/>
          </a:p>
        </p:txBody>
      </p:sp>
      <p:sp>
        <p:nvSpPr>
          <p:cNvPr id="643" name="Google Shape;643;p8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Annual long term planning:</a:t>
            </a:r>
            <a:endParaRPr sz="1600" b="1"/>
          </a:p>
          <a:p>
            <a:pPr marL="0" lvl="0" indent="0" algn="l" rtl="0">
              <a:spcBef>
                <a:spcPts val="1200"/>
              </a:spcBef>
              <a:spcAft>
                <a:spcPts val="1200"/>
              </a:spcAft>
              <a:buNone/>
            </a:pPr>
            <a:r>
              <a:rPr lang="en" sz="1600"/>
              <a:t>The SPL, PLC, Scoutmaster, and other key adults involved with the troop meet once a year (or every 6 months) to determine the next 12 months (or 6 months) of troop program and major activities</a:t>
            </a:r>
            <a:endParaRPr sz="1600"/>
          </a:p>
        </p:txBody>
      </p:sp>
      <p:sp>
        <p:nvSpPr>
          <p:cNvPr id="644" name="Google Shape;644;p8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Short term monthly planning:</a:t>
            </a:r>
            <a:endParaRPr sz="1600" b="1"/>
          </a:p>
          <a:p>
            <a:pPr marL="0" lvl="0" indent="0" algn="l" rtl="0">
              <a:spcBef>
                <a:spcPts val="1200"/>
              </a:spcBef>
              <a:spcAft>
                <a:spcPts val="1200"/>
              </a:spcAft>
              <a:buNone/>
            </a:pPr>
            <a:r>
              <a:rPr lang="en" sz="1600"/>
              <a:t>The same troop members and leaders meet every month to fine tune the annual plan and assign Patrols &amp; individuals tasks that will lead to success of the plan.</a:t>
            </a:r>
            <a:endParaRPr sz="1600"/>
          </a:p>
        </p:txBody>
      </p:sp>
      <p:pic>
        <p:nvPicPr>
          <p:cNvPr id="645" name="Google Shape;645;p85"/>
          <p:cNvPicPr preferRelativeResize="0"/>
          <p:nvPr/>
        </p:nvPicPr>
        <p:blipFill>
          <a:blip r:embed="rId3">
            <a:alphaModFix/>
          </a:blip>
          <a:stretch>
            <a:fillRect/>
          </a:stretch>
        </p:blipFill>
        <p:spPr>
          <a:xfrm>
            <a:off x="8031300" y="167050"/>
            <a:ext cx="895450" cy="1031950"/>
          </a:xfrm>
          <a:prstGeom prst="rect">
            <a:avLst/>
          </a:prstGeom>
          <a:noFill/>
          <a:ln>
            <a:noFill/>
          </a:ln>
        </p:spPr>
      </p:pic>
      <p:pic>
        <p:nvPicPr>
          <p:cNvPr id="646" name="Google Shape;646;p85"/>
          <p:cNvPicPr preferRelativeResize="0"/>
          <p:nvPr/>
        </p:nvPicPr>
        <p:blipFill>
          <a:blip r:embed="rId4">
            <a:alphaModFix/>
          </a:blip>
          <a:stretch>
            <a:fillRect/>
          </a:stretch>
        </p:blipFill>
        <p:spPr>
          <a:xfrm>
            <a:off x="3148000" y="3448500"/>
            <a:ext cx="2847975" cy="1600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Role of the Patrol Leaders</a:t>
            </a:r>
            <a:endParaRPr/>
          </a:p>
        </p:txBody>
      </p:sp>
      <p:sp>
        <p:nvSpPr>
          <p:cNvPr id="652" name="Google Shape;652;p8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t>The Patrol Leaders Conference (PLC): </a:t>
            </a:r>
            <a:endParaRPr b="1"/>
          </a:p>
          <a:p>
            <a:pPr marL="0" lvl="0" indent="0" algn="l" rtl="0">
              <a:spcBef>
                <a:spcPts val="1200"/>
              </a:spcBef>
              <a:spcAft>
                <a:spcPts val="0"/>
              </a:spcAft>
              <a:buNone/>
            </a:pPr>
            <a:r>
              <a:rPr lang="en" b="1"/>
              <a:t>Annual planning:</a:t>
            </a:r>
            <a:endParaRPr b="1"/>
          </a:p>
          <a:p>
            <a:pPr marL="457200" lvl="0" indent="-311150" algn="l" rtl="0">
              <a:spcBef>
                <a:spcPts val="1200"/>
              </a:spcBef>
              <a:spcAft>
                <a:spcPts val="0"/>
              </a:spcAft>
              <a:buSzPts val="1300"/>
              <a:buChar char="❖"/>
            </a:pPr>
            <a:r>
              <a:rPr lang="en"/>
              <a:t>plans and runs the troop’s programs &amp; activities </a:t>
            </a:r>
            <a:endParaRPr/>
          </a:p>
          <a:p>
            <a:pPr marL="457200" lvl="0" indent="0" algn="l" rtl="0">
              <a:spcBef>
                <a:spcPts val="0"/>
              </a:spcBef>
              <a:spcAft>
                <a:spcPts val="0"/>
              </a:spcAft>
              <a:buNone/>
            </a:pPr>
            <a:endParaRPr/>
          </a:p>
          <a:p>
            <a:pPr marL="457200" lvl="0" indent="-311150" algn="l" rtl="0">
              <a:spcBef>
                <a:spcPts val="0"/>
              </a:spcBef>
              <a:spcAft>
                <a:spcPts val="0"/>
              </a:spcAft>
              <a:buSzPts val="1300"/>
              <a:buChar char="❖"/>
            </a:pPr>
            <a:r>
              <a:rPr lang="en"/>
              <a:t>Gives long range direction w/ annual planning</a:t>
            </a:r>
            <a:endParaRPr/>
          </a:p>
          <a:p>
            <a:pPr marL="457200" lvl="0" indent="0" algn="l" rtl="0">
              <a:spcBef>
                <a:spcPts val="0"/>
              </a:spcBef>
              <a:spcAft>
                <a:spcPts val="0"/>
              </a:spcAft>
              <a:buNone/>
            </a:pPr>
            <a:endParaRPr/>
          </a:p>
          <a:p>
            <a:pPr marL="457200" lvl="0" indent="-311150" algn="l" rtl="0">
              <a:spcBef>
                <a:spcPts val="0"/>
              </a:spcBef>
              <a:spcAft>
                <a:spcPts val="0"/>
              </a:spcAft>
              <a:buSzPts val="1300"/>
              <a:buChar char="❖"/>
            </a:pPr>
            <a:r>
              <a:rPr lang="en"/>
              <a:t>Lays out the troop calendar </a:t>
            </a:r>
            <a:endParaRPr/>
          </a:p>
          <a:p>
            <a:pPr marL="457200" lvl="0" indent="0" algn="l" rtl="0">
              <a:spcBef>
                <a:spcPts val="0"/>
              </a:spcBef>
              <a:spcAft>
                <a:spcPts val="0"/>
              </a:spcAft>
              <a:buNone/>
            </a:pPr>
            <a:endParaRPr/>
          </a:p>
          <a:p>
            <a:pPr marL="0" lvl="0" indent="0" algn="l" rtl="0">
              <a:spcBef>
                <a:spcPts val="0"/>
              </a:spcBef>
              <a:spcAft>
                <a:spcPts val="0"/>
              </a:spcAft>
              <a:buNone/>
            </a:pPr>
            <a:r>
              <a:rPr lang="en" b="1"/>
              <a:t>Monthly planning:</a:t>
            </a:r>
            <a:endParaRPr/>
          </a:p>
          <a:p>
            <a:pPr marL="457200" lvl="0" indent="-311150" algn="l" rtl="0">
              <a:spcBef>
                <a:spcPts val="0"/>
              </a:spcBef>
              <a:spcAft>
                <a:spcPts val="0"/>
              </a:spcAft>
              <a:buSzPts val="1300"/>
              <a:buChar char="❖"/>
            </a:pPr>
            <a:r>
              <a:rPr lang="en"/>
              <a:t>Fine tunes upcoming troop meetings &amp; activities</a:t>
            </a:r>
            <a:endParaRPr/>
          </a:p>
          <a:p>
            <a:pPr marL="457200" lvl="0" indent="-311150" algn="l" rtl="0">
              <a:spcBef>
                <a:spcPts val="0"/>
              </a:spcBef>
              <a:spcAft>
                <a:spcPts val="0"/>
              </a:spcAft>
              <a:buSzPts val="1300"/>
              <a:buChar char="❖"/>
            </a:pPr>
            <a:r>
              <a:rPr lang="en"/>
              <a:t>Get together a few minutes after each meeting to review plans for the next meeting</a:t>
            </a:r>
            <a:endParaRPr/>
          </a:p>
          <a:p>
            <a:pPr marL="457200" lvl="0" indent="-311150" algn="l" rtl="0">
              <a:spcBef>
                <a:spcPts val="0"/>
              </a:spcBef>
              <a:spcAft>
                <a:spcPts val="0"/>
              </a:spcAft>
              <a:buSzPts val="1300"/>
              <a:buChar char="❖"/>
            </a:pPr>
            <a:r>
              <a:rPr lang="en"/>
              <a:t>Makes adjustments as needed to ensure plan’s success</a:t>
            </a:r>
            <a:endParaRPr/>
          </a:p>
        </p:txBody>
      </p:sp>
      <p:pic>
        <p:nvPicPr>
          <p:cNvPr id="653" name="Google Shape;653;p86"/>
          <p:cNvPicPr preferRelativeResize="0"/>
          <p:nvPr/>
        </p:nvPicPr>
        <p:blipFill>
          <a:blip r:embed="rId3">
            <a:alphaModFix/>
          </a:blip>
          <a:stretch>
            <a:fillRect/>
          </a:stretch>
        </p:blipFill>
        <p:spPr>
          <a:xfrm>
            <a:off x="715150" y="3234925"/>
            <a:ext cx="1382530" cy="1593275"/>
          </a:xfrm>
          <a:prstGeom prst="rect">
            <a:avLst/>
          </a:prstGeom>
          <a:noFill/>
          <a:ln>
            <a:noFill/>
          </a:ln>
        </p:spPr>
      </p:pic>
      <p:sp>
        <p:nvSpPr>
          <p:cNvPr id="654" name="Google Shape;654;p86"/>
          <p:cNvSpPr txBox="1"/>
          <p:nvPr/>
        </p:nvSpPr>
        <p:spPr>
          <a:xfrm>
            <a:off x="371825" y="1958250"/>
            <a:ext cx="2838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2"/>
                </a:solidFill>
                <a:latin typeface="Roboto"/>
                <a:ea typeface="Roboto"/>
                <a:cs typeface="Roboto"/>
                <a:sym typeface="Roboto"/>
              </a:rPr>
              <a:t>The PLC, not adult leaders, is responsible for planning troop activities</a:t>
            </a:r>
            <a:endParaRPr sz="1600">
              <a:solidFill>
                <a:schemeClr val="accent2"/>
              </a:solidFill>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Role of the Senior Patrol Leader (SPL)</a:t>
            </a:r>
            <a:endParaRPr/>
          </a:p>
        </p:txBody>
      </p:sp>
      <p:sp>
        <p:nvSpPr>
          <p:cNvPr id="660" name="Google Shape;660;p87"/>
          <p:cNvSpPr txBox="1">
            <a:spLocks noGrp="1"/>
          </p:cNvSpPr>
          <p:nvPr>
            <p:ph type="body" idx="1"/>
          </p:nvPr>
        </p:nvSpPr>
        <p:spPr>
          <a:xfrm>
            <a:off x="4669450" y="950700"/>
            <a:ext cx="4166400" cy="3242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700" b="1"/>
              <a:t>The SPL: </a:t>
            </a:r>
            <a:endParaRPr sz="1700" b="1"/>
          </a:p>
          <a:p>
            <a:pPr marL="457200" lvl="0" indent="-330200" algn="l" rtl="0">
              <a:spcBef>
                <a:spcPts val="1200"/>
              </a:spcBef>
              <a:spcAft>
                <a:spcPts val="0"/>
              </a:spcAft>
              <a:buSzPts val="1600"/>
              <a:buChar char="●"/>
            </a:pPr>
            <a:r>
              <a:rPr lang="en" sz="1600"/>
              <a:t>conducts meetings of the PLC where Patrol Leaders present ideas and concerns of their patrols.</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Helps develop troop’s overall program</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Takes PLC decision to the rest of the troop members</a:t>
            </a:r>
            <a:endParaRPr sz="1600"/>
          </a:p>
          <a:p>
            <a:pPr marL="457200" lvl="0" indent="0" algn="l" rtl="0">
              <a:spcBef>
                <a:spcPts val="0"/>
              </a:spcBef>
              <a:spcAft>
                <a:spcPts val="0"/>
              </a:spcAft>
              <a:buNone/>
            </a:pPr>
            <a:endParaRPr/>
          </a:p>
          <a:p>
            <a:pPr marL="0" lvl="0" indent="0" algn="l" rtl="0">
              <a:spcBef>
                <a:spcPts val="1200"/>
              </a:spcBef>
              <a:spcAft>
                <a:spcPts val="1200"/>
              </a:spcAft>
              <a:buNone/>
            </a:pPr>
            <a:endParaRPr/>
          </a:p>
        </p:txBody>
      </p:sp>
      <p:pic>
        <p:nvPicPr>
          <p:cNvPr id="661" name="Google Shape;661;p87"/>
          <p:cNvPicPr preferRelativeResize="0"/>
          <p:nvPr/>
        </p:nvPicPr>
        <p:blipFill>
          <a:blip r:embed="rId3">
            <a:alphaModFix/>
          </a:blip>
          <a:stretch>
            <a:fillRect/>
          </a:stretch>
        </p:blipFill>
        <p:spPr>
          <a:xfrm>
            <a:off x="715150" y="3234925"/>
            <a:ext cx="1382530" cy="15932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Role of Scoutmaster</a:t>
            </a:r>
            <a:endParaRPr/>
          </a:p>
        </p:txBody>
      </p:sp>
      <p:sp>
        <p:nvSpPr>
          <p:cNvPr id="667" name="Google Shape;667;p88"/>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Attends the PLC meetings as a coach on informational resource</a:t>
            </a:r>
            <a:endParaRPr/>
          </a:p>
          <a:p>
            <a:pPr marL="457200" lvl="0" indent="0" algn="l" rtl="0">
              <a:spcBef>
                <a:spcPts val="1200"/>
              </a:spcBef>
              <a:spcAft>
                <a:spcPts val="0"/>
              </a:spcAft>
              <a:buNone/>
            </a:pPr>
            <a:endParaRPr/>
          </a:p>
          <a:p>
            <a:pPr marL="457200" lvl="0" indent="-311150" algn="l" rtl="0">
              <a:spcBef>
                <a:spcPts val="1200"/>
              </a:spcBef>
              <a:spcAft>
                <a:spcPts val="0"/>
              </a:spcAft>
              <a:buSzPts val="1300"/>
              <a:buChar char="❖"/>
            </a:pPr>
            <a:r>
              <a:rPr lang="en"/>
              <a:t>As much as possible, allows Scouts to run meetings and make decisions.</a:t>
            </a:r>
            <a:endParaRPr/>
          </a:p>
          <a:p>
            <a:pPr marL="457200" lvl="0" indent="0" algn="l" rtl="0">
              <a:spcBef>
                <a:spcPts val="1200"/>
              </a:spcBef>
              <a:spcAft>
                <a:spcPts val="0"/>
              </a:spcAft>
              <a:buNone/>
            </a:pPr>
            <a:endParaRPr/>
          </a:p>
          <a:p>
            <a:pPr marL="457200" lvl="0" indent="-311150" algn="l" rtl="0">
              <a:spcBef>
                <a:spcPts val="1200"/>
              </a:spcBef>
              <a:spcAft>
                <a:spcPts val="0"/>
              </a:spcAft>
              <a:buSzPts val="1300"/>
              <a:buChar char="❖"/>
            </a:pPr>
            <a:r>
              <a:rPr lang="en"/>
              <a:t>Steps in with suggestions and guidance when that will enhance the program </a:t>
            </a:r>
            <a:endParaRPr/>
          </a:p>
        </p:txBody>
      </p:sp>
      <p:sp>
        <p:nvSpPr>
          <p:cNvPr id="668" name="Google Shape;668;p88"/>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Retains “Veto” power over decisions of PLC, </a:t>
            </a:r>
            <a:r>
              <a:rPr lang="en" u="sng"/>
              <a:t>but only</a:t>
            </a:r>
            <a:r>
              <a:rPr lang="en"/>
              <a:t> in rare occasions when the plans of the PLC would violate BSA policy or could jeopardize safety.</a:t>
            </a:r>
            <a:endParaRPr/>
          </a:p>
          <a:p>
            <a:pPr marL="457200" lvl="0" indent="0" algn="l" rtl="0">
              <a:spcBef>
                <a:spcPts val="1200"/>
              </a:spcBef>
              <a:spcAft>
                <a:spcPts val="1200"/>
              </a:spcAft>
              <a:buNone/>
            </a:pPr>
            <a:endParaRPr/>
          </a:p>
        </p:txBody>
      </p:sp>
      <p:pic>
        <p:nvPicPr>
          <p:cNvPr id="669" name="Google Shape;669;p88"/>
          <p:cNvPicPr preferRelativeResize="0"/>
          <p:nvPr/>
        </p:nvPicPr>
        <p:blipFill>
          <a:blip r:embed="rId3">
            <a:alphaModFix/>
          </a:blip>
          <a:stretch>
            <a:fillRect/>
          </a:stretch>
        </p:blipFill>
        <p:spPr>
          <a:xfrm>
            <a:off x="8004275" y="93650"/>
            <a:ext cx="894600" cy="1030975"/>
          </a:xfrm>
          <a:prstGeom prst="rect">
            <a:avLst/>
          </a:prstGeom>
          <a:noFill/>
          <a:ln>
            <a:noFill/>
          </a:ln>
        </p:spPr>
      </p:pic>
      <p:pic>
        <p:nvPicPr>
          <p:cNvPr id="670" name="Google Shape;670;p88"/>
          <p:cNvPicPr preferRelativeResize="0"/>
          <p:nvPr/>
        </p:nvPicPr>
        <p:blipFill>
          <a:blip r:embed="rId4">
            <a:alphaModFix/>
          </a:blip>
          <a:stretch>
            <a:fillRect/>
          </a:stretch>
        </p:blipFill>
        <p:spPr>
          <a:xfrm>
            <a:off x="5527800" y="3036518"/>
            <a:ext cx="2900199" cy="16297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89"/>
          <p:cNvPicPr preferRelativeResize="0"/>
          <p:nvPr/>
        </p:nvPicPr>
        <p:blipFill>
          <a:blip r:embed="rId3">
            <a:alphaModFix/>
          </a:blip>
          <a:stretch>
            <a:fillRect/>
          </a:stretch>
        </p:blipFill>
        <p:spPr>
          <a:xfrm>
            <a:off x="8386150" y="4370512"/>
            <a:ext cx="661450" cy="762275"/>
          </a:xfrm>
          <a:prstGeom prst="rect">
            <a:avLst/>
          </a:prstGeom>
          <a:noFill/>
          <a:ln>
            <a:noFill/>
          </a:ln>
        </p:spPr>
      </p:pic>
      <p:sp>
        <p:nvSpPr>
          <p:cNvPr id="676" name="Google Shape;676;p89"/>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fontScale="77500" lnSpcReduction="20000"/>
          </a:bodyPr>
          <a:lstStyle/>
          <a:p>
            <a:pPr marL="0" lvl="0" indent="0" algn="l" rtl="0">
              <a:spcBef>
                <a:spcPts val="0"/>
              </a:spcBef>
              <a:spcAft>
                <a:spcPts val="0"/>
              </a:spcAft>
              <a:buNone/>
            </a:pPr>
            <a:r>
              <a:rPr lang="en" sz="2800">
                <a:solidFill>
                  <a:schemeClr val="accent2"/>
                </a:solidFill>
              </a:rPr>
              <a:t>5 Steps of Annual Programming</a:t>
            </a:r>
            <a:endParaRPr>
              <a:solidFill>
                <a:schemeClr val="accent2"/>
              </a:solidFill>
            </a:endParaRPr>
          </a:p>
        </p:txBody>
      </p:sp>
      <p:grpSp>
        <p:nvGrpSpPr>
          <p:cNvPr id="677" name="Google Shape;677;p89"/>
          <p:cNvGrpSpPr/>
          <p:nvPr/>
        </p:nvGrpSpPr>
        <p:grpSpPr>
          <a:xfrm>
            <a:off x="0" y="146139"/>
            <a:ext cx="2214600" cy="4190986"/>
            <a:chOff x="0" y="1289139"/>
            <a:chExt cx="2214600" cy="4190986"/>
          </a:xfrm>
        </p:grpSpPr>
        <p:sp>
          <p:nvSpPr>
            <p:cNvPr id="678" name="Google Shape;678;p89"/>
            <p:cNvSpPr/>
            <p:nvPr/>
          </p:nvSpPr>
          <p:spPr>
            <a:xfrm>
              <a:off x="0" y="1289139"/>
              <a:ext cx="2214600" cy="669000"/>
            </a:xfrm>
            <a:prstGeom prst="homePlate">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1. Do Your </a:t>
              </a:r>
              <a:endParaRPr>
                <a:solidFill>
                  <a:srgbClr val="FFFFFF"/>
                </a:solidFill>
                <a:latin typeface="Roboto"/>
                <a:ea typeface="Roboto"/>
                <a:cs typeface="Roboto"/>
                <a:sym typeface="Roboto"/>
              </a:endParaRPr>
            </a:p>
            <a:p>
              <a:pPr marL="0" lvl="0" indent="0" algn="ctr" rtl="0">
                <a:spcBef>
                  <a:spcPts val="0"/>
                </a:spcBef>
                <a:spcAft>
                  <a:spcPts val="0"/>
                </a:spcAft>
                <a:buNone/>
              </a:pPr>
              <a:r>
                <a:rPr lang="en">
                  <a:solidFill>
                    <a:srgbClr val="FFFFFF"/>
                  </a:solidFill>
                  <a:latin typeface="Roboto"/>
                  <a:ea typeface="Roboto"/>
                  <a:cs typeface="Roboto"/>
                  <a:sym typeface="Roboto"/>
                </a:rPr>
                <a:t>Homework</a:t>
              </a:r>
              <a:endParaRPr>
                <a:solidFill>
                  <a:srgbClr val="FFFFFF"/>
                </a:solidFill>
                <a:latin typeface="Roboto"/>
                <a:ea typeface="Roboto"/>
                <a:cs typeface="Roboto"/>
                <a:sym typeface="Roboto"/>
              </a:endParaRPr>
            </a:p>
          </p:txBody>
        </p:sp>
        <p:sp>
          <p:nvSpPr>
            <p:cNvPr id="679" name="Google Shape;679;p89"/>
            <p:cNvSpPr txBox="1"/>
            <p:nvPr/>
          </p:nvSpPr>
          <p:spPr>
            <a:xfrm>
              <a:off x="99150" y="2057125"/>
              <a:ext cx="1714500" cy="3423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SzPts val="1050"/>
                <a:buFont typeface="Roboto"/>
                <a:buChar char="●"/>
              </a:pPr>
              <a:r>
                <a:rPr lang="en" sz="1050">
                  <a:latin typeface="Roboto"/>
                  <a:ea typeface="Roboto"/>
                  <a:cs typeface="Roboto"/>
                  <a:sym typeface="Roboto"/>
                </a:rPr>
                <a:t>Plot out calendar for other events</a:t>
              </a:r>
              <a:endParaRPr sz="1050">
                <a:latin typeface="Roboto"/>
                <a:ea typeface="Roboto"/>
                <a:cs typeface="Roboto"/>
                <a:sym typeface="Roboto"/>
              </a:endParaRPr>
            </a:p>
            <a:p>
              <a:pPr marL="457200" lvl="0" indent="-295275" algn="l" rtl="0">
                <a:lnSpc>
                  <a:spcPct val="115000"/>
                </a:lnSpc>
                <a:spcBef>
                  <a:spcPts val="1000"/>
                </a:spcBef>
                <a:spcAft>
                  <a:spcPts val="0"/>
                </a:spcAft>
                <a:buSzPts val="1050"/>
                <a:buFont typeface="Roboto"/>
                <a:buChar char="●"/>
              </a:pPr>
              <a:r>
                <a:rPr lang="en" sz="1050">
                  <a:latin typeface="Roboto"/>
                  <a:ea typeface="Roboto"/>
                  <a:cs typeface="Roboto"/>
                  <a:sym typeface="Roboto"/>
                </a:rPr>
                <a:t>Evaluate past activities</a:t>
              </a:r>
              <a:endParaRPr sz="1050">
                <a:latin typeface="Roboto"/>
                <a:ea typeface="Roboto"/>
                <a:cs typeface="Roboto"/>
                <a:sym typeface="Roboto"/>
              </a:endParaRPr>
            </a:p>
            <a:p>
              <a:pPr marL="457200" lvl="0" indent="-295275" algn="l" rtl="0">
                <a:lnSpc>
                  <a:spcPct val="115000"/>
                </a:lnSpc>
                <a:spcBef>
                  <a:spcPts val="1000"/>
                </a:spcBef>
                <a:spcAft>
                  <a:spcPts val="0"/>
                </a:spcAft>
                <a:buSzPts val="1050"/>
                <a:buFont typeface="Roboto"/>
                <a:buChar char="●"/>
              </a:pPr>
              <a:r>
                <a:rPr lang="en" sz="1050">
                  <a:latin typeface="Roboto"/>
                  <a:ea typeface="Roboto"/>
                  <a:cs typeface="Roboto"/>
                  <a:sym typeface="Roboto"/>
                </a:rPr>
                <a:t>Review advancement status of members for skills/activities needed</a:t>
              </a:r>
              <a:endParaRPr sz="1050">
                <a:latin typeface="Roboto"/>
                <a:ea typeface="Roboto"/>
                <a:cs typeface="Roboto"/>
                <a:sym typeface="Roboto"/>
              </a:endParaRPr>
            </a:p>
            <a:p>
              <a:pPr marL="457200" lvl="0" indent="-295275" algn="l" rtl="0">
                <a:lnSpc>
                  <a:spcPct val="115000"/>
                </a:lnSpc>
                <a:spcBef>
                  <a:spcPts val="1000"/>
                </a:spcBef>
                <a:spcAft>
                  <a:spcPts val="1000"/>
                </a:spcAft>
                <a:buSzPts val="1050"/>
                <a:buFont typeface="Roboto"/>
                <a:buChar char="●"/>
              </a:pPr>
              <a:r>
                <a:rPr lang="en" sz="1050">
                  <a:latin typeface="Roboto"/>
                  <a:ea typeface="Roboto"/>
                  <a:cs typeface="Roboto"/>
                  <a:sym typeface="Roboto"/>
                </a:rPr>
                <a:t>Plan should include at least 4 short term overnight campouts</a:t>
              </a:r>
              <a:endParaRPr sz="1050">
                <a:latin typeface="Roboto"/>
                <a:ea typeface="Roboto"/>
                <a:cs typeface="Roboto"/>
                <a:sym typeface="Roboto"/>
              </a:endParaRPr>
            </a:p>
          </p:txBody>
        </p:sp>
      </p:grpSp>
      <p:grpSp>
        <p:nvGrpSpPr>
          <p:cNvPr id="680" name="Google Shape;680;p89"/>
          <p:cNvGrpSpPr/>
          <p:nvPr/>
        </p:nvGrpSpPr>
        <p:grpSpPr>
          <a:xfrm>
            <a:off x="1813525" y="244750"/>
            <a:ext cx="2064000" cy="4086675"/>
            <a:chOff x="1838325" y="1189775"/>
            <a:chExt cx="2064000" cy="4086675"/>
          </a:xfrm>
        </p:grpSpPr>
        <p:sp>
          <p:nvSpPr>
            <p:cNvPr id="681" name="Google Shape;681;p89"/>
            <p:cNvSpPr/>
            <p:nvPr/>
          </p:nvSpPr>
          <p:spPr>
            <a:xfrm>
              <a:off x="1838325" y="1189775"/>
              <a:ext cx="2064000" cy="669000"/>
            </a:xfrm>
            <a:prstGeom prst="chevron">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2. Get Patrol Input</a:t>
              </a:r>
              <a:endParaRPr>
                <a:solidFill>
                  <a:srgbClr val="FFFFFF"/>
                </a:solidFill>
                <a:latin typeface="Roboto"/>
                <a:ea typeface="Roboto"/>
                <a:cs typeface="Roboto"/>
                <a:sym typeface="Roboto"/>
              </a:endParaRPr>
            </a:p>
          </p:txBody>
        </p:sp>
        <p:sp>
          <p:nvSpPr>
            <p:cNvPr id="682" name="Google Shape;682;p89"/>
            <p:cNvSpPr txBox="1"/>
            <p:nvPr/>
          </p:nvSpPr>
          <p:spPr>
            <a:xfrm>
              <a:off x="1945900" y="1905650"/>
              <a:ext cx="1591200" cy="3370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SzPts val="1050"/>
                <a:buFont typeface="Roboto"/>
                <a:buChar char="●"/>
              </a:pPr>
              <a:r>
                <a:rPr lang="en" sz="1050">
                  <a:latin typeface="Roboto"/>
                  <a:ea typeface="Roboto"/>
                  <a:cs typeface="Roboto"/>
                  <a:sym typeface="Roboto"/>
                </a:rPr>
                <a:t>Plan is driven by what Scouts want to do</a:t>
              </a:r>
              <a:endParaRPr sz="1050">
                <a:latin typeface="Roboto"/>
                <a:ea typeface="Roboto"/>
                <a:cs typeface="Roboto"/>
                <a:sym typeface="Roboto"/>
              </a:endParaRPr>
            </a:p>
            <a:p>
              <a:pPr marL="457200" lvl="0" indent="-295275" algn="l" rtl="0">
                <a:lnSpc>
                  <a:spcPct val="115000"/>
                </a:lnSpc>
                <a:spcBef>
                  <a:spcPts val="1000"/>
                </a:spcBef>
                <a:spcAft>
                  <a:spcPts val="0"/>
                </a:spcAft>
                <a:buSzPts val="1050"/>
                <a:buFont typeface="Roboto"/>
                <a:buChar char="●"/>
              </a:pPr>
              <a:r>
                <a:rPr lang="en" sz="1050">
                  <a:latin typeface="Roboto"/>
                  <a:ea typeface="Roboto"/>
                  <a:cs typeface="Roboto"/>
                  <a:sym typeface="Roboto"/>
                </a:rPr>
                <a:t>SPL provides an outline with PLC, Patrol leaders present options to patrols for discussion</a:t>
              </a:r>
              <a:endParaRPr sz="1050">
                <a:latin typeface="Roboto"/>
                <a:ea typeface="Roboto"/>
                <a:cs typeface="Roboto"/>
                <a:sym typeface="Roboto"/>
              </a:endParaRPr>
            </a:p>
            <a:p>
              <a:pPr marL="457200" lvl="0" indent="-295275" algn="l" rtl="0">
                <a:lnSpc>
                  <a:spcPct val="115000"/>
                </a:lnSpc>
                <a:spcBef>
                  <a:spcPts val="1000"/>
                </a:spcBef>
                <a:spcAft>
                  <a:spcPts val="1000"/>
                </a:spcAft>
                <a:buSzPts val="1050"/>
                <a:buFont typeface="Roboto"/>
                <a:buChar char="●"/>
              </a:pPr>
              <a:r>
                <a:rPr lang="en" sz="1050">
                  <a:latin typeface="Roboto"/>
                  <a:ea typeface="Roboto"/>
                  <a:cs typeface="Roboto"/>
                  <a:sym typeface="Roboto"/>
                </a:rPr>
                <a:t>Patrol leaders gather feedback from patrol to prior to PLC vote</a:t>
              </a:r>
              <a:endParaRPr sz="1050">
                <a:latin typeface="Roboto"/>
                <a:ea typeface="Roboto"/>
                <a:cs typeface="Roboto"/>
                <a:sym typeface="Roboto"/>
              </a:endParaRPr>
            </a:p>
          </p:txBody>
        </p:sp>
      </p:grpSp>
      <p:grpSp>
        <p:nvGrpSpPr>
          <p:cNvPr id="683" name="Google Shape;683;p89"/>
          <p:cNvGrpSpPr/>
          <p:nvPr/>
        </p:nvGrpSpPr>
        <p:grpSpPr>
          <a:xfrm>
            <a:off x="3567112" y="344300"/>
            <a:ext cx="2064000" cy="3987075"/>
            <a:chOff x="3571550" y="790500"/>
            <a:chExt cx="2064000" cy="3987075"/>
          </a:xfrm>
        </p:grpSpPr>
        <p:sp>
          <p:nvSpPr>
            <p:cNvPr id="684" name="Google Shape;684;p89"/>
            <p:cNvSpPr/>
            <p:nvPr/>
          </p:nvSpPr>
          <p:spPr>
            <a:xfrm>
              <a:off x="3571550" y="790500"/>
              <a:ext cx="2064000" cy="669000"/>
            </a:xfrm>
            <a:prstGeom prst="chevron">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3. Troop Planning Conference	</a:t>
              </a:r>
              <a:endParaRPr>
                <a:solidFill>
                  <a:srgbClr val="FFFFFF"/>
                </a:solidFill>
                <a:latin typeface="Roboto"/>
                <a:ea typeface="Roboto"/>
                <a:cs typeface="Roboto"/>
                <a:sym typeface="Roboto"/>
              </a:endParaRPr>
            </a:p>
          </p:txBody>
        </p:sp>
        <p:sp>
          <p:nvSpPr>
            <p:cNvPr id="685" name="Google Shape;685;p89"/>
            <p:cNvSpPr txBox="1"/>
            <p:nvPr/>
          </p:nvSpPr>
          <p:spPr>
            <a:xfrm>
              <a:off x="3692988" y="1550175"/>
              <a:ext cx="1562400" cy="3227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SzPts val="1050"/>
                <a:buFont typeface="Roboto"/>
                <a:buChar char="●"/>
              </a:pPr>
              <a:r>
                <a:rPr lang="en" sz="1050">
                  <a:latin typeface="Roboto"/>
                  <a:ea typeface="Roboto"/>
                  <a:cs typeface="Roboto"/>
                  <a:sym typeface="Roboto"/>
                </a:rPr>
                <a:t>Discuss and schedule</a:t>
              </a:r>
              <a:endParaRPr sz="1050">
                <a:latin typeface="Roboto"/>
                <a:ea typeface="Roboto"/>
                <a:cs typeface="Roboto"/>
                <a:sym typeface="Roboto"/>
              </a:endParaRPr>
            </a:p>
            <a:p>
              <a:pPr marL="0" lvl="0" indent="0" algn="l" rtl="0">
                <a:lnSpc>
                  <a:spcPct val="115000"/>
                </a:lnSpc>
                <a:spcBef>
                  <a:spcPts val="0"/>
                </a:spcBef>
                <a:spcAft>
                  <a:spcPts val="0"/>
                </a:spcAft>
                <a:buNone/>
              </a:pPr>
              <a:r>
                <a:rPr lang="en" sz="1050">
                  <a:latin typeface="Roboto"/>
                  <a:ea typeface="Roboto"/>
                  <a:cs typeface="Roboto"/>
                  <a:sym typeface="Roboto"/>
                </a:rPr>
                <a:t>Boards of Review</a:t>
              </a:r>
              <a:endParaRPr sz="1050">
                <a:latin typeface="Roboto"/>
                <a:ea typeface="Roboto"/>
                <a:cs typeface="Roboto"/>
                <a:sym typeface="Roboto"/>
              </a:endParaRPr>
            </a:p>
            <a:p>
              <a:pPr marL="0" lvl="0" indent="0" algn="l" rtl="0">
                <a:lnSpc>
                  <a:spcPct val="115000"/>
                </a:lnSpc>
                <a:spcBef>
                  <a:spcPts val="0"/>
                </a:spcBef>
                <a:spcAft>
                  <a:spcPts val="0"/>
                </a:spcAft>
                <a:buNone/>
              </a:pPr>
              <a:r>
                <a:rPr lang="en" sz="1050">
                  <a:latin typeface="Roboto"/>
                  <a:ea typeface="Roboto"/>
                  <a:cs typeface="Roboto"/>
                  <a:sym typeface="Roboto"/>
                </a:rPr>
                <a:t>Courts of Honor</a:t>
              </a:r>
              <a:endParaRPr sz="1050">
                <a:latin typeface="Roboto"/>
                <a:ea typeface="Roboto"/>
                <a:cs typeface="Roboto"/>
                <a:sym typeface="Roboto"/>
              </a:endParaRPr>
            </a:p>
            <a:p>
              <a:pPr marL="0" lvl="0" indent="0" algn="l" rtl="0">
                <a:lnSpc>
                  <a:spcPct val="115000"/>
                </a:lnSpc>
                <a:spcBef>
                  <a:spcPts val="0"/>
                </a:spcBef>
                <a:spcAft>
                  <a:spcPts val="0"/>
                </a:spcAft>
                <a:buNone/>
              </a:pPr>
              <a:r>
                <a:rPr lang="en" sz="1050">
                  <a:latin typeface="Roboto"/>
                  <a:ea typeface="Roboto"/>
                  <a:cs typeface="Roboto"/>
                  <a:sym typeface="Roboto"/>
                </a:rPr>
                <a:t>Troop Open Houses</a:t>
              </a:r>
              <a:endParaRPr sz="1050">
                <a:latin typeface="Roboto"/>
                <a:ea typeface="Roboto"/>
                <a:cs typeface="Roboto"/>
                <a:sym typeface="Roboto"/>
              </a:endParaRPr>
            </a:p>
            <a:p>
              <a:pPr marL="0" lvl="0" indent="0" algn="l" rtl="0">
                <a:lnSpc>
                  <a:spcPct val="115000"/>
                </a:lnSpc>
                <a:spcBef>
                  <a:spcPts val="0"/>
                </a:spcBef>
                <a:spcAft>
                  <a:spcPts val="0"/>
                </a:spcAft>
                <a:buNone/>
              </a:pPr>
              <a:r>
                <a:rPr lang="en" sz="1050">
                  <a:latin typeface="Roboto"/>
                  <a:ea typeface="Roboto"/>
                  <a:cs typeface="Roboto"/>
                  <a:sym typeface="Roboto"/>
                </a:rPr>
                <a:t>Service Projects</a:t>
              </a:r>
              <a:endParaRPr sz="1050">
                <a:latin typeface="Roboto"/>
                <a:ea typeface="Roboto"/>
                <a:cs typeface="Roboto"/>
                <a:sym typeface="Roboto"/>
              </a:endParaRPr>
            </a:p>
            <a:p>
              <a:pPr marL="0" lvl="0" indent="0" algn="l" rtl="0">
                <a:lnSpc>
                  <a:spcPct val="115000"/>
                </a:lnSpc>
                <a:spcBef>
                  <a:spcPts val="0"/>
                </a:spcBef>
                <a:spcAft>
                  <a:spcPts val="0"/>
                </a:spcAft>
                <a:buNone/>
              </a:pPr>
              <a:r>
                <a:rPr lang="en" sz="1050">
                  <a:latin typeface="Roboto"/>
                  <a:ea typeface="Roboto"/>
                  <a:cs typeface="Roboto"/>
                  <a:sym typeface="Roboto"/>
                </a:rPr>
                <a:t>AOL crossovers</a:t>
              </a:r>
              <a:endParaRPr sz="1050">
                <a:latin typeface="Roboto"/>
                <a:ea typeface="Roboto"/>
                <a:cs typeface="Roboto"/>
                <a:sym typeface="Roboto"/>
              </a:endParaRPr>
            </a:p>
            <a:p>
              <a:pPr marL="0" lvl="0" indent="0" algn="l" rtl="0">
                <a:lnSpc>
                  <a:spcPct val="115000"/>
                </a:lnSpc>
                <a:spcBef>
                  <a:spcPts val="0"/>
                </a:spcBef>
                <a:spcAft>
                  <a:spcPts val="0"/>
                </a:spcAft>
                <a:buNone/>
              </a:pPr>
              <a:r>
                <a:rPr lang="en" sz="1050">
                  <a:latin typeface="Roboto"/>
                  <a:ea typeface="Roboto"/>
                  <a:cs typeface="Roboto"/>
                  <a:sym typeface="Roboto"/>
                </a:rPr>
                <a:t>Other Activities</a:t>
              </a:r>
              <a:endParaRPr sz="1050">
                <a:latin typeface="Roboto"/>
                <a:ea typeface="Roboto"/>
                <a:cs typeface="Roboto"/>
                <a:sym typeface="Roboto"/>
              </a:endParaRPr>
            </a:p>
            <a:p>
              <a:pPr marL="0" lvl="0" indent="0" algn="l" rtl="0">
                <a:lnSpc>
                  <a:spcPct val="115000"/>
                </a:lnSpc>
                <a:spcBef>
                  <a:spcPts val="0"/>
                </a:spcBef>
                <a:spcAft>
                  <a:spcPts val="0"/>
                </a:spcAft>
                <a:buNone/>
              </a:pPr>
              <a:endParaRPr sz="1050">
                <a:latin typeface="Roboto"/>
                <a:ea typeface="Roboto"/>
                <a:cs typeface="Roboto"/>
                <a:sym typeface="Roboto"/>
              </a:endParaRPr>
            </a:p>
            <a:p>
              <a:pPr marL="457200" lvl="0" indent="-295275" algn="l" rtl="0">
                <a:lnSpc>
                  <a:spcPct val="115000"/>
                </a:lnSpc>
                <a:spcBef>
                  <a:spcPts val="0"/>
                </a:spcBef>
                <a:spcAft>
                  <a:spcPts val="0"/>
                </a:spcAft>
                <a:buSzPts val="1050"/>
                <a:buFont typeface="Roboto"/>
                <a:buChar char="●"/>
              </a:pPr>
              <a:r>
                <a:rPr lang="en" sz="1050">
                  <a:latin typeface="Roboto"/>
                  <a:ea typeface="Roboto"/>
                  <a:cs typeface="Roboto"/>
                  <a:sym typeface="Roboto"/>
                </a:rPr>
                <a:t>SPL leads a final review with PLC</a:t>
              </a:r>
              <a:endParaRPr sz="1050">
                <a:latin typeface="Roboto"/>
                <a:ea typeface="Roboto"/>
                <a:cs typeface="Roboto"/>
                <a:sym typeface="Roboto"/>
              </a:endParaRPr>
            </a:p>
            <a:p>
              <a:pPr marL="0" lvl="0" indent="0" algn="l" rtl="0">
                <a:lnSpc>
                  <a:spcPct val="115000"/>
                </a:lnSpc>
                <a:spcBef>
                  <a:spcPts val="0"/>
                </a:spcBef>
                <a:spcAft>
                  <a:spcPts val="0"/>
                </a:spcAft>
                <a:buNone/>
              </a:pPr>
              <a:endParaRPr sz="1050">
                <a:latin typeface="Roboto"/>
                <a:ea typeface="Roboto"/>
                <a:cs typeface="Roboto"/>
                <a:sym typeface="Roboto"/>
              </a:endParaRPr>
            </a:p>
            <a:p>
              <a:pPr marL="457200" lvl="0" indent="-295275" algn="l" rtl="0">
                <a:lnSpc>
                  <a:spcPct val="115000"/>
                </a:lnSpc>
                <a:spcBef>
                  <a:spcPts val="0"/>
                </a:spcBef>
                <a:spcAft>
                  <a:spcPts val="0"/>
                </a:spcAft>
                <a:buSzPts val="1050"/>
                <a:buFont typeface="Roboto"/>
                <a:buChar char="●"/>
              </a:pPr>
              <a:r>
                <a:rPr lang="en" sz="1050">
                  <a:latin typeface="Roboto"/>
                  <a:ea typeface="Roboto"/>
                  <a:cs typeface="Roboto"/>
                  <a:sym typeface="Roboto"/>
                </a:rPr>
                <a:t>SPL presents to troop for approval</a:t>
              </a:r>
              <a:endParaRPr sz="1050">
                <a:latin typeface="Roboto"/>
                <a:ea typeface="Roboto"/>
                <a:cs typeface="Roboto"/>
                <a:sym typeface="Roboto"/>
              </a:endParaRPr>
            </a:p>
          </p:txBody>
        </p:sp>
      </p:grpSp>
      <p:grpSp>
        <p:nvGrpSpPr>
          <p:cNvPr id="686" name="Google Shape;686;p89"/>
          <p:cNvGrpSpPr/>
          <p:nvPr/>
        </p:nvGrpSpPr>
        <p:grpSpPr>
          <a:xfrm>
            <a:off x="6983600" y="605050"/>
            <a:ext cx="2064000" cy="3732075"/>
            <a:chOff x="6874000" y="931125"/>
            <a:chExt cx="2064000" cy="3732075"/>
          </a:xfrm>
        </p:grpSpPr>
        <p:sp>
          <p:nvSpPr>
            <p:cNvPr id="687" name="Google Shape;687;p89"/>
            <p:cNvSpPr/>
            <p:nvPr/>
          </p:nvSpPr>
          <p:spPr>
            <a:xfrm>
              <a:off x="6874000" y="931125"/>
              <a:ext cx="2064000" cy="669000"/>
            </a:xfrm>
            <a:prstGeom prst="chevron">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5. Announce Annual Plan</a:t>
              </a:r>
              <a:endParaRPr>
                <a:solidFill>
                  <a:srgbClr val="FFFFFF"/>
                </a:solidFill>
                <a:latin typeface="Roboto"/>
                <a:ea typeface="Roboto"/>
                <a:cs typeface="Roboto"/>
                <a:sym typeface="Roboto"/>
              </a:endParaRPr>
            </a:p>
          </p:txBody>
        </p:sp>
        <p:sp>
          <p:nvSpPr>
            <p:cNvPr id="688" name="Google Shape;688;p89"/>
            <p:cNvSpPr txBox="1"/>
            <p:nvPr/>
          </p:nvSpPr>
          <p:spPr>
            <a:xfrm>
              <a:off x="7007000" y="1697700"/>
              <a:ext cx="1730700" cy="2965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SzPts val="1050"/>
                <a:buFont typeface="Roboto"/>
                <a:buChar char="●"/>
              </a:pPr>
              <a:r>
                <a:rPr lang="en" sz="1050">
                  <a:latin typeface="Roboto"/>
                  <a:ea typeface="Roboto"/>
                  <a:cs typeface="Roboto"/>
                  <a:sym typeface="Roboto"/>
                </a:rPr>
                <a:t>Once approved, the plan is published and distributed to troop members, parents, troop committee, and  the chartered organization representative.  Be sure to include the CO building custodian</a:t>
              </a:r>
              <a:endParaRPr sz="1050">
                <a:latin typeface="Roboto"/>
                <a:ea typeface="Roboto"/>
                <a:cs typeface="Roboto"/>
                <a:sym typeface="Roboto"/>
              </a:endParaRPr>
            </a:p>
          </p:txBody>
        </p:sp>
      </p:grpSp>
      <p:grpSp>
        <p:nvGrpSpPr>
          <p:cNvPr id="689" name="Google Shape;689;p89"/>
          <p:cNvGrpSpPr/>
          <p:nvPr/>
        </p:nvGrpSpPr>
        <p:grpSpPr>
          <a:xfrm>
            <a:off x="5312925" y="463150"/>
            <a:ext cx="2064000" cy="3868225"/>
            <a:chOff x="5312925" y="636675"/>
            <a:chExt cx="2064000" cy="3868225"/>
          </a:xfrm>
        </p:grpSpPr>
        <p:sp>
          <p:nvSpPr>
            <p:cNvPr id="690" name="Google Shape;690;p89"/>
            <p:cNvSpPr/>
            <p:nvPr/>
          </p:nvSpPr>
          <p:spPr>
            <a:xfrm>
              <a:off x="5312925" y="636675"/>
              <a:ext cx="2064000" cy="669000"/>
            </a:xfrm>
            <a:prstGeom prst="chevron">
              <a:avLst>
                <a:gd name="adj" fmla="val 50000"/>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4. Consult Troop Committee</a:t>
              </a:r>
              <a:endParaRPr>
                <a:solidFill>
                  <a:srgbClr val="FFFFFF"/>
                </a:solidFill>
                <a:latin typeface="Roboto"/>
                <a:ea typeface="Roboto"/>
                <a:cs typeface="Roboto"/>
                <a:sym typeface="Roboto"/>
              </a:endParaRPr>
            </a:p>
          </p:txBody>
        </p:sp>
        <p:sp>
          <p:nvSpPr>
            <p:cNvPr id="691" name="Google Shape;691;p89"/>
            <p:cNvSpPr txBox="1"/>
            <p:nvPr/>
          </p:nvSpPr>
          <p:spPr>
            <a:xfrm>
              <a:off x="5422400" y="1377400"/>
              <a:ext cx="1561200" cy="3127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SzPts val="1050"/>
                <a:buFont typeface="Roboto"/>
                <a:buChar char="●"/>
              </a:pPr>
              <a:r>
                <a:rPr lang="en" sz="1050">
                  <a:latin typeface="Roboto"/>
                  <a:ea typeface="Roboto"/>
                  <a:cs typeface="Roboto"/>
                  <a:sym typeface="Roboto"/>
                </a:rPr>
                <a:t>SPL and Scoutmaster present troop program</a:t>
              </a:r>
              <a:endParaRPr sz="1050">
                <a:latin typeface="Roboto"/>
                <a:ea typeface="Roboto"/>
                <a:cs typeface="Roboto"/>
                <a:sym typeface="Roboto"/>
              </a:endParaRPr>
            </a:p>
            <a:p>
              <a:pPr marL="0" lvl="0" indent="0" algn="l" rtl="0">
                <a:lnSpc>
                  <a:spcPct val="115000"/>
                </a:lnSpc>
                <a:spcBef>
                  <a:spcPts val="0"/>
                </a:spcBef>
                <a:spcAft>
                  <a:spcPts val="0"/>
                </a:spcAft>
                <a:buNone/>
              </a:pPr>
              <a:endParaRPr sz="1050">
                <a:latin typeface="Roboto"/>
                <a:ea typeface="Roboto"/>
                <a:cs typeface="Roboto"/>
                <a:sym typeface="Roboto"/>
              </a:endParaRPr>
            </a:p>
            <a:p>
              <a:pPr marL="457200" lvl="0" indent="-295275" algn="l" rtl="0">
                <a:lnSpc>
                  <a:spcPct val="115000"/>
                </a:lnSpc>
                <a:spcBef>
                  <a:spcPts val="0"/>
                </a:spcBef>
                <a:spcAft>
                  <a:spcPts val="0"/>
                </a:spcAft>
                <a:buSzPts val="1050"/>
                <a:buFont typeface="Roboto"/>
                <a:buChar char="●"/>
              </a:pPr>
              <a:r>
                <a:rPr lang="en" sz="1050">
                  <a:latin typeface="Roboto"/>
                  <a:ea typeface="Roboto"/>
                  <a:cs typeface="Roboto"/>
                  <a:sym typeface="Roboto"/>
                </a:rPr>
                <a:t>Committee has right of refusal</a:t>
              </a:r>
              <a:endParaRPr sz="1050">
                <a:latin typeface="Roboto"/>
                <a:ea typeface="Roboto"/>
                <a:cs typeface="Roboto"/>
                <a:sym typeface="Roboto"/>
              </a:endParaRPr>
            </a:p>
            <a:p>
              <a:pPr marL="457200" lvl="0" indent="0" algn="l" rtl="0">
                <a:lnSpc>
                  <a:spcPct val="115000"/>
                </a:lnSpc>
                <a:spcBef>
                  <a:spcPts val="0"/>
                </a:spcBef>
                <a:spcAft>
                  <a:spcPts val="0"/>
                </a:spcAft>
                <a:buNone/>
              </a:pPr>
              <a:endParaRPr sz="1050">
                <a:latin typeface="Roboto"/>
                <a:ea typeface="Roboto"/>
                <a:cs typeface="Roboto"/>
                <a:sym typeface="Roboto"/>
              </a:endParaRPr>
            </a:p>
            <a:p>
              <a:pPr marL="457200" lvl="0" indent="-295275" algn="l" rtl="0">
                <a:lnSpc>
                  <a:spcPct val="115000"/>
                </a:lnSpc>
                <a:spcBef>
                  <a:spcPts val="0"/>
                </a:spcBef>
                <a:spcAft>
                  <a:spcPts val="0"/>
                </a:spcAft>
                <a:buSzPts val="1050"/>
                <a:buFont typeface="Roboto"/>
                <a:buChar char="●"/>
              </a:pPr>
              <a:r>
                <a:rPr lang="en" sz="1050">
                  <a:latin typeface="Roboto"/>
                  <a:ea typeface="Roboto"/>
                  <a:cs typeface="Roboto"/>
                  <a:sym typeface="Roboto"/>
                </a:rPr>
                <a:t>Review of plan at monthly committee meetings to discuss how to support plan.</a:t>
              </a:r>
              <a:endParaRPr sz="1050">
                <a:latin typeface="Roboto"/>
                <a:ea typeface="Roboto"/>
                <a:cs typeface="Roboto"/>
                <a:sym typeface="Roboto"/>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90"/>
          <p:cNvPicPr preferRelativeResize="0"/>
          <p:nvPr/>
        </p:nvPicPr>
        <p:blipFill>
          <a:blip r:embed="rId3">
            <a:alphaModFix/>
          </a:blip>
          <a:stretch>
            <a:fillRect/>
          </a:stretch>
        </p:blipFill>
        <p:spPr>
          <a:xfrm>
            <a:off x="232150" y="247850"/>
            <a:ext cx="8787924" cy="3615950"/>
          </a:xfrm>
          <a:prstGeom prst="rect">
            <a:avLst/>
          </a:prstGeom>
          <a:noFill/>
          <a:ln>
            <a:noFill/>
          </a:ln>
        </p:spPr>
      </p:pic>
      <p:sp>
        <p:nvSpPr>
          <p:cNvPr id="697" name="Google Shape;697;p90"/>
          <p:cNvSpPr txBox="1"/>
          <p:nvPr/>
        </p:nvSpPr>
        <p:spPr>
          <a:xfrm>
            <a:off x="818000" y="4370000"/>
            <a:ext cx="5465700" cy="6156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2800">
                <a:solidFill>
                  <a:srgbClr val="003F87"/>
                </a:solidFill>
                <a:highlight>
                  <a:srgbClr val="FFFFFF"/>
                </a:highlight>
              </a:rPr>
              <a:t>Journey to Excellence</a:t>
            </a:r>
            <a:endParaRPr sz="2800">
              <a:solidFill>
                <a:srgbClr val="003F87"/>
              </a:solidFill>
              <a:highlight>
                <a:srgbClr val="FFFFFF"/>
              </a:highlight>
            </a:endParaRPr>
          </a:p>
        </p:txBody>
      </p:sp>
      <p:pic>
        <p:nvPicPr>
          <p:cNvPr id="698" name="Google Shape;698;p90"/>
          <p:cNvPicPr preferRelativeResize="0"/>
          <p:nvPr/>
        </p:nvPicPr>
        <p:blipFill>
          <a:blip r:embed="rId4">
            <a:alphaModFix/>
          </a:blip>
          <a:stretch>
            <a:fillRect/>
          </a:stretch>
        </p:blipFill>
        <p:spPr>
          <a:xfrm>
            <a:off x="392900" y="3961500"/>
            <a:ext cx="945650" cy="10898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JTE is a performance and recognition program for units.  </a:t>
            </a:r>
            <a:endParaRPr/>
          </a:p>
          <a:p>
            <a:pPr marL="0" lvl="0" indent="0" algn="l" rtl="0">
              <a:spcBef>
                <a:spcPts val="1200"/>
              </a:spcBef>
              <a:spcAft>
                <a:spcPts val="0"/>
              </a:spcAft>
              <a:buNone/>
            </a:pPr>
            <a:r>
              <a:rPr lang="en"/>
              <a:t>It reflects things a good unit should be doing such as:</a:t>
            </a:r>
            <a:endParaRPr/>
          </a:p>
          <a:p>
            <a:pPr marL="0" lvl="0" indent="0" algn="l" rtl="0">
              <a:spcBef>
                <a:spcPts val="0"/>
              </a:spcBef>
              <a:spcAft>
                <a:spcPts val="0"/>
              </a:spcAft>
              <a:buNone/>
            </a:pPr>
            <a:r>
              <a:rPr lang="en"/>
              <a:t>	Outdoor program</a:t>
            </a:r>
            <a:endParaRPr/>
          </a:p>
          <a:p>
            <a:pPr marL="0" lvl="0" indent="0" algn="l" rtl="0">
              <a:spcBef>
                <a:spcPts val="0"/>
              </a:spcBef>
              <a:spcAft>
                <a:spcPts val="0"/>
              </a:spcAft>
              <a:buNone/>
            </a:pPr>
            <a:r>
              <a:rPr lang="en"/>
              <a:t>	Advancement</a:t>
            </a:r>
            <a:endParaRPr/>
          </a:p>
          <a:p>
            <a:pPr marL="0" lvl="0" indent="0" algn="l" rtl="0">
              <a:spcBef>
                <a:spcPts val="0"/>
              </a:spcBef>
              <a:spcAft>
                <a:spcPts val="0"/>
              </a:spcAft>
              <a:buNone/>
            </a:pPr>
            <a:r>
              <a:rPr lang="en"/>
              <a:t>	Service</a:t>
            </a:r>
            <a:endParaRPr/>
          </a:p>
          <a:p>
            <a:pPr marL="0" lvl="0" indent="0" algn="l" rtl="0">
              <a:spcBef>
                <a:spcPts val="0"/>
              </a:spcBef>
              <a:spcAft>
                <a:spcPts val="0"/>
              </a:spcAft>
              <a:buNone/>
            </a:pPr>
            <a:r>
              <a:rPr lang="en"/>
              <a:t>	Training</a:t>
            </a:r>
            <a:endParaRPr/>
          </a:p>
          <a:p>
            <a:pPr marL="0" lvl="0" indent="0" algn="l" rtl="0">
              <a:spcBef>
                <a:spcPts val="0"/>
              </a:spcBef>
              <a:spcAft>
                <a:spcPts val="0"/>
              </a:spcAft>
              <a:buNone/>
            </a:pPr>
            <a:r>
              <a:rPr lang="en"/>
              <a:t>	Youth Leadership</a:t>
            </a:r>
            <a:endParaRPr/>
          </a:p>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a:t>Districts &amp; Councils also have JTE standards to assist them as they work to help units and measure performance</a:t>
            </a:r>
            <a:endParaRPr/>
          </a:p>
        </p:txBody>
      </p:sp>
      <p:sp>
        <p:nvSpPr>
          <p:cNvPr id="704" name="Google Shape;704;p9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Journey to Excellence </a:t>
            </a:r>
            <a:endParaRPr/>
          </a:p>
          <a:p>
            <a:pPr marL="0" lvl="0" indent="0" algn="l" rtl="0">
              <a:spcBef>
                <a:spcPts val="0"/>
              </a:spcBef>
              <a:spcAft>
                <a:spcPts val="0"/>
              </a:spcAft>
              <a:buNone/>
            </a:pPr>
            <a:r>
              <a:rPr lang="en"/>
              <a:t>(JTE)</a:t>
            </a:r>
            <a:endParaRPr/>
          </a:p>
        </p:txBody>
      </p:sp>
      <p:sp>
        <p:nvSpPr>
          <p:cNvPr id="705" name="Google Shape;705;p91"/>
          <p:cNvSpPr txBox="1">
            <a:spLocks noGrp="1"/>
          </p:cNvSpPr>
          <p:nvPr>
            <p:ph type="subTitle" idx="1"/>
          </p:nvPr>
        </p:nvSpPr>
        <p:spPr>
          <a:xfrm>
            <a:off x="961675" y="2022125"/>
            <a:ext cx="3704400" cy="18696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Purpose of JTE is to  help in planning and measuring units, districts, councils, and to encourage unit success.  </a:t>
            </a:r>
            <a:endParaRPr/>
          </a:p>
          <a:p>
            <a:pPr marL="0" lvl="0" indent="0" algn="l" rtl="0">
              <a:spcBef>
                <a:spcPts val="0"/>
              </a:spcBef>
              <a:spcAft>
                <a:spcPts val="0"/>
              </a:spcAft>
              <a:buNone/>
            </a:pPr>
            <a:endParaRPr/>
          </a:p>
          <a:p>
            <a:pPr marL="0" lvl="0" indent="0" algn="l" rtl="0">
              <a:spcBef>
                <a:spcPts val="0"/>
              </a:spcBef>
              <a:spcAft>
                <a:spcPts val="0"/>
              </a:spcAft>
              <a:buNone/>
            </a:pPr>
            <a:r>
              <a:rPr lang="en"/>
              <a:t>Using JTE helps serve Scouting’s mission of serving more youth with higher quality programs</a:t>
            </a:r>
            <a:endParaRPr/>
          </a:p>
        </p:txBody>
      </p:sp>
      <p:pic>
        <p:nvPicPr>
          <p:cNvPr id="706" name="Google Shape;706;p91"/>
          <p:cNvPicPr preferRelativeResize="0"/>
          <p:nvPr/>
        </p:nvPicPr>
        <p:blipFill>
          <a:blip r:embed="rId3">
            <a:alphaModFix/>
          </a:blip>
          <a:stretch>
            <a:fillRect/>
          </a:stretch>
        </p:blipFill>
        <p:spPr>
          <a:xfrm>
            <a:off x="125375" y="3817375"/>
            <a:ext cx="1088988" cy="1255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Methods of Scouting	…</a:t>
            </a:r>
            <a:r>
              <a:rPr lang="en" sz="1800"/>
              <a:t> continued</a:t>
            </a:r>
            <a:endParaRPr/>
          </a:p>
        </p:txBody>
      </p:sp>
      <p:sp>
        <p:nvSpPr>
          <p:cNvPr id="117" name="Google Shape;117;p20"/>
          <p:cNvSpPr txBox="1"/>
          <p:nvPr/>
        </p:nvSpPr>
        <p:spPr>
          <a:xfrm>
            <a:off x="311725" y="1124625"/>
            <a:ext cx="78702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b="1">
              <a:solidFill>
                <a:schemeClr val="dk2"/>
              </a:solidFill>
              <a:latin typeface="Roboto"/>
              <a:ea typeface="Roboto"/>
              <a:cs typeface="Roboto"/>
              <a:sym typeface="Roboto"/>
            </a:endParaRPr>
          </a:p>
          <a:p>
            <a:pPr marL="0" lvl="0" indent="0" algn="l" rtl="0">
              <a:spcBef>
                <a:spcPts val="0"/>
              </a:spcBef>
              <a:spcAft>
                <a:spcPts val="0"/>
              </a:spcAft>
              <a:buNone/>
            </a:pPr>
            <a:r>
              <a:rPr lang="en" sz="2000" b="1">
                <a:solidFill>
                  <a:schemeClr val="dk2"/>
                </a:solidFill>
                <a:latin typeface="Roboto"/>
                <a:ea typeface="Roboto"/>
                <a:cs typeface="Roboto"/>
                <a:sym typeface="Roboto"/>
              </a:rPr>
              <a:t>5) Association with Adults</a:t>
            </a:r>
            <a:endParaRPr sz="2000" b="1">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Scouts learn from the example set by their adult leaders. An association with adults of high character is encouraged.</a:t>
            </a:r>
            <a:endParaRPr sz="1700">
              <a:solidFill>
                <a:schemeClr val="dk2"/>
              </a:solidFill>
              <a:latin typeface="Roboto"/>
              <a:ea typeface="Roboto"/>
              <a:cs typeface="Roboto"/>
              <a:sym typeface="Roboto"/>
            </a:endParaRPr>
          </a:p>
          <a:p>
            <a:pPr marL="91440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r>
              <a:rPr lang="en" sz="2000" b="1">
                <a:solidFill>
                  <a:schemeClr val="dk2"/>
                </a:solidFill>
                <a:latin typeface="Roboto"/>
                <a:ea typeface="Roboto"/>
                <a:cs typeface="Roboto"/>
                <a:sym typeface="Roboto"/>
              </a:rPr>
              <a:t>6) Personal Growth</a:t>
            </a:r>
            <a:endParaRPr sz="2000">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As Scouts plan their activities and progress toward their goals, they experience personal growth. </a:t>
            </a:r>
            <a:endParaRPr sz="1700">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The Good Turn concept is a major part of the  personal growth method of Scouting. </a:t>
            </a:r>
            <a:endParaRPr sz="1700">
              <a:solidFill>
                <a:schemeClr val="dk2"/>
              </a:solidFill>
              <a:latin typeface="Roboto"/>
              <a:ea typeface="Roboto"/>
              <a:cs typeface="Roboto"/>
              <a:sym typeface="Roboto"/>
            </a:endParaRPr>
          </a:p>
          <a:p>
            <a:pPr marL="1371600" lvl="1"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Scouts grow as they participate in community service projects and do Good Turns for others. </a:t>
            </a:r>
            <a:endParaRPr sz="1700">
              <a:solidFill>
                <a:schemeClr val="dk2"/>
              </a:solidFill>
              <a:latin typeface="Roboto"/>
              <a:ea typeface="Roboto"/>
              <a:cs typeface="Roboto"/>
              <a:sym typeface="Roboto"/>
            </a:endParaRPr>
          </a:p>
          <a:p>
            <a:pPr marL="0" lvl="0" indent="0" algn="l" rtl="0">
              <a:spcBef>
                <a:spcPts val="0"/>
              </a:spcBef>
              <a:spcAft>
                <a:spcPts val="0"/>
              </a:spcAft>
              <a:buNone/>
            </a:pPr>
            <a:endParaRPr sz="1700">
              <a:solidFill>
                <a:schemeClr val="dk2"/>
              </a:solidFill>
              <a:latin typeface="Roboto"/>
              <a:ea typeface="Roboto"/>
              <a:cs typeface="Roboto"/>
              <a:sym typeface="Roboto"/>
            </a:endParaRPr>
          </a:p>
          <a:p>
            <a:pPr marL="914400" lvl="0" indent="0" algn="l" rtl="0">
              <a:spcBef>
                <a:spcPts val="0"/>
              </a:spcBef>
              <a:spcAft>
                <a:spcPts val="0"/>
              </a:spcAft>
              <a:buNone/>
            </a:pPr>
            <a:endParaRPr sz="1600">
              <a:latin typeface="Roboto"/>
              <a:ea typeface="Roboto"/>
              <a:cs typeface="Roboto"/>
              <a:sym typeface="Roboto"/>
            </a:endParaRPr>
          </a:p>
        </p:txBody>
      </p:sp>
      <p:pic>
        <p:nvPicPr>
          <p:cNvPr id="118" name="Google Shape;118;p20"/>
          <p:cNvPicPr preferRelativeResize="0"/>
          <p:nvPr/>
        </p:nvPicPr>
        <p:blipFill>
          <a:blip r:embed="rId3">
            <a:alphaModFix/>
          </a:blip>
          <a:stretch>
            <a:fillRect/>
          </a:stretch>
        </p:blipFill>
        <p:spPr>
          <a:xfrm>
            <a:off x="7919750" y="96225"/>
            <a:ext cx="979125" cy="11283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What do you use JTE for?</a:t>
            </a:r>
            <a:endParaRPr dirty="0"/>
          </a:p>
        </p:txBody>
      </p:sp>
      <p:sp>
        <p:nvSpPr>
          <p:cNvPr id="712" name="Google Shape;712;p9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dirty="0"/>
              <a:t>Strengthen Scouting program </a:t>
            </a:r>
            <a:endParaRPr sz="1700" dirty="0"/>
          </a:p>
          <a:p>
            <a:pPr marL="457200" lvl="0" indent="0" algn="l" rtl="0">
              <a:spcBef>
                <a:spcPts val="0"/>
              </a:spcBef>
              <a:spcAft>
                <a:spcPts val="0"/>
              </a:spcAft>
              <a:buNone/>
            </a:pPr>
            <a:endParaRPr sz="1700" dirty="0"/>
          </a:p>
          <a:p>
            <a:pPr marL="457200" lvl="0" indent="-336550" algn="l" rtl="0">
              <a:spcBef>
                <a:spcPts val="0"/>
              </a:spcBef>
              <a:spcAft>
                <a:spcPts val="0"/>
              </a:spcAft>
              <a:buSzPts val="1700"/>
              <a:buChar char="➢"/>
            </a:pPr>
            <a:r>
              <a:rPr lang="en" sz="1700" dirty="0"/>
              <a:t>Used during annual program planning to identify and plan activities</a:t>
            </a:r>
            <a:endParaRPr sz="1700" dirty="0"/>
          </a:p>
          <a:p>
            <a:pPr marL="457200" lvl="0" indent="0" algn="l" rtl="0">
              <a:spcBef>
                <a:spcPts val="0"/>
              </a:spcBef>
              <a:spcAft>
                <a:spcPts val="0"/>
              </a:spcAft>
              <a:buNone/>
            </a:pPr>
            <a:endParaRPr sz="1700" dirty="0"/>
          </a:p>
          <a:p>
            <a:pPr marL="457200" lvl="0" indent="-336550" algn="l" rtl="0">
              <a:spcBef>
                <a:spcPts val="0"/>
              </a:spcBef>
              <a:spcAft>
                <a:spcPts val="0"/>
              </a:spcAft>
              <a:buSzPts val="1700"/>
              <a:buChar char="➢"/>
            </a:pPr>
            <a:r>
              <a:rPr lang="en" sz="1700" dirty="0"/>
              <a:t>Track performance </a:t>
            </a:r>
            <a:endParaRPr sz="1700" dirty="0"/>
          </a:p>
          <a:p>
            <a:pPr marL="457200" lvl="0" indent="0" algn="l" rtl="0">
              <a:spcBef>
                <a:spcPts val="0"/>
              </a:spcBef>
              <a:spcAft>
                <a:spcPts val="0"/>
              </a:spcAft>
              <a:buNone/>
            </a:pPr>
            <a:endParaRPr sz="1700" dirty="0"/>
          </a:p>
          <a:p>
            <a:pPr marL="457200" lvl="0" indent="-336550" algn="l" rtl="0">
              <a:spcBef>
                <a:spcPts val="0"/>
              </a:spcBef>
              <a:spcAft>
                <a:spcPts val="0"/>
              </a:spcAft>
              <a:buSzPts val="1700"/>
              <a:buChar char="➢"/>
            </a:pPr>
            <a:r>
              <a:rPr lang="en" sz="1700" dirty="0"/>
              <a:t>End of year assessment on troop program success and plan for next year</a:t>
            </a:r>
            <a:endParaRPr sz="1700" dirty="0"/>
          </a:p>
        </p:txBody>
      </p:sp>
      <p:pic>
        <p:nvPicPr>
          <p:cNvPr id="713" name="Google Shape;713;p92"/>
          <p:cNvPicPr preferRelativeResize="0"/>
          <p:nvPr/>
        </p:nvPicPr>
        <p:blipFill>
          <a:blip r:embed="rId3">
            <a:alphaModFix/>
          </a:blip>
          <a:stretch>
            <a:fillRect/>
          </a:stretch>
        </p:blipFill>
        <p:spPr>
          <a:xfrm>
            <a:off x="715150" y="3234925"/>
            <a:ext cx="1382530" cy="15932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9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JTE Scorecards and  Performance Areas</a:t>
            </a:r>
            <a:endParaRPr/>
          </a:p>
        </p:txBody>
      </p:sp>
      <p:sp>
        <p:nvSpPr>
          <p:cNvPr id="719" name="Google Shape;719;p93"/>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b="1"/>
              <a:t>Scorecard = an easy to use measure </a:t>
            </a:r>
            <a:endParaRPr sz="1400" b="1"/>
          </a:p>
          <a:p>
            <a:pPr marL="0" lvl="0" indent="0" algn="ctr" rtl="0">
              <a:spcBef>
                <a:spcPts val="0"/>
              </a:spcBef>
              <a:spcAft>
                <a:spcPts val="0"/>
              </a:spcAft>
              <a:buNone/>
            </a:pPr>
            <a:r>
              <a:rPr lang="en" sz="1400" b="1"/>
              <a:t>of performance.</a:t>
            </a:r>
            <a:endParaRPr sz="1400" b="1"/>
          </a:p>
          <a:p>
            <a:pPr marL="457200" lvl="0" indent="-317500" algn="l" rtl="0">
              <a:spcBef>
                <a:spcPts val="1000"/>
              </a:spcBef>
              <a:spcAft>
                <a:spcPts val="0"/>
              </a:spcAft>
              <a:buSzPts val="1400"/>
              <a:buChar char="❖"/>
            </a:pPr>
            <a:r>
              <a:rPr lang="en" sz="1400"/>
              <a:t>Standards developed by a National task force to create a balanced scorecard</a:t>
            </a:r>
            <a:endParaRPr sz="1400"/>
          </a:p>
          <a:p>
            <a:pPr marL="457200" lvl="0" indent="-317500" algn="l" rtl="0">
              <a:spcBef>
                <a:spcPts val="1000"/>
              </a:spcBef>
              <a:spcAft>
                <a:spcPts val="0"/>
              </a:spcAft>
              <a:buSzPts val="1400"/>
              <a:buChar char="❖"/>
            </a:pPr>
            <a:r>
              <a:rPr lang="en" sz="1400"/>
              <a:t>The standards are re-evaluated yearly</a:t>
            </a:r>
            <a:endParaRPr sz="1400"/>
          </a:p>
          <a:p>
            <a:pPr marL="457200" lvl="0" indent="-317500" algn="l" rtl="0">
              <a:spcBef>
                <a:spcPts val="1000"/>
              </a:spcBef>
              <a:spcAft>
                <a:spcPts val="1000"/>
              </a:spcAft>
              <a:buSzPts val="1400"/>
              <a:buChar char="❖"/>
            </a:pPr>
            <a:r>
              <a:rPr lang="en" sz="1400"/>
              <a:t>The standards correlate to a successful, growing and sustainable program.</a:t>
            </a:r>
            <a:endParaRPr sz="1400"/>
          </a:p>
        </p:txBody>
      </p:sp>
      <p:sp>
        <p:nvSpPr>
          <p:cNvPr id="720" name="Google Shape;720;p93"/>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400" b="1"/>
              <a:t>Performance is measured on individual and key performance indicators and overall points</a:t>
            </a:r>
            <a:endParaRPr sz="1400"/>
          </a:p>
          <a:p>
            <a:pPr marL="0" lvl="0" indent="0" algn="l" rtl="0">
              <a:spcBef>
                <a:spcPts val="1200"/>
              </a:spcBef>
              <a:spcAft>
                <a:spcPts val="0"/>
              </a:spcAft>
              <a:buNone/>
            </a:pPr>
            <a:r>
              <a:rPr lang="en" sz="1400"/>
              <a:t>Performance indicators can include:</a:t>
            </a:r>
            <a:endParaRPr sz="1400"/>
          </a:p>
          <a:p>
            <a:pPr marL="457200" lvl="0" indent="-317500" algn="l" rtl="0">
              <a:spcBef>
                <a:spcPts val="1200"/>
              </a:spcBef>
              <a:spcAft>
                <a:spcPts val="0"/>
              </a:spcAft>
              <a:buSzPts val="1400"/>
              <a:buChar char="➔"/>
            </a:pPr>
            <a:r>
              <a:rPr lang="en" sz="1400"/>
              <a:t>Planning &amp; Budget</a:t>
            </a:r>
            <a:endParaRPr sz="1400"/>
          </a:p>
          <a:p>
            <a:pPr marL="457200" lvl="0" indent="-317500" algn="l" rtl="0">
              <a:spcBef>
                <a:spcPts val="0"/>
              </a:spcBef>
              <a:spcAft>
                <a:spcPts val="0"/>
              </a:spcAft>
              <a:buSzPts val="1400"/>
              <a:buChar char="➔"/>
            </a:pPr>
            <a:r>
              <a:rPr lang="en" sz="1400"/>
              <a:t>Membership</a:t>
            </a:r>
            <a:endParaRPr sz="1400"/>
          </a:p>
          <a:p>
            <a:pPr marL="457200" lvl="0" indent="-317500" algn="l" rtl="0">
              <a:spcBef>
                <a:spcPts val="0"/>
              </a:spcBef>
              <a:spcAft>
                <a:spcPts val="0"/>
              </a:spcAft>
              <a:buSzPts val="1400"/>
              <a:buChar char="➔"/>
            </a:pPr>
            <a:r>
              <a:rPr lang="en" sz="1400"/>
              <a:t>Program</a:t>
            </a:r>
            <a:endParaRPr sz="1400"/>
          </a:p>
          <a:p>
            <a:pPr marL="457200" lvl="0" indent="-317500" algn="l" rtl="0">
              <a:spcBef>
                <a:spcPts val="0"/>
              </a:spcBef>
              <a:spcAft>
                <a:spcPts val="0"/>
              </a:spcAft>
              <a:buSzPts val="1400"/>
              <a:buChar char="➔"/>
            </a:pPr>
            <a:r>
              <a:rPr lang="en" sz="1400"/>
              <a:t>Volunteer leadership</a:t>
            </a:r>
            <a:endParaRPr sz="1400"/>
          </a:p>
        </p:txBody>
      </p:sp>
      <p:pic>
        <p:nvPicPr>
          <p:cNvPr id="721" name="Google Shape;721;p93"/>
          <p:cNvPicPr preferRelativeResize="0"/>
          <p:nvPr/>
        </p:nvPicPr>
        <p:blipFill>
          <a:blip r:embed="rId3">
            <a:alphaModFix/>
          </a:blip>
          <a:stretch>
            <a:fillRect/>
          </a:stretch>
        </p:blipFill>
        <p:spPr>
          <a:xfrm>
            <a:off x="8060675" y="136425"/>
            <a:ext cx="903275" cy="1041000"/>
          </a:xfrm>
          <a:prstGeom prst="rect">
            <a:avLst/>
          </a:prstGeom>
          <a:noFill/>
          <a:ln>
            <a:noFill/>
          </a:ln>
        </p:spPr>
      </p:pic>
      <p:pic>
        <p:nvPicPr>
          <p:cNvPr id="722" name="Google Shape;722;p93"/>
          <p:cNvPicPr preferRelativeResize="0"/>
          <p:nvPr/>
        </p:nvPicPr>
        <p:blipFill rotWithShape="1">
          <a:blip r:embed="rId4">
            <a:alphaModFix/>
          </a:blip>
          <a:srcRect l="2300" r="-2300"/>
          <a:stretch/>
        </p:blipFill>
        <p:spPr>
          <a:xfrm>
            <a:off x="3383575" y="3883301"/>
            <a:ext cx="2159633" cy="1041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JTE </a:t>
            </a:r>
            <a:endParaRPr/>
          </a:p>
          <a:p>
            <a:pPr marL="0" lvl="0" indent="0" algn="ctr" rtl="0">
              <a:spcBef>
                <a:spcPts val="0"/>
              </a:spcBef>
              <a:spcAft>
                <a:spcPts val="0"/>
              </a:spcAft>
              <a:buNone/>
            </a:pPr>
            <a:r>
              <a:rPr lang="en"/>
              <a:t>Points </a:t>
            </a:r>
            <a:endParaRPr/>
          </a:p>
          <a:p>
            <a:pPr marL="0" lvl="0" indent="0" algn="ctr" rtl="0">
              <a:spcBef>
                <a:spcPts val="0"/>
              </a:spcBef>
              <a:spcAft>
                <a:spcPts val="0"/>
              </a:spcAft>
              <a:buNone/>
            </a:pPr>
            <a:r>
              <a:rPr lang="en"/>
              <a:t>and </a:t>
            </a:r>
            <a:endParaRPr/>
          </a:p>
          <a:p>
            <a:pPr marL="0" lvl="0" indent="0" algn="ctr" rtl="0">
              <a:spcBef>
                <a:spcPts val="0"/>
              </a:spcBef>
              <a:spcAft>
                <a:spcPts val="0"/>
              </a:spcAft>
              <a:buNone/>
            </a:pPr>
            <a:r>
              <a:rPr lang="en"/>
              <a:t>Benchmarks</a:t>
            </a:r>
            <a:endParaRPr/>
          </a:p>
        </p:txBody>
      </p:sp>
      <p:sp>
        <p:nvSpPr>
          <p:cNvPr id="728" name="Google Shape;728;p9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t>Points are attached to different criteria </a:t>
            </a:r>
            <a:endParaRPr sz="1500"/>
          </a:p>
          <a:p>
            <a:pPr marL="0" lvl="0" indent="0" algn="l" rtl="0">
              <a:spcBef>
                <a:spcPts val="1200"/>
              </a:spcBef>
              <a:spcAft>
                <a:spcPts val="0"/>
              </a:spcAft>
              <a:buNone/>
            </a:pPr>
            <a:r>
              <a:rPr lang="en" sz="1500"/>
              <a:t>Overall point total and number of categories with points correlates to Bronze, Silver, or Gold JTE performance.</a:t>
            </a:r>
            <a:endParaRPr sz="1500"/>
          </a:p>
          <a:p>
            <a:pPr marL="0" lvl="0" indent="0" algn="l" rtl="0">
              <a:spcBef>
                <a:spcPts val="1200"/>
              </a:spcBef>
              <a:spcAft>
                <a:spcPts val="0"/>
              </a:spcAft>
              <a:buNone/>
            </a:pPr>
            <a:endParaRPr sz="1500"/>
          </a:p>
          <a:p>
            <a:pPr marL="0" lvl="0" indent="0" algn="l" rtl="0">
              <a:spcBef>
                <a:spcPts val="1200"/>
              </a:spcBef>
              <a:spcAft>
                <a:spcPts val="0"/>
              </a:spcAft>
              <a:buNone/>
            </a:pPr>
            <a:r>
              <a:rPr lang="en" sz="1500"/>
              <a:t>Goal is to help units improve performance and better serve youth within the mission of Scouting with a high quality program</a:t>
            </a:r>
            <a:endParaRPr sz="1500"/>
          </a:p>
          <a:p>
            <a:pPr marL="0" lvl="0" indent="0" algn="l" rtl="0">
              <a:spcBef>
                <a:spcPts val="1200"/>
              </a:spcBef>
              <a:spcAft>
                <a:spcPts val="0"/>
              </a:spcAft>
              <a:buNone/>
            </a:pPr>
            <a:endParaRPr sz="1500"/>
          </a:p>
          <a:p>
            <a:pPr marL="0" lvl="0" indent="0" algn="l" rtl="0">
              <a:spcBef>
                <a:spcPts val="1200"/>
              </a:spcBef>
              <a:spcAft>
                <a:spcPts val="1200"/>
              </a:spcAft>
              <a:buNone/>
            </a:pPr>
            <a:r>
              <a:rPr lang="en" sz="1500"/>
              <a:t>JTE provides benchmarks for recognizing and rewarding units, helping everyone to improve the Scouting program</a:t>
            </a:r>
            <a:endParaRPr sz="1500"/>
          </a:p>
        </p:txBody>
      </p:sp>
      <p:pic>
        <p:nvPicPr>
          <p:cNvPr id="729" name="Google Shape;729;p94"/>
          <p:cNvPicPr preferRelativeResize="0"/>
          <p:nvPr/>
        </p:nvPicPr>
        <p:blipFill>
          <a:blip r:embed="rId3">
            <a:alphaModFix/>
          </a:blip>
          <a:stretch>
            <a:fillRect/>
          </a:stretch>
        </p:blipFill>
        <p:spPr>
          <a:xfrm>
            <a:off x="715150" y="3234925"/>
            <a:ext cx="1382530" cy="15932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5"/>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JTE Levels</a:t>
            </a:r>
            <a:endParaRPr/>
          </a:p>
        </p:txBody>
      </p:sp>
      <p:sp>
        <p:nvSpPr>
          <p:cNvPr id="735" name="Google Shape;735;p95"/>
          <p:cNvSpPr txBox="1">
            <a:spLocks noGrp="1"/>
          </p:cNvSpPr>
          <p:nvPr>
            <p:ph type="body" idx="2"/>
          </p:nvPr>
        </p:nvSpPr>
        <p:spPr>
          <a:xfrm>
            <a:off x="4879025" y="500925"/>
            <a:ext cx="3954000" cy="263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a:t>Bronze = Effective performance</a:t>
            </a:r>
            <a:endParaRPr sz="1700"/>
          </a:p>
          <a:p>
            <a:pPr marL="0" lvl="0" indent="0" algn="l" rtl="0">
              <a:spcBef>
                <a:spcPts val="1200"/>
              </a:spcBef>
              <a:spcAft>
                <a:spcPts val="0"/>
              </a:spcAft>
              <a:buNone/>
            </a:pPr>
            <a:r>
              <a:rPr lang="en" sz="1700"/>
              <a:t>Silver = Excellent performance</a:t>
            </a:r>
            <a:endParaRPr sz="1700"/>
          </a:p>
          <a:p>
            <a:pPr marL="0" lvl="0" indent="0" algn="l" rtl="0">
              <a:spcBef>
                <a:spcPts val="1200"/>
              </a:spcBef>
              <a:spcAft>
                <a:spcPts val="1200"/>
              </a:spcAft>
              <a:buNone/>
            </a:pPr>
            <a:r>
              <a:rPr lang="en" sz="1700"/>
              <a:t>Gold = Exceptional performance</a:t>
            </a:r>
            <a:endParaRPr sz="1700"/>
          </a:p>
        </p:txBody>
      </p:sp>
      <p:sp>
        <p:nvSpPr>
          <p:cNvPr id="736" name="Google Shape;736;p95"/>
          <p:cNvSpPr txBox="1">
            <a:spLocks noGrp="1"/>
          </p:cNvSpPr>
          <p:nvPr>
            <p:ph type="subTitle" idx="1"/>
          </p:nvPr>
        </p:nvSpPr>
        <p:spPr>
          <a:xfrm>
            <a:off x="311300" y="1611225"/>
            <a:ext cx="3704400" cy="165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Patches are available to wear on the scout uniform for the various levels.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also plaques and ribbons for unit flags</a:t>
            </a:r>
            <a:endParaRPr/>
          </a:p>
        </p:txBody>
      </p:sp>
      <p:pic>
        <p:nvPicPr>
          <p:cNvPr id="737" name="Google Shape;737;p95"/>
          <p:cNvPicPr preferRelativeResize="0"/>
          <p:nvPr/>
        </p:nvPicPr>
        <p:blipFill>
          <a:blip r:embed="rId3">
            <a:alphaModFix/>
          </a:blip>
          <a:stretch>
            <a:fillRect/>
          </a:stretch>
        </p:blipFill>
        <p:spPr>
          <a:xfrm>
            <a:off x="5031950" y="2350425"/>
            <a:ext cx="3647320" cy="2049600"/>
          </a:xfrm>
          <a:prstGeom prst="rect">
            <a:avLst/>
          </a:prstGeom>
          <a:noFill/>
          <a:ln>
            <a:noFill/>
          </a:ln>
        </p:spPr>
      </p:pic>
      <p:pic>
        <p:nvPicPr>
          <p:cNvPr id="738" name="Google Shape;738;p95"/>
          <p:cNvPicPr preferRelativeResize="0"/>
          <p:nvPr/>
        </p:nvPicPr>
        <p:blipFill>
          <a:blip r:embed="rId4">
            <a:alphaModFix/>
          </a:blip>
          <a:stretch>
            <a:fillRect/>
          </a:stretch>
        </p:blipFill>
        <p:spPr>
          <a:xfrm>
            <a:off x="479650" y="3408450"/>
            <a:ext cx="1382530" cy="15932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388125" y="500925"/>
            <a:ext cx="2937300" cy="113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JTE Scorecard</a:t>
            </a:r>
            <a:endParaRPr/>
          </a:p>
        </p:txBody>
      </p:sp>
      <p:sp>
        <p:nvSpPr>
          <p:cNvPr id="744" name="Google Shape;744;p96"/>
          <p:cNvSpPr txBox="1">
            <a:spLocks noGrp="1"/>
          </p:cNvSpPr>
          <p:nvPr>
            <p:ph type="subTitle" idx="1"/>
          </p:nvPr>
        </p:nvSpPr>
        <p:spPr>
          <a:xfrm>
            <a:off x="867575" y="2144150"/>
            <a:ext cx="3165600" cy="1384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Available online and is used to track progress throughout the year.</a:t>
            </a:r>
            <a:endParaRPr/>
          </a:p>
        </p:txBody>
      </p:sp>
      <p:sp>
        <p:nvSpPr>
          <p:cNvPr id="745" name="Google Shape;745;p96"/>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key is a strong balanced program that has the main elements of great scouting.</a:t>
            </a:r>
            <a:endParaRPr/>
          </a:p>
          <a:p>
            <a:pPr marL="0" lvl="0" indent="0" algn="l" rtl="0">
              <a:spcBef>
                <a:spcPts val="1200"/>
              </a:spcBef>
              <a:spcAft>
                <a:spcPts val="0"/>
              </a:spcAft>
              <a:buNone/>
            </a:pPr>
            <a:endParaRPr/>
          </a:p>
          <a:p>
            <a:pPr marL="0" lvl="0" indent="0" algn="l" rtl="0">
              <a:spcBef>
                <a:spcPts val="1200"/>
              </a:spcBef>
              <a:spcAft>
                <a:spcPts val="0"/>
              </a:spcAft>
              <a:buNone/>
            </a:pPr>
            <a:r>
              <a:rPr lang="en"/>
              <a:t>By completing the scorecard after each activity, you have an ongoing tracker of progress and can adjust the plan as needed  to meet your troop’s goals.</a:t>
            </a:r>
            <a:endParaRPr/>
          </a:p>
          <a:p>
            <a:pPr marL="0" lvl="0" indent="0" algn="l" rtl="0">
              <a:spcBef>
                <a:spcPts val="1200"/>
              </a:spcBef>
              <a:spcAft>
                <a:spcPts val="0"/>
              </a:spcAft>
              <a:buNone/>
            </a:pPr>
            <a:endParaRPr/>
          </a:p>
          <a:p>
            <a:pPr marL="0" lvl="0" indent="0" algn="l" rtl="0">
              <a:spcBef>
                <a:spcPts val="1200"/>
              </a:spcBef>
              <a:spcAft>
                <a:spcPts val="0"/>
              </a:spcAft>
              <a:buNone/>
            </a:pPr>
            <a:r>
              <a:rPr lang="en"/>
              <a:t>The scorecard provides initiative for continuous improvement and proactive planning. </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JTE is an excellent communication tool providing commissioners with information in order to provide the greatest possible help to the unit.</a:t>
            </a:r>
            <a:endParaRPr/>
          </a:p>
        </p:txBody>
      </p:sp>
      <p:pic>
        <p:nvPicPr>
          <p:cNvPr id="746" name="Google Shape;746;p96"/>
          <p:cNvPicPr preferRelativeResize="0"/>
          <p:nvPr/>
        </p:nvPicPr>
        <p:blipFill>
          <a:blip r:embed="rId3">
            <a:alphaModFix/>
          </a:blip>
          <a:stretch>
            <a:fillRect/>
          </a:stretch>
        </p:blipFill>
        <p:spPr>
          <a:xfrm>
            <a:off x="157425" y="148825"/>
            <a:ext cx="1032400" cy="11897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97"/>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Congratulations!  </a:t>
            </a:r>
            <a:endParaRPr/>
          </a:p>
        </p:txBody>
      </p:sp>
      <p:pic>
        <p:nvPicPr>
          <p:cNvPr id="752" name="Google Shape;752;p97"/>
          <p:cNvPicPr preferRelativeResize="0"/>
          <p:nvPr/>
        </p:nvPicPr>
        <p:blipFill>
          <a:blip r:embed="rId3">
            <a:alphaModFix/>
          </a:blip>
          <a:stretch>
            <a:fillRect/>
          </a:stretch>
        </p:blipFill>
        <p:spPr>
          <a:xfrm>
            <a:off x="5970175" y="2739600"/>
            <a:ext cx="2085925" cy="2403900"/>
          </a:xfrm>
          <a:prstGeom prst="rect">
            <a:avLst/>
          </a:prstGeom>
          <a:noFill/>
          <a:ln>
            <a:noFill/>
          </a:ln>
        </p:spPr>
      </p:pic>
      <p:sp>
        <p:nvSpPr>
          <p:cNvPr id="753" name="Google Shape;753;p97"/>
          <p:cNvSpPr txBox="1">
            <a:spLocks noGrp="1"/>
          </p:cNvSpPr>
          <p:nvPr>
            <p:ph type="subTitle" idx="1"/>
          </p:nvPr>
        </p:nvSpPr>
        <p:spPr>
          <a:xfrm>
            <a:off x="3395900" y="1316850"/>
            <a:ext cx="48708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You have completed Committee member &amp; Committee Chair Training!</a:t>
            </a:r>
            <a:endParaRPr sz="2000"/>
          </a:p>
        </p:txBody>
      </p:sp>
      <p:pic>
        <p:nvPicPr>
          <p:cNvPr id="754" name="Google Shape;754;p97"/>
          <p:cNvPicPr preferRelativeResize="0"/>
          <p:nvPr/>
        </p:nvPicPr>
        <p:blipFill>
          <a:blip r:embed="rId4">
            <a:alphaModFix/>
          </a:blip>
          <a:stretch>
            <a:fillRect/>
          </a:stretch>
        </p:blipFill>
        <p:spPr>
          <a:xfrm rot="-992810">
            <a:off x="254125" y="1824037"/>
            <a:ext cx="3067050" cy="1495425"/>
          </a:xfrm>
          <a:prstGeom prst="rect">
            <a:avLst/>
          </a:prstGeom>
          <a:noFill/>
          <a:ln>
            <a:noFill/>
          </a:ln>
        </p:spPr>
      </p:pic>
      <p:sp>
        <p:nvSpPr>
          <p:cNvPr id="755" name="Google Shape;755;p97"/>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2286000" lvl="0" indent="457200" algn="l" rtl="0">
              <a:lnSpc>
                <a:spcPct val="115000"/>
              </a:lnSpc>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98"/>
          <p:cNvSpPr txBox="1">
            <a:spLocks noGrp="1"/>
          </p:cNvSpPr>
          <p:nvPr>
            <p:ph type="ctrTitle"/>
          </p:nvPr>
        </p:nvSpPr>
        <p:spPr>
          <a:xfrm>
            <a:off x="236700" y="11505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Scoutmaster Specifics</a:t>
            </a:r>
            <a:endParaRPr/>
          </a:p>
        </p:txBody>
      </p:sp>
      <p:pic>
        <p:nvPicPr>
          <p:cNvPr id="761" name="Google Shape;761;p98"/>
          <p:cNvPicPr preferRelativeResize="0"/>
          <p:nvPr/>
        </p:nvPicPr>
        <p:blipFill>
          <a:blip r:embed="rId3">
            <a:alphaModFix/>
          </a:blip>
          <a:stretch>
            <a:fillRect/>
          </a:stretch>
        </p:blipFill>
        <p:spPr>
          <a:xfrm>
            <a:off x="5970175" y="2739600"/>
            <a:ext cx="2085925" cy="24039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ctrTitle"/>
          </p:nvPr>
        </p:nvSpPr>
        <p:spPr>
          <a:xfrm>
            <a:off x="311700" y="16467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Scoutmaster :</a:t>
            </a:r>
            <a:endParaRPr dirty="0"/>
          </a:p>
        </p:txBody>
      </p:sp>
      <p:sp>
        <p:nvSpPr>
          <p:cNvPr id="767" name="Google Shape;767;p99"/>
          <p:cNvSpPr txBox="1">
            <a:spLocks noGrp="1"/>
          </p:cNvSpPr>
          <p:nvPr>
            <p:ph type="subTitle" idx="1"/>
          </p:nvPr>
        </p:nvSpPr>
        <p:spPr>
          <a:xfrm>
            <a:off x="418850" y="796175"/>
            <a:ext cx="6678900" cy="2793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solidFill>
                  <a:schemeClr val="accent1"/>
                </a:solidFill>
                <a:latin typeface="Merriweather"/>
                <a:ea typeface="Merriweather"/>
                <a:cs typeface="Merriweather"/>
                <a:sym typeface="Merriweather"/>
              </a:rPr>
              <a:t>	works directly with the Scouts</a:t>
            </a:r>
            <a:endParaRPr sz="2800" dirty="0">
              <a:solidFill>
                <a:schemeClr val="accent1"/>
              </a:solidFill>
              <a:latin typeface="Merriweather"/>
              <a:ea typeface="Merriweather"/>
              <a:cs typeface="Merriweather"/>
              <a:sym typeface="Merriweather"/>
            </a:endParaRPr>
          </a:p>
          <a:p>
            <a:pPr marL="457200" lvl="0" indent="-323850" algn="l" rtl="0">
              <a:lnSpc>
                <a:spcPct val="115000"/>
              </a:lnSpc>
              <a:spcBef>
                <a:spcPts val="0"/>
              </a:spcBef>
              <a:spcAft>
                <a:spcPts val="0"/>
              </a:spcAft>
              <a:buClr>
                <a:schemeClr val="dk2"/>
              </a:buClr>
              <a:buSzPts val="1500"/>
              <a:buChar char="●"/>
            </a:pPr>
            <a:r>
              <a:rPr lang="en" sz="1500" dirty="0">
                <a:solidFill>
                  <a:schemeClr val="dk2"/>
                </a:solidFill>
              </a:rPr>
              <a:t>Scoutmaster must be 21 years old</a:t>
            </a:r>
            <a:endParaRPr sz="1500" dirty="0">
              <a:solidFill>
                <a:schemeClr val="dk2"/>
              </a:solidFill>
            </a:endParaRPr>
          </a:p>
          <a:p>
            <a:pPr marL="457200" lvl="0" indent="-323850" algn="l" rtl="0">
              <a:lnSpc>
                <a:spcPct val="115000"/>
              </a:lnSpc>
              <a:spcBef>
                <a:spcPts val="0"/>
              </a:spcBef>
              <a:spcAft>
                <a:spcPts val="0"/>
              </a:spcAft>
              <a:buClr>
                <a:schemeClr val="dk2"/>
              </a:buClr>
              <a:buSzPts val="1500"/>
              <a:buChar char="●"/>
            </a:pPr>
            <a:r>
              <a:rPr lang="en" sz="1500" dirty="0">
                <a:solidFill>
                  <a:schemeClr val="dk2"/>
                </a:solidFill>
              </a:rPr>
              <a:t>May be male or female</a:t>
            </a:r>
            <a:endParaRPr sz="1500" dirty="0">
              <a:solidFill>
                <a:schemeClr val="dk2"/>
              </a:solidFill>
            </a:endParaRPr>
          </a:p>
          <a:p>
            <a:pPr marL="457200" lvl="0" indent="-323850" algn="l" rtl="0">
              <a:lnSpc>
                <a:spcPct val="115000"/>
              </a:lnSpc>
              <a:spcBef>
                <a:spcPts val="0"/>
              </a:spcBef>
              <a:spcAft>
                <a:spcPts val="0"/>
              </a:spcAft>
              <a:buClr>
                <a:schemeClr val="dk2"/>
              </a:buClr>
              <a:buSzPts val="1500"/>
              <a:buChar char="●"/>
            </a:pPr>
            <a:r>
              <a:rPr lang="en" sz="1500" dirty="0">
                <a:solidFill>
                  <a:schemeClr val="dk2"/>
                </a:solidFill>
              </a:rPr>
              <a:t>Appointed by Charter Organization</a:t>
            </a:r>
            <a:endParaRPr sz="1500" dirty="0">
              <a:solidFill>
                <a:schemeClr val="dk2"/>
              </a:solidFill>
            </a:endParaRPr>
          </a:p>
          <a:p>
            <a:pPr marL="457200" lvl="0" indent="-323850" algn="l" rtl="0">
              <a:lnSpc>
                <a:spcPct val="115000"/>
              </a:lnSpc>
              <a:spcBef>
                <a:spcPts val="0"/>
              </a:spcBef>
              <a:spcAft>
                <a:spcPts val="0"/>
              </a:spcAft>
              <a:buClr>
                <a:schemeClr val="dk2"/>
              </a:buClr>
              <a:buSzPts val="1500"/>
              <a:buChar char="●"/>
            </a:pPr>
            <a:r>
              <a:rPr lang="en" sz="1500" dirty="0">
                <a:solidFill>
                  <a:schemeClr val="dk2"/>
                </a:solidFill>
              </a:rPr>
              <a:t>Trains and guides youth leaders by using Method &amp; Aims of Scouting</a:t>
            </a:r>
            <a:endParaRPr sz="3800" dirty="0">
              <a:solidFill>
                <a:schemeClr val="accent1"/>
              </a:solidFill>
              <a:latin typeface="Merriweather"/>
              <a:ea typeface="Merriweather"/>
              <a:cs typeface="Merriweather"/>
              <a:sym typeface="Merriweather"/>
            </a:endParaRPr>
          </a:p>
          <a:p>
            <a:pPr marL="0" lvl="0" indent="0" algn="l" rtl="0">
              <a:spcBef>
                <a:spcPts val="1200"/>
              </a:spcBef>
              <a:spcAft>
                <a:spcPts val="0"/>
              </a:spcAft>
              <a:buNone/>
            </a:pPr>
            <a:endParaRPr dirty="0"/>
          </a:p>
        </p:txBody>
      </p:sp>
      <p:sp>
        <p:nvSpPr>
          <p:cNvPr id="768" name="Google Shape;768;p99"/>
          <p:cNvSpPr txBox="1"/>
          <p:nvPr/>
        </p:nvSpPr>
        <p:spPr>
          <a:xfrm>
            <a:off x="5584371" y="2957500"/>
            <a:ext cx="2655854"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lt1"/>
                </a:solidFill>
                <a:latin typeface="Roboto"/>
                <a:ea typeface="Roboto"/>
                <a:cs typeface="Roboto"/>
                <a:sym typeface="Roboto"/>
              </a:rPr>
              <a:t>Provides:</a:t>
            </a:r>
            <a:endParaRPr sz="1800" dirty="0">
              <a:solidFill>
                <a:schemeClr val="lt1"/>
              </a:solidFill>
              <a:latin typeface="Roboto"/>
              <a:ea typeface="Roboto"/>
              <a:cs typeface="Roboto"/>
              <a:sym typeface="Roboto"/>
            </a:endParaRPr>
          </a:p>
          <a:p>
            <a:pPr marL="0" lvl="0" indent="0" algn="l" rtl="0">
              <a:spcBef>
                <a:spcPts val="0"/>
              </a:spcBef>
              <a:spcAft>
                <a:spcPts val="0"/>
              </a:spcAft>
              <a:buNone/>
            </a:pPr>
            <a:r>
              <a:rPr lang="en" sz="1800" dirty="0">
                <a:solidFill>
                  <a:schemeClr val="lt1"/>
                </a:solidFill>
                <a:latin typeface="Roboto"/>
                <a:ea typeface="Roboto"/>
                <a:cs typeface="Roboto"/>
                <a:sym typeface="Roboto"/>
              </a:rPr>
              <a:t>	Direction</a:t>
            </a:r>
            <a:endParaRPr sz="1800" dirty="0">
              <a:solidFill>
                <a:schemeClr val="lt1"/>
              </a:solidFill>
              <a:latin typeface="Roboto"/>
              <a:ea typeface="Roboto"/>
              <a:cs typeface="Roboto"/>
              <a:sym typeface="Roboto"/>
            </a:endParaRPr>
          </a:p>
          <a:p>
            <a:pPr marL="0" lvl="0" indent="0" algn="l" rtl="0">
              <a:spcBef>
                <a:spcPts val="0"/>
              </a:spcBef>
              <a:spcAft>
                <a:spcPts val="0"/>
              </a:spcAft>
              <a:buNone/>
            </a:pPr>
            <a:r>
              <a:rPr lang="en" sz="1800" dirty="0">
                <a:solidFill>
                  <a:schemeClr val="lt1"/>
                </a:solidFill>
                <a:latin typeface="Roboto"/>
                <a:ea typeface="Roboto"/>
                <a:cs typeface="Roboto"/>
                <a:sym typeface="Roboto"/>
              </a:rPr>
              <a:t>	Mentoring</a:t>
            </a:r>
            <a:endParaRPr sz="1800" dirty="0">
              <a:solidFill>
                <a:schemeClr val="lt1"/>
              </a:solidFill>
              <a:latin typeface="Roboto"/>
              <a:ea typeface="Roboto"/>
              <a:cs typeface="Roboto"/>
              <a:sym typeface="Roboto"/>
            </a:endParaRPr>
          </a:p>
          <a:p>
            <a:pPr marL="0" lvl="0" indent="0" algn="l" rtl="0">
              <a:spcBef>
                <a:spcPts val="0"/>
              </a:spcBef>
              <a:spcAft>
                <a:spcPts val="0"/>
              </a:spcAft>
              <a:buNone/>
            </a:pPr>
            <a:r>
              <a:rPr lang="en" sz="1800" dirty="0">
                <a:solidFill>
                  <a:schemeClr val="lt1"/>
                </a:solidFill>
                <a:latin typeface="Roboto"/>
                <a:ea typeface="Roboto"/>
                <a:cs typeface="Roboto"/>
                <a:sym typeface="Roboto"/>
              </a:rPr>
              <a:t>	Coaching</a:t>
            </a:r>
            <a:endParaRPr sz="1800" dirty="0">
              <a:solidFill>
                <a:schemeClr val="lt1"/>
              </a:solidFill>
              <a:latin typeface="Roboto"/>
              <a:ea typeface="Roboto"/>
              <a:cs typeface="Roboto"/>
              <a:sym typeface="Roboto"/>
            </a:endParaRPr>
          </a:p>
          <a:p>
            <a:pPr marL="0" lvl="0" indent="0" algn="l" rtl="0">
              <a:spcBef>
                <a:spcPts val="0"/>
              </a:spcBef>
              <a:spcAft>
                <a:spcPts val="0"/>
              </a:spcAft>
              <a:buNone/>
            </a:pPr>
            <a:r>
              <a:rPr lang="en" sz="1800" dirty="0">
                <a:solidFill>
                  <a:schemeClr val="lt1"/>
                </a:solidFill>
                <a:latin typeface="Roboto"/>
                <a:ea typeface="Roboto"/>
                <a:cs typeface="Roboto"/>
                <a:sym typeface="Roboto"/>
              </a:rPr>
              <a:t>	Support</a:t>
            </a:r>
            <a:endParaRPr sz="1800" dirty="0">
              <a:solidFill>
                <a:schemeClr val="lt1"/>
              </a:solidFill>
              <a:latin typeface="Roboto"/>
              <a:ea typeface="Roboto"/>
              <a:cs typeface="Roboto"/>
              <a:sym typeface="Roboto"/>
            </a:endParaRPr>
          </a:p>
        </p:txBody>
      </p:sp>
      <p:pic>
        <p:nvPicPr>
          <p:cNvPr id="769" name="Google Shape;769;p99"/>
          <p:cNvPicPr preferRelativeResize="0"/>
          <p:nvPr/>
        </p:nvPicPr>
        <p:blipFill>
          <a:blip r:embed="rId3">
            <a:alphaModFix/>
          </a:blip>
          <a:stretch>
            <a:fillRect/>
          </a:stretch>
        </p:blipFill>
        <p:spPr>
          <a:xfrm>
            <a:off x="1285875" y="3221800"/>
            <a:ext cx="1583825" cy="18252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Role of Scoutmaster</a:t>
            </a:r>
            <a:endParaRPr/>
          </a:p>
        </p:txBody>
      </p:sp>
      <p:sp>
        <p:nvSpPr>
          <p:cNvPr id="775" name="Google Shape;775;p100"/>
          <p:cNvSpPr txBox="1">
            <a:spLocks noGrp="1"/>
          </p:cNvSpPr>
          <p:nvPr>
            <p:ph type="body" idx="1"/>
          </p:nvPr>
        </p:nvSpPr>
        <p:spPr>
          <a:xfrm>
            <a:off x="311700" y="1505700"/>
            <a:ext cx="3999900" cy="30762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1600"/>
              <a:t>Best Scoutmasters give Scouts opportunities to :</a:t>
            </a:r>
            <a:endParaRPr sz="1600"/>
          </a:p>
          <a:p>
            <a:pPr marL="0" lvl="0" indent="0" algn="l" rtl="0">
              <a:spcBef>
                <a:spcPts val="1200"/>
              </a:spcBef>
              <a:spcAft>
                <a:spcPts val="0"/>
              </a:spcAft>
              <a:buNone/>
            </a:pPr>
            <a:r>
              <a:rPr lang="en" sz="1600"/>
              <a:t>Learn,</a:t>
            </a:r>
            <a:endParaRPr sz="1600"/>
          </a:p>
          <a:p>
            <a:pPr marL="0" lvl="0" indent="457200" algn="l" rtl="0">
              <a:spcBef>
                <a:spcPts val="1200"/>
              </a:spcBef>
              <a:spcAft>
                <a:spcPts val="0"/>
              </a:spcAft>
              <a:buNone/>
            </a:pPr>
            <a:r>
              <a:rPr lang="en" sz="1600"/>
              <a:t>Practice, </a:t>
            </a:r>
            <a:endParaRPr sz="1600"/>
          </a:p>
          <a:p>
            <a:pPr marL="457200" lvl="0" indent="457200" algn="l" rtl="0">
              <a:spcBef>
                <a:spcPts val="1200"/>
              </a:spcBef>
              <a:spcAft>
                <a:spcPts val="0"/>
              </a:spcAft>
              <a:buNone/>
            </a:pPr>
            <a:r>
              <a:rPr lang="en" sz="1600"/>
              <a:t>And Demonstrate</a:t>
            </a:r>
            <a:endParaRPr sz="1600"/>
          </a:p>
          <a:p>
            <a:pPr marL="1371600" lvl="0" indent="457200" algn="l" rtl="0">
              <a:spcBef>
                <a:spcPts val="1200"/>
              </a:spcBef>
              <a:spcAft>
                <a:spcPts val="1200"/>
              </a:spcAft>
              <a:buNone/>
            </a:pPr>
            <a:r>
              <a:rPr lang="en" sz="1600"/>
              <a:t>Good leadership</a:t>
            </a:r>
            <a:endParaRPr sz="1600"/>
          </a:p>
        </p:txBody>
      </p:sp>
      <p:sp>
        <p:nvSpPr>
          <p:cNvPr id="776" name="Google Shape;776;p100"/>
          <p:cNvSpPr txBox="1">
            <a:spLocks noGrp="1"/>
          </p:cNvSpPr>
          <p:nvPr>
            <p:ph type="body" idx="2"/>
          </p:nvPr>
        </p:nvSpPr>
        <p:spPr>
          <a:xfrm>
            <a:off x="4832400" y="1505700"/>
            <a:ext cx="3999900" cy="30762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a:t>In Scout led troops- Scouts will make mistakes.</a:t>
            </a:r>
            <a:endParaRPr/>
          </a:p>
          <a:p>
            <a:pPr marL="0" lvl="0" indent="0" algn="l" rtl="0">
              <a:spcBef>
                <a:spcPts val="1200"/>
              </a:spcBef>
              <a:spcAft>
                <a:spcPts val="0"/>
              </a:spcAft>
              <a:buNone/>
            </a:pPr>
            <a:r>
              <a:rPr lang="en"/>
              <a:t>A good Scoutmaster:</a:t>
            </a:r>
            <a:endParaRPr/>
          </a:p>
          <a:p>
            <a:pPr marL="457200" lvl="0" indent="-311150" algn="l" rtl="0">
              <a:spcBef>
                <a:spcPts val="1200"/>
              </a:spcBef>
              <a:spcAft>
                <a:spcPts val="0"/>
              </a:spcAft>
              <a:buSzPts val="1300"/>
              <a:buChar char="➢"/>
            </a:pPr>
            <a:r>
              <a:rPr lang="en"/>
              <a:t>Is patient</a:t>
            </a:r>
            <a:endParaRPr/>
          </a:p>
          <a:p>
            <a:pPr marL="914400" lvl="0" indent="0" algn="l" rtl="0">
              <a:spcBef>
                <a:spcPts val="1200"/>
              </a:spcBef>
              <a:spcAft>
                <a:spcPts val="0"/>
              </a:spcAft>
              <a:buNone/>
            </a:pPr>
            <a:endParaRPr/>
          </a:p>
          <a:p>
            <a:pPr marL="457200" lvl="0" indent="-311150" algn="l" rtl="0">
              <a:spcBef>
                <a:spcPts val="0"/>
              </a:spcBef>
              <a:spcAft>
                <a:spcPts val="0"/>
              </a:spcAft>
              <a:buSzPts val="1300"/>
              <a:buChar char="➢"/>
            </a:pPr>
            <a:r>
              <a:rPr lang="en"/>
              <a:t>Won’t intervene to correct mistakes unless a</a:t>
            </a:r>
            <a:endParaRPr/>
          </a:p>
          <a:p>
            <a:pPr marL="0" lvl="0" indent="457200" algn="l" rtl="0">
              <a:spcBef>
                <a:spcPts val="0"/>
              </a:spcBef>
              <a:spcAft>
                <a:spcPts val="0"/>
              </a:spcAft>
              <a:buNone/>
            </a:pPr>
            <a:r>
              <a:rPr lang="en"/>
              <a:t> safety issue or violation of Scouts BSA policy</a:t>
            </a:r>
            <a:endParaRPr/>
          </a:p>
          <a:p>
            <a:pPr marL="914400" lvl="0" indent="0" algn="l" rtl="0">
              <a:spcBef>
                <a:spcPts val="0"/>
              </a:spcBef>
              <a:spcAft>
                <a:spcPts val="0"/>
              </a:spcAft>
              <a:buNone/>
            </a:pPr>
            <a:endParaRPr/>
          </a:p>
          <a:p>
            <a:pPr marL="457200" lvl="0" indent="-311150" algn="l" rtl="0">
              <a:spcBef>
                <a:spcPts val="0"/>
              </a:spcBef>
              <a:spcAft>
                <a:spcPts val="0"/>
              </a:spcAft>
              <a:buSzPts val="1300"/>
              <a:buChar char="➢"/>
            </a:pPr>
            <a:r>
              <a:rPr lang="en"/>
              <a:t>Allows Scouts to make mistakes, seek </a:t>
            </a:r>
            <a:endParaRPr/>
          </a:p>
          <a:p>
            <a:pPr marL="0" lvl="0" indent="457200" algn="l" rtl="0">
              <a:spcBef>
                <a:spcPts val="0"/>
              </a:spcBef>
              <a:spcAft>
                <a:spcPts val="0"/>
              </a:spcAft>
              <a:buNone/>
            </a:pPr>
            <a:r>
              <a:rPr lang="en"/>
              <a:t>solutions and learn from mistakes</a:t>
            </a:r>
            <a:endParaRPr/>
          </a:p>
        </p:txBody>
      </p:sp>
      <p:pic>
        <p:nvPicPr>
          <p:cNvPr id="777" name="Google Shape;777;p100"/>
          <p:cNvPicPr preferRelativeResize="0"/>
          <p:nvPr/>
        </p:nvPicPr>
        <p:blipFill>
          <a:blip r:embed="rId3">
            <a:alphaModFix/>
          </a:blip>
          <a:stretch>
            <a:fillRect/>
          </a:stretch>
        </p:blipFill>
        <p:spPr>
          <a:xfrm>
            <a:off x="8004275" y="93650"/>
            <a:ext cx="894600" cy="10309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Scoutmaster Responsibilities</a:t>
            </a:r>
            <a:endParaRPr/>
          </a:p>
        </p:txBody>
      </p:sp>
      <p:sp>
        <p:nvSpPr>
          <p:cNvPr id="783" name="Google Shape;783;p10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7500" algn="l" rtl="0">
              <a:lnSpc>
                <a:spcPct val="95000"/>
              </a:lnSpc>
              <a:spcBef>
                <a:spcPts val="0"/>
              </a:spcBef>
              <a:spcAft>
                <a:spcPts val="0"/>
              </a:spcAft>
              <a:buSzPts val="1400"/>
              <a:buAutoNum type="arabicPeriod"/>
            </a:pPr>
            <a:r>
              <a:rPr lang="en" sz="1400"/>
              <a:t>Troop meetings: Scout led, but SM meets with Sr Leaders to make sure they have what they need.   Scoutmaster minute at end of meeting</a:t>
            </a:r>
            <a:endParaRPr sz="1400"/>
          </a:p>
          <a:p>
            <a:pPr marL="457200" lvl="0" indent="-317500" algn="l" rtl="0">
              <a:lnSpc>
                <a:spcPct val="95000"/>
              </a:lnSpc>
              <a:spcBef>
                <a:spcPts val="0"/>
              </a:spcBef>
              <a:spcAft>
                <a:spcPts val="0"/>
              </a:spcAft>
              <a:buSzPts val="1400"/>
              <a:buAutoNum type="arabicPeriod"/>
            </a:pPr>
            <a:r>
              <a:rPr lang="en" sz="1400"/>
              <a:t>Patrol Method: SM guides SPL and Patrol Leaders.  SM is responsible to make SPL successful</a:t>
            </a:r>
            <a:endParaRPr sz="1400"/>
          </a:p>
          <a:p>
            <a:pPr marL="457200" lvl="0" indent="-317500" algn="l" rtl="0">
              <a:lnSpc>
                <a:spcPct val="95000"/>
              </a:lnSpc>
              <a:spcBef>
                <a:spcPts val="0"/>
              </a:spcBef>
              <a:spcAft>
                <a:spcPts val="0"/>
              </a:spcAft>
              <a:buSzPts val="1400"/>
              <a:buAutoNum type="arabicPeriod"/>
            </a:pPr>
            <a:r>
              <a:rPr lang="en" sz="1400"/>
              <a:t>Outdoor Program:  SM confirms the 6 steps of program planning are completed, a monthly outdoor activity planned, 1 long-term or High adventure planned annually.</a:t>
            </a:r>
            <a:endParaRPr sz="1400"/>
          </a:p>
          <a:p>
            <a:pPr marL="914400" lvl="1" indent="-304800" algn="l" rtl="0">
              <a:lnSpc>
                <a:spcPct val="95000"/>
              </a:lnSpc>
              <a:spcBef>
                <a:spcPts val="0"/>
              </a:spcBef>
              <a:spcAft>
                <a:spcPts val="0"/>
              </a:spcAft>
              <a:buSzPts val="1200"/>
              <a:buAutoNum type="alphaLcPeriod"/>
            </a:pPr>
            <a:r>
              <a:rPr lang="en" sz="1400"/>
              <a:t>Scoutmaster makes sure these are scheduled, but Scouts choose and Plan.</a:t>
            </a:r>
            <a:endParaRPr sz="1200"/>
          </a:p>
          <a:p>
            <a:pPr marL="457200" lvl="0" indent="-317500" algn="l" rtl="0">
              <a:lnSpc>
                <a:spcPct val="95000"/>
              </a:lnSpc>
              <a:spcBef>
                <a:spcPts val="0"/>
              </a:spcBef>
              <a:spcAft>
                <a:spcPts val="0"/>
              </a:spcAft>
              <a:buSzPts val="1400"/>
              <a:buAutoNum type="arabicPeriod"/>
            </a:pPr>
            <a:r>
              <a:rPr lang="en" sz="1400"/>
              <a:t>SM leads by example</a:t>
            </a:r>
            <a:endParaRPr sz="1400"/>
          </a:p>
        </p:txBody>
      </p:sp>
      <p:pic>
        <p:nvPicPr>
          <p:cNvPr id="784" name="Google Shape;784;p101"/>
          <p:cNvPicPr preferRelativeResize="0"/>
          <p:nvPr/>
        </p:nvPicPr>
        <p:blipFill>
          <a:blip r:embed="rId3">
            <a:alphaModFix/>
          </a:blip>
          <a:stretch>
            <a:fillRect/>
          </a:stretch>
        </p:blipFill>
        <p:spPr>
          <a:xfrm>
            <a:off x="715150" y="3234925"/>
            <a:ext cx="1382530" cy="1593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Methods of Scouting	…</a:t>
            </a:r>
            <a:r>
              <a:rPr lang="en" sz="1800"/>
              <a:t> continued</a:t>
            </a:r>
            <a:endParaRPr/>
          </a:p>
        </p:txBody>
      </p:sp>
      <p:sp>
        <p:nvSpPr>
          <p:cNvPr id="124" name="Google Shape;124;p21"/>
          <p:cNvSpPr txBox="1"/>
          <p:nvPr/>
        </p:nvSpPr>
        <p:spPr>
          <a:xfrm>
            <a:off x="311725" y="1013075"/>
            <a:ext cx="7870200" cy="40920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endParaRPr sz="2000" b="1">
              <a:solidFill>
                <a:schemeClr val="dk2"/>
              </a:solidFill>
              <a:latin typeface="Roboto"/>
              <a:ea typeface="Roboto"/>
              <a:cs typeface="Roboto"/>
              <a:sym typeface="Roboto"/>
            </a:endParaRPr>
          </a:p>
          <a:p>
            <a:pPr marL="0" lvl="0" indent="0" algn="l" rtl="0">
              <a:spcBef>
                <a:spcPts val="0"/>
              </a:spcBef>
              <a:spcAft>
                <a:spcPts val="0"/>
              </a:spcAft>
              <a:buNone/>
            </a:pPr>
            <a:r>
              <a:rPr lang="en" sz="2000" b="1">
                <a:solidFill>
                  <a:schemeClr val="dk2"/>
                </a:solidFill>
                <a:latin typeface="Roboto"/>
                <a:ea typeface="Roboto"/>
                <a:cs typeface="Roboto"/>
                <a:sym typeface="Roboto"/>
              </a:rPr>
              <a:t>7) Leadership Development</a:t>
            </a:r>
            <a:endParaRPr sz="2000" b="1">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Learn and practice leadership skills. </a:t>
            </a:r>
            <a:endParaRPr sz="1700">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Every Scout has the opportunity to participate in both shared and total leadership situations. </a:t>
            </a:r>
            <a:endParaRPr sz="1700">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Understanding the concepts of leadership helps a scout accept the leadership roles of others and guides them toward the citizenship aim of Scouting.</a:t>
            </a:r>
            <a:endParaRPr sz="1700">
              <a:solidFill>
                <a:schemeClr val="dk2"/>
              </a:solidFill>
              <a:latin typeface="Roboto"/>
              <a:ea typeface="Roboto"/>
              <a:cs typeface="Roboto"/>
              <a:sym typeface="Roboto"/>
            </a:endParaRPr>
          </a:p>
          <a:p>
            <a:pPr marL="914400" lvl="0" indent="0" algn="l" rtl="0">
              <a:spcBef>
                <a:spcPts val="0"/>
              </a:spcBef>
              <a:spcAft>
                <a:spcPts val="0"/>
              </a:spcAft>
              <a:buNone/>
            </a:pPr>
            <a:endParaRPr sz="1800">
              <a:solidFill>
                <a:schemeClr val="dk2"/>
              </a:solidFill>
              <a:latin typeface="Roboto"/>
              <a:ea typeface="Roboto"/>
              <a:cs typeface="Roboto"/>
              <a:sym typeface="Roboto"/>
            </a:endParaRPr>
          </a:p>
          <a:p>
            <a:pPr marL="0" lvl="0" indent="0" algn="l" rtl="0">
              <a:spcBef>
                <a:spcPts val="0"/>
              </a:spcBef>
              <a:spcAft>
                <a:spcPts val="0"/>
              </a:spcAft>
              <a:buNone/>
            </a:pPr>
            <a:r>
              <a:rPr lang="en" sz="2000" b="1">
                <a:solidFill>
                  <a:schemeClr val="dk2"/>
                </a:solidFill>
                <a:latin typeface="Roboto"/>
                <a:ea typeface="Roboto"/>
                <a:cs typeface="Roboto"/>
                <a:sym typeface="Roboto"/>
              </a:rPr>
              <a:t>8) Uniform</a:t>
            </a:r>
            <a:endParaRPr sz="2000">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Visible force of good and creates a positive scout image in community</a:t>
            </a:r>
            <a:endParaRPr sz="1700">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Shows commitment to the aims and purposes of scouting</a:t>
            </a:r>
            <a:endParaRPr sz="1700">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Gives identity as part of the world brotherhood of scouting</a:t>
            </a:r>
            <a:endParaRPr sz="1700">
              <a:solidFill>
                <a:schemeClr val="dk2"/>
              </a:solidFill>
              <a:latin typeface="Roboto"/>
              <a:ea typeface="Roboto"/>
              <a:cs typeface="Roboto"/>
              <a:sym typeface="Roboto"/>
            </a:endParaRPr>
          </a:p>
          <a:p>
            <a:pPr marL="457200" lvl="0" indent="-336550" algn="l" rtl="0">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Provides a way to wear awards showing their accomplishments</a:t>
            </a:r>
            <a:endParaRPr sz="1600">
              <a:latin typeface="Roboto"/>
              <a:ea typeface="Roboto"/>
              <a:cs typeface="Roboto"/>
              <a:sym typeface="Roboto"/>
            </a:endParaRPr>
          </a:p>
        </p:txBody>
      </p:sp>
      <p:pic>
        <p:nvPicPr>
          <p:cNvPr id="125" name="Google Shape;125;p21"/>
          <p:cNvPicPr preferRelativeResize="0"/>
          <p:nvPr/>
        </p:nvPicPr>
        <p:blipFill>
          <a:blip r:embed="rId3">
            <a:alphaModFix/>
          </a:blip>
          <a:stretch>
            <a:fillRect/>
          </a:stretch>
        </p:blipFill>
        <p:spPr>
          <a:xfrm>
            <a:off x="7969325" y="130125"/>
            <a:ext cx="863000" cy="994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0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Scoutmaster</a:t>
            </a:r>
            <a:endParaRPr/>
          </a:p>
          <a:p>
            <a:pPr marL="0" lvl="0" indent="0" algn="l" rtl="0">
              <a:spcBef>
                <a:spcPts val="0"/>
              </a:spcBef>
              <a:spcAft>
                <a:spcPts val="0"/>
              </a:spcAft>
              <a:buNone/>
            </a:pPr>
            <a:r>
              <a:rPr lang="en"/>
              <a:t>Qualities:		</a:t>
            </a:r>
            <a:endParaRPr/>
          </a:p>
        </p:txBody>
      </p:sp>
      <p:sp>
        <p:nvSpPr>
          <p:cNvPr id="790" name="Google Shape;790;p10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fontScale="77500" lnSpcReduction="10000"/>
          </a:bodyPr>
          <a:lstStyle/>
          <a:p>
            <a:pPr marL="457200" lvl="0" indent="-341788" algn="l" rtl="0">
              <a:spcBef>
                <a:spcPts val="0"/>
              </a:spcBef>
              <a:spcAft>
                <a:spcPts val="0"/>
              </a:spcAft>
              <a:buSzPct val="100000"/>
              <a:buChar char="★"/>
            </a:pPr>
            <a:r>
              <a:rPr lang="en" sz="2300"/>
              <a:t>Good Role model</a:t>
            </a:r>
            <a:endParaRPr sz="2300"/>
          </a:p>
          <a:p>
            <a:pPr marL="457200" lvl="0" indent="-341788" algn="l" rtl="0">
              <a:spcBef>
                <a:spcPts val="0"/>
              </a:spcBef>
              <a:spcAft>
                <a:spcPts val="0"/>
              </a:spcAft>
              <a:buSzPct val="100000"/>
              <a:buChar char="★"/>
            </a:pPr>
            <a:r>
              <a:rPr lang="en" sz="2300"/>
              <a:t>Good example</a:t>
            </a:r>
            <a:endParaRPr sz="2300"/>
          </a:p>
          <a:p>
            <a:pPr marL="457200" lvl="0" indent="-341788" algn="l" rtl="0">
              <a:spcBef>
                <a:spcPts val="0"/>
              </a:spcBef>
              <a:spcAft>
                <a:spcPts val="0"/>
              </a:spcAft>
              <a:buSzPct val="100000"/>
              <a:buChar char="★"/>
            </a:pPr>
            <a:r>
              <a:rPr lang="en" sz="2300"/>
              <a:t>Coach &amp; Guide</a:t>
            </a:r>
            <a:endParaRPr sz="2300"/>
          </a:p>
          <a:p>
            <a:pPr marL="457200" lvl="0" indent="-341788" algn="l" rtl="0">
              <a:spcBef>
                <a:spcPts val="0"/>
              </a:spcBef>
              <a:spcAft>
                <a:spcPts val="0"/>
              </a:spcAft>
              <a:buSzPct val="100000"/>
              <a:buChar char="★"/>
            </a:pPr>
            <a:r>
              <a:rPr lang="en" sz="2300"/>
              <a:t>Approachable</a:t>
            </a:r>
            <a:endParaRPr sz="2300"/>
          </a:p>
          <a:p>
            <a:pPr marL="457200" lvl="0" indent="-341788" algn="l" rtl="0">
              <a:spcBef>
                <a:spcPts val="0"/>
              </a:spcBef>
              <a:spcAft>
                <a:spcPts val="0"/>
              </a:spcAft>
              <a:buSzPct val="100000"/>
              <a:buChar char="★"/>
            </a:pPr>
            <a:r>
              <a:rPr lang="en" sz="2300"/>
              <a:t>Exemplary Character</a:t>
            </a:r>
            <a:endParaRPr sz="2300"/>
          </a:p>
          <a:p>
            <a:pPr marL="457200" lvl="0" indent="-341788" algn="l" rtl="0">
              <a:spcBef>
                <a:spcPts val="0"/>
              </a:spcBef>
              <a:spcAft>
                <a:spcPts val="0"/>
              </a:spcAft>
              <a:buSzPct val="100000"/>
              <a:buChar char="★"/>
            </a:pPr>
            <a:r>
              <a:rPr lang="en" sz="2300"/>
              <a:t>Model Citizen</a:t>
            </a:r>
            <a:endParaRPr sz="2300"/>
          </a:p>
          <a:p>
            <a:pPr marL="457200" lvl="0" indent="-341788" algn="l" rtl="0">
              <a:spcBef>
                <a:spcPts val="0"/>
              </a:spcBef>
              <a:spcAft>
                <a:spcPts val="0"/>
              </a:spcAft>
              <a:buSzPct val="100000"/>
              <a:buChar char="★"/>
            </a:pPr>
            <a:r>
              <a:rPr lang="en" sz="2300"/>
              <a:t>Lives Scout Oath</a:t>
            </a:r>
            <a:endParaRPr sz="2300"/>
          </a:p>
          <a:p>
            <a:pPr marL="457200" lvl="0" indent="-341788" algn="l" rtl="0">
              <a:spcBef>
                <a:spcPts val="0"/>
              </a:spcBef>
              <a:spcAft>
                <a:spcPts val="0"/>
              </a:spcAft>
              <a:buSzPct val="100000"/>
              <a:buChar char="★"/>
            </a:pPr>
            <a:r>
              <a:rPr lang="en" sz="2300"/>
              <a:t>Trustworthy</a:t>
            </a:r>
            <a:endParaRPr sz="2300"/>
          </a:p>
          <a:p>
            <a:pPr marL="457200" lvl="0" indent="-341788" algn="l" rtl="0">
              <a:spcBef>
                <a:spcPts val="0"/>
              </a:spcBef>
              <a:spcAft>
                <a:spcPts val="0"/>
              </a:spcAft>
              <a:buSzPct val="100000"/>
              <a:buChar char="★"/>
            </a:pPr>
            <a:r>
              <a:rPr lang="en" sz="2300"/>
              <a:t>Communicates well</a:t>
            </a:r>
            <a:endParaRPr sz="2300"/>
          </a:p>
          <a:p>
            <a:pPr marL="457200" lvl="0" indent="-341788" algn="l" rtl="0">
              <a:spcBef>
                <a:spcPts val="0"/>
              </a:spcBef>
              <a:spcAft>
                <a:spcPts val="0"/>
              </a:spcAft>
              <a:buSzPct val="100000"/>
              <a:buChar char="★"/>
            </a:pPr>
            <a:r>
              <a:rPr lang="en" sz="2300"/>
              <a:t>Helps Scouts become confident Leaders</a:t>
            </a:r>
            <a:endParaRPr sz="2300"/>
          </a:p>
          <a:p>
            <a:pPr marL="457200" lvl="0" indent="-341788" algn="l" rtl="0">
              <a:spcBef>
                <a:spcPts val="0"/>
              </a:spcBef>
              <a:spcAft>
                <a:spcPts val="0"/>
              </a:spcAft>
              <a:buSzPct val="100000"/>
              <a:buChar char="★"/>
            </a:pPr>
            <a:r>
              <a:rPr lang="en" sz="2300"/>
              <a:t>Continues training and education after basic leader training</a:t>
            </a:r>
            <a:endParaRPr sz="2300"/>
          </a:p>
        </p:txBody>
      </p:sp>
      <p:pic>
        <p:nvPicPr>
          <p:cNvPr id="791" name="Google Shape;791;p102"/>
          <p:cNvPicPr preferRelativeResize="0"/>
          <p:nvPr/>
        </p:nvPicPr>
        <p:blipFill>
          <a:blip r:embed="rId3">
            <a:alphaModFix/>
          </a:blip>
          <a:stretch>
            <a:fillRect/>
          </a:stretch>
        </p:blipFill>
        <p:spPr>
          <a:xfrm>
            <a:off x="715150" y="3234925"/>
            <a:ext cx="1382530" cy="15932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0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Senior Patrol Leader</a:t>
            </a:r>
            <a:endParaRPr/>
          </a:p>
        </p:txBody>
      </p:sp>
      <p:sp>
        <p:nvSpPr>
          <p:cNvPr id="797" name="Google Shape;797;p103"/>
          <p:cNvSpPr txBox="1">
            <a:spLocks noGrp="1"/>
          </p:cNvSpPr>
          <p:nvPr>
            <p:ph type="subTitle" idx="1"/>
          </p:nvPr>
        </p:nvSpPr>
        <p:spPr>
          <a:xfrm>
            <a:off x="311699" y="1878560"/>
            <a:ext cx="4962429" cy="73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	Elected by scouts to serve and lead troop.</a:t>
            </a:r>
            <a:endParaRPr dirty="0"/>
          </a:p>
        </p:txBody>
      </p:sp>
      <p:pic>
        <p:nvPicPr>
          <p:cNvPr id="798" name="Google Shape;798;p103"/>
          <p:cNvPicPr preferRelativeResize="0"/>
          <p:nvPr/>
        </p:nvPicPr>
        <p:blipFill>
          <a:blip r:embed="rId3">
            <a:alphaModFix/>
          </a:blip>
          <a:stretch>
            <a:fillRect/>
          </a:stretch>
        </p:blipFill>
        <p:spPr>
          <a:xfrm>
            <a:off x="6495225" y="2571750"/>
            <a:ext cx="2085925" cy="24039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Role of </a:t>
            </a:r>
            <a:endParaRPr/>
          </a:p>
          <a:p>
            <a:pPr marL="0" lvl="0" indent="0" algn="l" rtl="0">
              <a:spcBef>
                <a:spcPts val="0"/>
              </a:spcBef>
              <a:spcAft>
                <a:spcPts val="0"/>
              </a:spcAft>
              <a:buNone/>
            </a:pPr>
            <a:r>
              <a:rPr lang="en"/>
              <a:t>Senior Patrol Leader:</a:t>
            </a:r>
            <a:endParaRPr/>
          </a:p>
          <a:p>
            <a:pPr marL="0" lvl="0" indent="0" algn="l" rtl="0">
              <a:spcBef>
                <a:spcPts val="0"/>
              </a:spcBef>
              <a:spcAft>
                <a:spcPts val="0"/>
              </a:spcAft>
              <a:buNone/>
            </a:pPr>
            <a:endParaRPr/>
          </a:p>
          <a:p>
            <a:pPr marL="0" lvl="0" indent="0" algn="l" rtl="0">
              <a:spcBef>
                <a:spcPts val="0"/>
              </a:spcBef>
              <a:spcAft>
                <a:spcPts val="0"/>
              </a:spcAft>
              <a:buNone/>
            </a:pPr>
            <a:r>
              <a:rPr lang="en"/>
              <a:t>Leader of the Troop</a:t>
            </a:r>
            <a:endParaRPr/>
          </a:p>
        </p:txBody>
      </p:sp>
      <p:pic>
        <p:nvPicPr>
          <p:cNvPr id="804" name="Google Shape;804;p104"/>
          <p:cNvPicPr preferRelativeResize="0"/>
          <p:nvPr/>
        </p:nvPicPr>
        <p:blipFill>
          <a:blip r:embed="rId3">
            <a:alphaModFix/>
          </a:blip>
          <a:stretch>
            <a:fillRect/>
          </a:stretch>
        </p:blipFill>
        <p:spPr>
          <a:xfrm>
            <a:off x="490125" y="3335925"/>
            <a:ext cx="1382530" cy="1593275"/>
          </a:xfrm>
          <a:prstGeom prst="rect">
            <a:avLst/>
          </a:prstGeom>
          <a:noFill/>
          <a:ln>
            <a:noFill/>
          </a:ln>
        </p:spPr>
      </p:pic>
      <p:sp>
        <p:nvSpPr>
          <p:cNvPr id="805" name="Google Shape;805;p10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lnSpcReduction="20000"/>
          </a:bodyPr>
          <a:lstStyle/>
          <a:p>
            <a:pPr marL="457200" lvl="0" indent="-311150" algn="l" rtl="0">
              <a:spcBef>
                <a:spcPts val="0"/>
              </a:spcBef>
              <a:spcAft>
                <a:spcPts val="0"/>
              </a:spcAft>
              <a:buSzPts val="1300"/>
              <a:buAutoNum type="arabicPeriod"/>
            </a:pPr>
            <a:r>
              <a:rPr lang="en"/>
              <a:t>Assist Scoutmaster with Troop Leadership Training</a:t>
            </a:r>
            <a:endParaRPr/>
          </a:p>
          <a:p>
            <a:pPr marL="1371600" lvl="1" indent="-298450" algn="l" rtl="0">
              <a:spcBef>
                <a:spcPts val="0"/>
              </a:spcBef>
              <a:spcAft>
                <a:spcPts val="0"/>
              </a:spcAft>
              <a:buSzPts val="1100"/>
              <a:buAutoNum type="alphaLcPeriod"/>
            </a:pPr>
            <a:r>
              <a:rPr lang="en"/>
              <a:t>Assembles topics/materials</a:t>
            </a:r>
            <a:endParaRPr/>
          </a:p>
          <a:p>
            <a:pPr marL="457200" lvl="0" indent="-311150" algn="l" rtl="0">
              <a:spcBef>
                <a:spcPts val="0"/>
              </a:spcBef>
              <a:spcAft>
                <a:spcPts val="0"/>
              </a:spcAft>
              <a:buSzPts val="1300"/>
              <a:buAutoNum type="arabicPeriod"/>
            </a:pPr>
            <a:r>
              <a:rPr lang="en"/>
              <a:t>Appoints Leadership</a:t>
            </a:r>
            <a:endParaRPr/>
          </a:p>
          <a:p>
            <a:pPr marL="1371600" lvl="1" indent="-298450" algn="l" rtl="0">
              <a:spcBef>
                <a:spcPts val="0"/>
              </a:spcBef>
              <a:spcAft>
                <a:spcPts val="0"/>
              </a:spcAft>
              <a:buSzPts val="1100"/>
              <a:buAutoNum type="alphaLcPeriod"/>
            </a:pPr>
            <a:r>
              <a:rPr lang="en"/>
              <a:t>Except Patrol leaders- elected by patrol</a:t>
            </a:r>
            <a:endParaRPr/>
          </a:p>
          <a:p>
            <a:pPr marL="1371600" lvl="1" indent="-298450" algn="l" rtl="0">
              <a:spcBef>
                <a:spcPts val="0"/>
              </a:spcBef>
              <a:spcAft>
                <a:spcPts val="0"/>
              </a:spcAft>
              <a:buSzPts val="1100"/>
              <a:buAutoNum type="alphaLcPeriod"/>
            </a:pPr>
            <a:r>
              <a:rPr lang="en"/>
              <a:t>Jr. assistant Scoutmasters- appointed by Scoutmaster</a:t>
            </a:r>
            <a:endParaRPr/>
          </a:p>
          <a:p>
            <a:pPr marL="457200" lvl="0" indent="-311150" algn="l" rtl="0">
              <a:spcBef>
                <a:spcPts val="0"/>
              </a:spcBef>
              <a:spcAft>
                <a:spcPts val="0"/>
              </a:spcAft>
              <a:buSzPts val="1300"/>
              <a:buAutoNum type="arabicPeriod"/>
            </a:pPr>
            <a:r>
              <a:rPr lang="en"/>
              <a:t>Set example</a:t>
            </a:r>
            <a:endParaRPr/>
          </a:p>
          <a:p>
            <a:pPr marL="1371600" lvl="1" indent="-298450" algn="l" rtl="0">
              <a:spcBef>
                <a:spcPts val="0"/>
              </a:spcBef>
              <a:spcAft>
                <a:spcPts val="0"/>
              </a:spcAft>
              <a:buSzPts val="1100"/>
              <a:buAutoNum type="alphaLcPeriod"/>
            </a:pPr>
            <a:r>
              <a:rPr lang="en"/>
              <a:t>Good behavior, good attendance, proper uniform, active scout, punctual, displays scout spirit, lives scout oath and scout law </a:t>
            </a:r>
            <a:endParaRPr/>
          </a:p>
          <a:p>
            <a:pPr marL="457200" lvl="0" indent="-311150" algn="l" rtl="0">
              <a:spcBef>
                <a:spcPts val="0"/>
              </a:spcBef>
              <a:spcAft>
                <a:spcPts val="0"/>
              </a:spcAft>
              <a:buSzPts val="1300"/>
              <a:buAutoNum type="arabicPeriod"/>
            </a:pPr>
            <a:r>
              <a:rPr lang="en"/>
              <a:t>Runs all meetings and events</a:t>
            </a:r>
            <a:endParaRPr/>
          </a:p>
          <a:p>
            <a:pPr marL="1371600" lvl="1" indent="-298450" algn="l" rtl="0">
              <a:spcBef>
                <a:spcPts val="0"/>
              </a:spcBef>
              <a:spcAft>
                <a:spcPts val="0"/>
              </a:spcAft>
              <a:buSzPts val="1100"/>
              <a:buAutoNum type="alphaLcPeriod"/>
            </a:pPr>
            <a:r>
              <a:rPr lang="en"/>
              <a:t>Sets plan for Patrol Leaders Conference 1 month in advance</a:t>
            </a:r>
            <a:endParaRPr/>
          </a:p>
          <a:p>
            <a:pPr marL="1371600" lvl="1" indent="-298450" algn="l" rtl="0">
              <a:spcBef>
                <a:spcPts val="0"/>
              </a:spcBef>
              <a:spcAft>
                <a:spcPts val="0"/>
              </a:spcAft>
              <a:buSzPts val="1100"/>
              <a:buAutoNum type="alphaLcPeriod"/>
            </a:pPr>
            <a:r>
              <a:rPr lang="en"/>
              <a:t>Prepares agenda 1 week in advance of meeting</a:t>
            </a:r>
            <a:endParaRPr/>
          </a:p>
          <a:p>
            <a:pPr marL="1371600" lvl="1" indent="-298450" algn="l" rtl="0">
              <a:spcBef>
                <a:spcPts val="0"/>
              </a:spcBef>
              <a:spcAft>
                <a:spcPts val="0"/>
              </a:spcAft>
              <a:buSzPts val="1100"/>
              <a:buAutoNum type="alphaLcPeriod"/>
            </a:pPr>
            <a:r>
              <a:rPr lang="en"/>
              <a:t>Delegates as needed</a:t>
            </a:r>
            <a:endParaRPr/>
          </a:p>
          <a:p>
            <a:pPr marL="457200" lvl="0" indent="-311150" algn="l" rtl="0">
              <a:spcBef>
                <a:spcPts val="0"/>
              </a:spcBef>
              <a:spcAft>
                <a:spcPts val="0"/>
              </a:spcAft>
              <a:buSzPts val="1300"/>
              <a:buAutoNum type="arabicPeriod"/>
            </a:pPr>
            <a:r>
              <a:rPr lang="en"/>
              <a:t>Patrol Leaders Council Chairman</a:t>
            </a:r>
            <a:endParaRPr/>
          </a:p>
          <a:p>
            <a:pPr marL="1371600" lvl="1" indent="-298450" algn="l" rtl="0">
              <a:spcBef>
                <a:spcPts val="0"/>
              </a:spcBef>
              <a:spcAft>
                <a:spcPts val="0"/>
              </a:spcAft>
              <a:buSzPts val="1100"/>
              <a:buAutoNum type="alphaLcPeriod"/>
            </a:pPr>
            <a:r>
              <a:rPr lang="en"/>
              <a:t>Runs meeting and assigns tasks</a:t>
            </a:r>
            <a:endParaRPr/>
          </a:p>
          <a:p>
            <a:pPr marL="1371600" lvl="1" indent="-298450" algn="l" rtl="0">
              <a:spcBef>
                <a:spcPts val="0"/>
              </a:spcBef>
              <a:spcAft>
                <a:spcPts val="0"/>
              </a:spcAft>
              <a:buSzPts val="1100"/>
              <a:buAutoNum type="alphaLcPeriod"/>
            </a:pPr>
            <a:r>
              <a:rPr lang="en"/>
              <a:t>All other Scouts report to SPL</a:t>
            </a:r>
            <a:endParaRPr/>
          </a:p>
          <a:p>
            <a:pPr marL="914400" lvl="0" indent="0" algn="l" rtl="0">
              <a:spcBef>
                <a:spcPts val="1200"/>
              </a:spcBef>
              <a:spcAft>
                <a:spcPts val="120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Qualities:</a:t>
            </a:r>
            <a:endParaRPr/>
          </a:p>
        </p:txBody>
      </p:sp>
      <p:sp>
        <p:nvSpPr>
          <p:cNvPr id="811" name="Google Shape;811;p105"/>
          <p:cNvSpPr txBox="1">
            <a:spLocks noGrp="1"/>
          </p:cNvSpPr>
          <p:nvPr>
            <p:ph type="body" idx="1"/>
          </p:nvPr>
        </p:nvSpPr>
        <p:spPr>
          <a:xfrm>
            <a:off x="311700" y="1505700"/>
            <a:ext cx="3999900" cy="30762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sz="1800"/>
              <a:t>Elected by Youth</a:t>
            </a:r>
            <a:endParaRPr sz="1800"/>
          </a:p>
          <a:p>
            <a:pPr marL="457200" lvl="0" indent="-342900" algn="l" rtl="0">
              <a:spcBef>
                <a:spcPts val="0"/>
              </a:spcBef>
              <a:spcAft>
                <a:spcPts val="0"/>
              </a:spcAft>
              <a:buSzPts val="1800"/>
              <a:buAutoNum type="arabicPeriod"/>
            </a:pPr>
            <a:r>
              <a:rPr lang="en" sz="1800"/>
              <a:t>Age</a:t>
            </a:r>
            <a:endParaRPr sz="1800"/>
          </a:p>
          <a:p>
            <a:pPr marL="457200" lvl="0" indent="-342900" algn="l" rtl="0">
              <a:spcBef>
                <a:spcPts val="0"/>
              </a:spcBef>
              <a:spcAft>
                <a:spcPts val="0"/>
              </a:spcAft>
              <a:buSzPts val="1800"/>
              <a:buAutoNum type="arabicPeriod"/>
            </a:pPr>
            <a:r>
              <a:rPr lang="en" sz="1800"/>
              <a:t>Experience</a:t>
            </a:r>
            <a:endParaRPr sz="1800"/>
          </a:p>
          <a:p>
            <a:pPr marL="457200" lvl="0" indent="-342900" algn="l" rtl="0">
              <a:spcBef>
                <a:spcPts val="0"/>
              </a:spcBef>
              <a:spcAft>
                <a:spcPts val="0"/>
              </a:spcAft>
              <a:buSzPts val="1800"/>
              <a:buAutoNum type="arabicPeriod"/>
            </a:pPr>
            <a:r>
              <a:rPr lang="en" sz="1800"/>
              <a:t>Demonstrated Scout Spirit</a:t>
            </a:r>
            <a:endParaRPr sz="1800"/>
          </a:p>
          <a:p>
            <a:pPr marL="457200" lvl="0" indent="-342900" algn="l" rtl="0">
              <a:spcBef>
                <a:spcPts val="0"/>
              </a:spcBef>
              <a:spcAft>
                <a:spcPts val="0"/>
              </a:spcAft>
              <a:buSzPts val="1800"/>
              <a:buAutoNum type="arabicPeriod"/>
            </a:pPr>
            <a:r>
              <a:rPr lang="en" sz="1800"/>
              <a:t>Serves from one election to next </a:t>
            </a:r>
            <a:endParaRPr sz="1800"/>
          </a:p>
          <a:p>
            <a:pPr marL="914400" lvl="1" indent="-330200" algn="l" rtl="0">
              <a:spcBef>
                <a:spcPts val="0"/>
              </a:spcBef>
              <a:spcAft>
                <a:spcPts val="0"/>
              </a:spcAft>
              <a:buSzPts val="1600"/>
              <a:buAutoNum type="alphaLcPeriod"/>
            </a:pPr>
            <a:r>
              <a:rPr lang="en" sz="1600"/>
              <a:t>annual or may be 6 months</a:t>
            </a:r>
            <a:endParaRPr sz="1600"/>
          </a:p>
        </p:txBody>
      </p:sp>
      <p:sp>
        <p:nvSpPr>
          <p:cNvPr id="812" name="Google Shape;812;p10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700" b="1" i="1"/>
              <a:t>Scoutmaster and </a:t>
            </a:r>
            <a:endParaRPr sz="2700" b="1" i="1"/>
          </a:p>
          <a:p>
            <a:pPr marL="0" lvl="0" indent="0" algn="ctr" rtl="0">
              <a:spcBef>
                <a:spcPts val="0"/>
              </a:spcBef>
              <a:spcAft>
                <a:spcPts val="0"/>
              </a:spcAft>
              <a:buNone/>
            </a:pPr>
            <a:r>
              <a:rPr lang="en" sz="2700" b="1" i="1"/>
              <a:t>Senior Patrol Leader have the same goal: </a:t>
            </a:r>
            <a:endParaRPr sz="2700" b="1" i="1"/>
          </a:p>
          <a:p>
            <a:pPr marL="0" lvl="0" indent="0" algn="ctr" rtl="0">
              <a:spcBef>
                <a:spcPts val="1200"/>
              </a:spcBef>
              <a:spcAft>
                <a:spcPts val="1200"/>
              </a:spcAft>
              <a:buNone/>
            </a:pPr>
            <a:r>
              <a:rPr lang="en" sz="2700" b="1" i="1"/>
              <a:t> A Successful Troop</a:t>
            </a:r>
            <a:endParaRPr sz="2700" b="1" i="1"/>
          </a:p>
        </p:txBody>
      </p:sp>
      <p:pic>
        <p:nvPicPr>
          <p:cNvPr id="813" name="Google Shape;813;p105"/>
          <p:cNvPicPr preferRelativeResize="0"/>
          <p:nvPr/>
        </p:nvPicPr>
        <p:blipFill>
          <a:blip r:embed="rId3">
            <a:alphaModFix/>
          </a:blip>
          <a:stretch>
            <a:fillRect/>
          </a:stretch>
        </p:blipFill>
        <p:spPr>
          <a:xfrm>
            <a:off x="8060675" y="136425"/>
            <a:ext cx="903275" cy="1041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0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Troop Meeting:</a:t>
            </a:r>
            <a:endParaRPr/>
          </a:p>
          <a:p>
            <a:pPr marL="0" lvl="0" indent="0" algn="l" rtl="0">
              <a:spcBef>
                <a:spcPts val="0"/>
              </a:spcBef>
              <a:spcAft>
                <a:spcPts val="0"/>
              </a:spcAft>
              <a:buNone/>
            </a:pPr>
            <a:endParaRPr sz="1488"/>
          </a:p>
          <a:p>
            <a:pPr marL="0" lvl="0" indent="0" algn="l" rtl="0">
              <a:spcBef>
                <a:spcPts val="0"/>
              </a:spcBef>
              <a:spcAft>
                <a:spcPts val="0"/>
              </a:spcAft>
              <a:buNone/>
            </a:pPr>
            <a:r>
              <a:rPr lang="en" sz="1488"/>
              <a:t>can be a catalyst to make </a:t>
            </a:r>
            <a:endParaRPr sz="1488"/>
          </a:p>
          <a:p>
            <a:pPr marL="0" lvl="0" indent="0" algn="l" rtl="0">
              <a:spcBef>
                <a:spcPts val="0"/>
              </a:spcBef>
              <a:spcAft>
                <a:spcPts val="0"/>
              </a:spcAft>
              <a:buNone/>
            </a:pPr>
            <a:r>
              <a:rPr lang="en" sz="1488"/>
              <a:t>adventures happen.  </a:t>
            </a:r>
            <a:endParaRPr sz="1488"/>
          </a:p>
          <a:p>
            <a:pPr marL="0" lvl="0" indent="0" algn="l" rtl="0">
              <a:spcBef>
                <a:spcPts val="0"/>
              </a:spcBef>
              <a:spcAft>
                <a:spcPts val="0"/>
              </a:spcAft>
              <a:buNone/>
            </a:pPr>
            <a:endParaRPr sz="1488"/>
          </a:p>
          <a:p>
            <a:pPr marL="0" lvl="0" indent="0" algn="l" rtl="0">
              <a:spcBef>
                <a:spcPts val="0"/>
              </a:spcBef>
              <a:spcAft>
                <a:spcPts val="0"/>
              </a:spcAft>
              <a:buNone/>
            </a:pPr>
            <a:r>
              <a:rPr lang="en" sz="1488"/>
              <a:t>Glue that holds the troop together.</a:t>
            </a:r>
            <a:endParaRPr sz="1488"/>
          </a:p>
        </p:txBody>
      </p:sp>
      <p:sp>
        <p:nvSpPr>
          <p:cNvPr id="819" name="Google Shape;819;p106"/>
          <p:cNvSpPr txBox="1">
            <a:spLocks noGrp="1"/>
          </p:cNvSpPr>
          <p:nvPr>
            <p:ph type="body" idx="2"/>
          </p:nvPr>
        </p:nvSpPr>
        <p:spPr>
          <a:xfrm>
            <a:off x="4879025" y="500925"/>
            <a:ext cx="3954000" cy="437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t>Opportunity</a:t>
            </a:r>
            <a:endParaRPr sz="1600"/>
          </a:p>
          <a:p>
            <a:pPr marL="457200" lvl="0" indent="-311150" algn="l" rtl="0">
              <a:spcBef>
                <a:spcPts val="1200"/>
              </a:spcBef>
              <a:spcAft>
                <a:spcPts val="0"/>
              </a:spcAft>
              <a:buSzPts val="1300"/>
              <a:buChar char="●"/>
            </a:pPr>
            <a:r>
              <a:rPr lang="en"/>
              <a:t>Learn new activities and skills</a:t>
            </a:r>
            <a:endParaRPr/>
          </a:p>
          <a:p>
            <a:pPr marL="457200" lvl="0" indent="-311150" algn="l" rtl="0">
              <a:spcBef>
                <a:spcPts val="0"/>
              </a:spcBef>
              <a:spcAft>
                <a:spcPts val="0"/>
              </a:spcAft>
              <a:buSzPts val="1300"/>
              <a:buChar char="●"/>
            </a:pPr>
            <a:r>
              <a:rPr lang="en"/>
              <a:t>Put skills into action in fun and challenging ways</a:t>
            </a:r>
            <a:endParaRPr/>
          </a:p>
          <a:p>
            <a:pPr marL="457200" lvl="0" indent="-311150" algn="l" rtl="0">
              <a:spcBef>
                <a:spcPts val="0"/>
              </a:spcBef>
              <a:spcAft>
                <a:spcPts val="0"/>
              </a:spcAft>
              <a:buSzPts val="1300"/>
              <a:buChar char="●"/>
            </a:pPr>
            <a:r>
              <a:rPr lang="en"/>
              <a:t>Exercise leadership skills</a:t>
            </a:r>
            <a:endParaRPr/>
          </a:p>
          <a:p>
            <a:pPr marL="914400" lvl="1" indent="-298450" algn="l" rtl="0">
              <a:spcBef>
                <a:spcPts val="0"/>
              </a:spcBef>
              <a:spcAft>
                <a:spcPts val="0"/>
              </a:spcAft>
              <a:buSzPts val="1100"/>
              <a:buChar char="○"/>
            </a:pPr>
            <a:r>
              <a:rPr lang="en"/>
              <a:t>Leadership development is a method of Scouting</a:t>
            </a:r>
            <a:endParaRPr/>
          </a:p>
          <a:p>
            <a:pPr marL="0" lvl="0" indent="0" algn="l" rtl="0">
              <a:spcBef>
                <a:spcPts val="1200"/>
              </a:spcBef>
              <a:spcAft>
                <a:spcPts val="0"/>
              </a:spcAft>
              <a:buNone/>
            </a:pPr>
            <a:endParaRPr/>
          </a:p>
          <a:p>
            <a:pPr marL="457200" lvl="0" indent="0" algn="ctr" rtl="0">
              <a:spcBef>
                <a:spcPts val="1200"/>
              </a:spcBef>
              <a:spcAft>
                <a:spcPts val="0"/>
              </a:spcAft>
              <a:buNone/>
            </a:pPr>
            <a:r>
              <a:rPr lang="en"/>
              <a:t>Scoutmaster and </a:t>
            </a:r>
            <a:endParaRPr/>
          </a:p>
          <a:p>
            <a:pPr marL="457200" lvl="0" indent="0" algn="ctr" rtl="0">
              <a:spcBef>
                <a:spcPts val="1200"/>
              </a:spcBef>
              <a:spcAft>
                <a:spcPts val="0"/>
              </a:spcAft>
              <a:buNone/>
            </a:pPr>
            <a:r>
              <a:rPr lang="en"/>
              <a:t>Assistant Scoutmasters </a:t>
            </a:r>
            <a:endParaRPr/>
          </a:p>
          <a:p>
            <a:pPr marL="457200" lvl="0" indent="0" algn="ctr" rtl="0">
              <a:spcBef>
                <a:spcPts val="1200"/>
              </a:spcBef>
              <a:spcAft>
                <a:spcPts val="0"/>
              </a:spcAft>
              <a:buNone/>
            </a:pPr>
            <a:r>
              <a:rPr lang="en"/>
              <a:t>are primarily for </a:t>
            </a:r>
            <a:endParaRPr/>
          </a:p>
          <a:p>
            <a:pPr marL="457200" lvl="0" indent="0" algn="ctr" rtl="0">
              <a:spcBef>
                <a:spcPts val="1200"/>
              </a:spcBef>
              <a:spcAft>
                <a:spcPts val="1200"/>
              </a:spcAft>
              <a:buNone/>
            </a:pPr>
            <a:r>
              <a:rPr lang="en"/>
              <a:t>purposes of health and safety.</a:t>
            </a:r>
            <a:endParaRPr/>
          </a:p>
        </p:txBody>
      </p:sp>
      <p:sp>
        <p:nvSpPr>
          <p:cNvPr id="820" name="Google Shape;820;p106"/>
          <p:cNvSpPr txBox="1">
            <a:spLocks noGrp="1"/>
          </p:cNvSpPr>
          <p:nvPr>
            <p:ph type="subTitle" idx="1"/>
          </p:nvPr>
        </p:nvSpPr>
        <p:spPr>
          <a:xfrm>
            <a:off x="311300" y="2829925"/>
            <a:ext cx="3704400" cy="926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t>Scouts that run the show take ownership of the troop</a:t>
            </a:r>
            <a:endParaRPr b="1"/>
          </a:p>
        </p:txBody>
      </p:sp>
      <p:pic>
        <p:nvPicPr>
          <p:cNvPr id="821" name="Google Shape;821;p106"/>
          <p:cNvPicPr preferRelativeResize="0"/>
          <p:nvPr/>
        </p:nvPicPr>
        <p:blipFill>
          <a:blip r:embed="rId3">
            <a:alphaModFix/>
          </a:blip>
          <a:stretch>
            <a:fillRect/>
          </a:stretch>
        </p:blipFill>
        <p:spPr>
          <a:xfrm>
            <a:off x="3740150" y="2214350"/>
            <a:ext cx="1663725" cy="1917325"/>
          </a:xfrm>
          <a:prstGeom prst="rect">
            <a:avLst/>
          </a:prstGeom>
          <a:noFill/>
          <a:ln>
            <a:noFill/>
          </a:ln>
        </p:spPr>
      </p:pic>
      <p:pic>
        <p:nvPicPr>
          <p:cNvPr id="822" name="Google Shape;822;p106"/>
          <p:cNvPicPr preferRelativeResize="0"/>
          <p:nvPr/>
        </p:nvPicPr>
        <p:blipFill>
          <a:blip r:embed="rId4">
            <a:alphaModFix/>
          </a:blip>
          <a:stretch>
            <a:fillRect/>
          </a:stretch>
        </p:blipFill>
        <p:spPr>
          <a:xfrm>
            <a:off x="1590813" y="3459945"/>
            <a:ext cx="1145375" cy="15291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7"/>
          <p:cNvSpPr txBox="1">
            <a:spLocks noGrp="1"/>
          </p:cNvSpPr>
          <p:nvPr>
            <p:ph type="title"/>
          </p:nvPr>
        </p:nvSpPr>
        <p:spPr>
          <a:xfrm>
            <a:off x="2355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BSA resources to make successful meetings</a:t>
            </a:r>
            <a:endParaRPr/>
          </a:p>
        </p:txBody>
      </p:sp>
      <p:sp>
        <p:nvSpPr>
          <p:cNvPr id="828" name="Google Shape;828;p10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600"/>
              <a:t>Program Features Volumes 1, 2, &amp; 3</a:t>
            </a:r>
            <a:endParaRPr sz="1600"/>
          </a:p>
          <a:p>
            <a:pPr marL="0" lvl="0" indent="0" algn="l" rtl="0">
              <a:spcBef>
                <a:spcPts val="1200"/>
              </a:spcBef>
              <a:spcAft>
                <a:spcPts val="0"/>
              </a:spcAft>
              <a:buNone/>
            </a:pPr>
            <a:endParaRPr/>
          </a:p>
          <a:p>
            <a:pPr marL="457200" lvl="0" indent="-311150" algn="l" rtl="0">
              <a:spcBef>
                <a:spcPts val="1200"/>
              </a:spcBef>
              <a:spcAft>
                <a:spcPts val="0"/>
              </a:spcAft>
              <a:buSzPts val="1300"/>
              <a:buChar char="❖"/>
            </a:pPr>
            <a:r>
              <a:rPr lang="en"/>
              <a:t>48 themed modules to make program planning easier </a:t>
            </a:r>
            <a:endParaRPr/>
          </a:p>
          <a:p>
            <a:pPr marL="457200" lvl="0" indent="-311150" algn="l" rtl="0">
              <a:spcBef>
                <a:spcPts val="0"/>
              </a:spcBef>
              <a:spcAft>
                <a:spcPts val="0"/>
              </a:spcAft>
              <a:buSzPts val="1300"/>
              <a:buChar char="❖"/>
            </a:pPr>
            <a:r>
              <a:rPr lang="en"/>
              <a:t>Mix of tops: outdoor, sports, health &amp; safety, citizenship &amp; personal development, STEM, arts &amp; hobbies.</a:t>
            </a:r>
            <a:endParaRPr/>
          </a:p>
          <a:p>
            <a:pPr marL="457200" lvl="0" indent="-311150" algn="l" rtl="0">
              <a:spcBef>
                <a:spcPts val="0"/>
              </a:spcBef>
              <a:spcAft>
                <a:spcPts val="0"/>
              </a:spcAft>
              <a:buSzPts val="1300"/>
              <a:buChar char="❖"/>
            </a:pPr>
            <a:r>
              <a:rPr lang="en"/>
              <a:t>Makes meetings fun and facilitates advancement</a:t>
            </a:r>
            <a:endParaRPr/>
          </a:p>
          <a:p>
            <a:pPr marL="0" lvl="0" indent="0" algn="ctr" rtl="0">
              <a:spcBef>
                <a:spcPts val="1200"/>
              </a:spcBef>
              <a:spcAft>
                <a:spcPts val="1200"/>
              </a:spcAft>
              <a:buNone/>
            </a:pPr>
            <a:endParaRPr/>
          </a:p>
        </p:txBody>
      </p:sp>
      <p:sp>
        <p:nvSpPr>
          <p:cNvPr id="829" name="Google Shape;829;p107"/>
          <p:cNvSpPr txBox="1">
            <a:spLocks noGrp="1"/>
          </p:cNvSpPr>
          <p:nvPr>
            <p:ph type="body" idx="2"/>
          </p:nvPr>
        </p:nvSpPr>
        <p:spPr>
          <a:xfrm>
            <a:off x="4832425" y="14295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p>
          <a:p>
            <a:pPr marL="0" lvl="0" indent="0" algn="ctr" rtl="0">
              <a:spcBef>
                <a:spcPts val="1200"/>
              </a:spcBef>
              <a:spcAft>
                <a:spcPts val="0"/>
              </a:spcAft>
              <a:buNone/>
            </a:pPr>
            <a:r>
              <a:rPr lang="en" sz="1600"/>
              <a:t>Online version available </a:t>
            </a:r>
            <a:endParaRPr sz="1600"/>
          </a:p>
          <a:p>
            <a:pPr marL="0" lvl="0" indent="0" algn="ctr" rtl="0">
              <a:spcBef>
                <a:spcPts val="0"/>
              </a:spcBef>
              <a:spcAft>
                <a:spcPts val="0"/>
              </a:spcAft>
              <a:buNone/>
            </a:pPr>
            <a:r>
              <a:rPr lang="en" sz="1600"/>
              <a:t>in troop leader resources.</a:t>
            </a:r>
            <a:endParaRPr sz="1600"/>
          </a:p>
          <a:p>
            <a:pPr marL="0" lvl="0" indent="0" algn="ctr" rtl="0">
              <a:spcBef>
                <a:spcPts val="1200"/>
              </a:spcBef>
              <a:spcAft>
                <a:spcPts val="1200"/>
              </a:spcAft>
              <a:buNone/>
            </a:pPr>
            <a:r>
              <a:rPr lang="en" sz="1600" u="sng">
                <a:solidFill>
                  <a:schemeClr val="hlink"/>
                </a:solidFill>
                <a:hlinkClick r:id="rId3"/>
              </a:rPr>
              <a:t>https://troopleader.scouting.org/program-features/</a:t>
            </a:r>
            <a:endParaRPr sz="1600"/>
          </a:p>
        </p:txBody>
      </p:sp>
      <p:pic>
        <p:nvPicPr>
          <p:cNvPr id="830" name="Google Shape;830;p107"/>
          <p:cNvPicPr preferRelativeResize="0"/>
          <p:nvPr/>
        </p:nvPicPr>
        <p:blipFill>
          <a:blip r:embed="rId4">
            <a:alphaModFix/>
          </a:blip>
          <a:stretch>
            <a:fillRect/>
          </a:stretch>
        </p:blipFill>
        <p:spPr>
          <a:xfrm>
            <a:off x="3686175" y="3561175"/>
            <a:ext cx="1468025" cy="1468025"/>
          </a:xfrm>
          <a:prstGeom prst="rect">
            <a:avLst/>
          </a:prstGeom>
          <a:noFill/>
          <a:ln>
            <a:noFill/>
          </a:ln>
        </p:spPr>
      </p:pic>
      <p:pic>
        <p:nvPicPr>
          <p:cNvPr id="831" name="Google Shape;831;p107"/>
          <p:cNvPicPr preferRelativeResize="0"/>
          <p:nvPr/>
        </p:nvPicPr>
        <p:blipFill>
          <a:blip r:embed="rId5">
            <a:alphaModFix/>
          </a:blip>
          <a:stretch>
            <a:fillRect/>
          </a:stretch>
        </p:blipFill>
        <p:spPr>
          <a:xfrm>
            <a:off x="5000950" y="3584388"/>
            <a:ext cx="1421600" cy="1421600"/>
          </a:xfrm>
          <a:prstGeom prst="rect">
            <a:avLst/>
          </a:prstGeom>
          <a:noFill/>
          <a:ln>
            <a:noFill/>
          </a:ln>
        </p:spPr>
      </p:pic>
      <p:pic>
        <p:nvPicPr>
          <p:cNvPr id="832" name="Google Shape;832;p107"/>
          <p:cNvPicPr preferRelativeResize="0"/>
          <p:nvPr/>
        </p:nvPicPr>
        <p:blipFill>
          <a:blip r:embed="rId6">
            <a:alphaModFix/>
          </a:blip>
          <a:stretch>
            <a:fillRect/>
          </a:stretch>
        </p:blipFill>
        <p:spPr>
          <a:xfrm>
            <a:off x="6296613" y="3584400"/>
            <a:ext cx="2202039" cy="1468026"/>
          </a:xfrm>
          <a:prstGeom prst="rect">
            <a:avLst/>
          </a:prstGeom>
          <a:noFill/>
          <a:ln>
            <a:noFill/>
          </a:ln>
        </p:spPr>
      </p:pic>
      <p:pic>
        <p:nvPicPr>
          <p:cNvPr id="833" name="Google Shape;833;p107"/>
          <p:cNvPicPr preferRelativeResize="0"/>
          <p:nvPr/>
        </p:nvPicPr>
        <p:blipFill>
          <a:blip r:embed="rId7">
            <a:alphaModFix/>
          </a:blip>
          <a:stretch>
            <a:fillRect/>
          </a:stretch>
        </p:blipFill>
        <p:spPr>
          <a:xfrm>
            <a:off x="8057100" y="97400"/>
            <a:ext cx="891350" cy="10272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08"/>
          <p:cNvPicPr preferRelativeResize="0"/>
          <p:nvPr/>
        </p:nvPicPr>
        <p:blipFill>
          <a:blip r:embed="rId3">
            <a:alphaModFix/>
          </a:blip>
          <a:stretch>
            <a:fillRect/>
          </a:stretch>
        </p:blipFill>
        <p:spPr>
          <a:xfrm>
            <a:off x="4727975" y="216700"/>
            <a:ext cx="3870015" cy="4838700"/>
          </a:xfrm>
          <a:prstGeom prst="rect">
            <a:avLst/>
          </a:prstGeom>
          <a:noFill/>
          <a:ln>
            <a:noFill/>
          </a:ln>
        </p:spPr>
      </p:pic>
      <p:sp>
        <p:nvSpPr>
          <p:cNvPr id="839" name="Google Shape;839;p10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8 Parts of Troop Meeting</a:t>
            </a:r>
            <a:endParaRPr/>
          </a:p>
          <a:p>
            <a:pPr marL="0" lvl="0" indent="0" algn="l" rtl="0">
              <a:spcBef>
                <a:spcPts val="0"/>
              </a:spcBef>
              <a:spcAft>
                <a:spcPts val="0"/>
              </a:spcAft>
              <a:buNone/>
            </a:pPr>
            <a:endParaRPr/>
          </a:p>
        </p:txBody>
      </p:sp>
      <p:sp>
        <p:nvSpPr>
          <p:cNvPr id="840" name="Google Shape;840;p108"/>
          <p:cNvSpPr txBox="1">
            <a:spLocks noGrp="1"/>
          </p:cNvSpPr>
          <p:nvPr>
            <p:ph type="body" idx="1"/>
          </p:nvPr>
        </p:nvSpPr>
        <p:spPr>
          <a:xfrm>
            <a:off x="311700" y="1821650"/>
            <a:ext cx="3127500" cy="2867100"/>
          </a:xfrm>
          <a:prstGeom prst="rect">
            <a:avLst/>
          </a:prstGeom>
        </p:spPr>
        <p:txBody>
          <a:bodyPr spcFirstLastPara="1" wrap="square" lIns="91425" tIns="91425" rIns="91425" bIns="91425" anchor="t" anchorCtr="0">
            <a:normAutofit fontScale="92500" lnSpcReduction="20000"/>
          </a:bodyPr>
          <a:lstStyle/>
          <a:p>
            <a:pPr marL="457200" lvl="0" indent="-304958" algn="l" rtl="0">
              <a:spcBef>
                <a:spcPts val="0"/>
              </a:spcBef>
              <a:spcAft>
                <a:spcPts val="0"/>
              </a:spcAft>
              <a:buSzPct val="100000"/>
              <a:buAutoNum type="arabicPeriod"/>
            </a:pPr>
            <a:r>
              <a:rPr lang="en"/>
              <a:t>Opening Activity</a:t>
            </a:r>
            <a:endParaRPr/>
          </a:p>
          <a:p>
            <a:pPr marL="457200" lvl="0" indent="-304958" algn="l" rtl="0">
              <a:spcBef>
                <a:spcPts val="0"/>
              </a:spcBef>
              <a:spcAft>
                <a:spcPts val="0"/>
              </a:spcAft>
              <a:buSzPct val="100000"/>
              <a:buAutoNum type="arabicPeriod"/>
            </a:pPr>
            <a:r>
              <a:rPr lang="en"/>
              <a:t>Opening Ceremony</a:t>
            </a:r>
            <a:endParaRPr/>
          </a:p>
          <a:p>
            <a:pPr marL="457200" lvl="0" indent="-304958" algn="l" rtl="0">
              <a:spcBef>
                <a:spcPts val="0"/>
              </a:spcBef>
              <a:spcAft>
                <a:spcPts val="0"/>
              </a:spcAft>
              <a:buSzPct val="100000"/>
              <a:buAutoNum type="arabicPeriod"/>
            </a:pPr>
            <a:r>
              <a:rPr lang="en"/>
              <a:t>Group instruction</a:t>
            </a:r>
            <a:endParaRPr/>
          </a:p>
          <a:p>
            <a:pPr marL="457200" lvl="0" indent="-304958" algn="l" rtl="0">
              <a:spcBef>
                <a:spcPts val="0"/>
              </a:spcBef>
              <a:spcAft>
                <a:spcPts val="0"/>
              </a:spcAft>
              <a:buSzPct val="100000"/>
              <a:buAutoNum type="arabicPeriod"/>
            </a:pPr>
            <a:r>
              <a:rPr lang="en"/>
              <a:t>Skills instruction</a:t>
            </a:r>
            <a:endParaRPr/>
          </a:p>
          <a:p>
            <a:pPr marL="457200" lvl="0" indent="-304958" algn="l" rtl="0">
              <a:spcBef>
                <a:spcPts val="0"/>
              </a:spcBef>
              <a:spcAft>
                <a:spcPts val="0"/>
              </a:spcAft>
              <a:buSzPct val="100000"/>
              <a:buAutoNum type="arabicPeriod"/>
            </a:pPr>
            <a:r>
              <a:rPr lang="en"/>
              <a:t>Breakout Groups</a:t>
            </a:r>
            <a:endParaRPr/>
          </a:p>
          <a:p>
            <a:pPr marL="457200" lvl="0" indent="-304958" algn="l" rtl="0">
              <a:spcBef>
                <a:spcPts val="0"/>
              </a:spcBef>
              <a:spcAft>
                <a:spcPts val="0"/>
              </a:spcAft>
              <a:buSzPct val="100000"/>
              <a:buAutoNum type="arabicPeriod"/>
            </a:pPr>
            <a:r>
              <a:rPr lang="en"/>
              <a:t>Game</a:t>
            </a:r>
            <a:endParaRPr/>
          </a:p>
          <a:p>
            <a:pPr marL="457200" lvl="0" indent="-304958" algn="l" rtl="0">
              <a:spcBef>
                <a:spcPts val="0"/>
              </a:spcBef>
              <a:spcAft>
                <a:spcPts val="0"/>
              </a:spcAft>
              <a:buSzPct val="100000"/>
              <a:buAutoNum type="arabicPeriod"/>
            </a:pPr>
            <a:r>
              <a:rPr lang="en"/>
              <a:t>Closing</a:t>
            </a:r>
            <a:endParaRPr/>
          </a:p>
          <a:p>
            <a:pPr marL="457200" lvl="0" indent="-304958" algn="l" rtl="0">
              <a:spcBef>
                <a:spcPts val="0"/>
              </a:spcBef>
              <a:spcAft>
                <a:spcPts val="0"/>
              </a:spcAft>
              <a:buSzPct val="100000"/>
              <a:buAutoNum type="arabicPeriod"/>
            </a:pPr>
            <a:r>
              <a:rPr lang="en"/>
              <a:t>After the meeting</a:t>
            </a:r>
            <a:endParaRPr/>
          </a:p>
          <a:p>
            <a:pPr marL="457200" lvl="0" indent="0" algn="l" rtl="0">
              <a:spcBef>
                <a:spcPts val="1200"/>
              </a:spcBef>
              <a:spcAft>
                <a:spcPts val="0"/>
              </a:spcAft>
              <a:buNone/>
            </a:pPr>
            <a:endParaRPr/>
          </a:p>
          <a:p>
            <a:pPr marL="0" lvl="0" indent="0" algn="ctr" rtl="0">
              <a:spcBef>
                <a:spcPts val="1200"/>
              </a:spcBef>
              <a:spcAft>
                <a:spcPts val="0"/>
              </a:spcAft>
              <a:buNone/>
            </a:pPr>
            <a:r>
              <a:rPr lang="en"/>
              <a:t>Troop meeting agenda is available in Program Features and online </a:t>
            </a:r>
            <a:endParaRPr/>
          </a:p>
          <a:p>
            <a:pPr marL="0" lvl="0" indent="0" algn="ctr" rtl="0">
              <a:spcBef>
                <a:spcPts val="1200"/>
              </a:spcBef>
              <a:spcAft>
                <a:spcPts val="120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09"/>
          <p:cNvSpPr txBox="1">
            <a:spLocks noGrp="1"/>
          </p:cNvSpPr>
          <p:nvPr>
            <p:ph type="title"/>
          </p:nvPr>
        </p:nvSpPr>
        <p:spPr>
          <a:xfrm>
            <a:off x="311725" y="147325"/>
            <a:ext cx="3706500" cy="3549600"/>
          </a:xfrm>
          <a:prstGeom prst="rect">
            <a:avLst/>
          </a:prstGeom>
        </p:spPr>
        <p:txBody>
          <a:bodyPr spcFirstLastPara="1" wrap="square" lIns="91425" tIns="91425" rIns="91425" bIns="91425" anchor="t" anchorCtr="0">
            <a:noAutofit/>
          </a:bodyPr>
          <a:lstStyle/>
          <a:p>
            <a:pPr marL="457200" lvl="0" indent="-315595" algn="l" rtl="0">
              <a:lnSpc>
                <a:spcPct val="115000"/>
              </a:lnSpc>
              <a:spcBef>
                <a:spcPts val="0"/>
              </a:spcBef>
              <a:spcAft>
                <a:spcPts val="0"/>
              </a:spcAft>
              <a:buClr>
                <a:schemeClr val="accent2"/>
              </a:buClr>
              <a:buSzPts val="1370"/>
              <a:buFont typeface="Roboto"/>
              <a:buAutoNum type="arabicPeriod"/>
            </a:pPr>
            <a:r>
              <a:rPr lang="en" sz="1370" dirty="0">
                <a:solidFill>
                  <a:schemeClr val="accent2"/>
                </a:solidFill>
                <a:latin typeface="Roboto"/>
                <a:ea typeface="Roboto"/>
                <a:cs typeface="Roboto"/>
                <a:sym typeface="Roboto"/>
              </a:rPr>
              <a:t>Opening Activity</a:t>
            </a:r>
            <a:endParaRPr sz="1370" dirty="0">
              <a:solidFill>
                <a:schemeClr val="accent2"/>
              </a:solidFill>
              <a:latin typeface="Roboto"/>
              <a:ea typeface="Roboto"/>
              <a:cs typeface="Roboto"/>
              <a:sym typeface="Roboto"/>
            </a:endParaRPr>
          </a:p>
          <a:p>
            <a:pPr marL="800100" lvl="0" indent="-342900" algn="l" rtl="0">
              <a:lnSpc>
                <a:spcPct val="115000"/>
              </a:lnSpc>
              <a:spcBef>
                <a:spcPts val="0"/>
              </a:spcBef>
              <a:spcAft>
                <a:spcPts val="0"/>
              </a:spcAft>
              <a:buSzPts val="990"/>
              <a:buFont typeface="+mj-lt"/>
              <a:buAutoNum type="arabicPeriod"/>
            </a:pPr>
            <a:endParaRPr sz="1370" dirty="0">
              <a:solidFill>
                <a:schemeClr val="accent2"/>
              </a:solidFill>
              <a:latin typeface="Roboto"/>
              <a:ea typeface="Roboto"/>
              <a:cs typeface="Roboto"/>
              <a:sym typeface="Roboto"/>
            </a:endParaRPr>
          </a:p>
          <a:p>
            <a:pPr marL="484505" lvl="0" indent="-342900" algn="l" rtl="0">
              <a:lnSpc>
                <a:spcPct val="115000"/>
              </a:lnSpc>
              <a:spcBef>
                <a:spcPts val="0"/>
              </a:spcBef>
              <a:spcAft>
                <a:spcPts val="0"/>
              </a:spcAft>
              <a:buClr>
                <a:schemeClr val="accent2"/>
              </a:buClr>
              <a:buSzPts val="1370"/>
              <a:buFont typeface="+mj-lt"/>
              <a:buAutoNum type="arabicPeriod"/>
            </a:pPr>
            <a:r>
              <a:rPr lang="en" sz="1370" dirty="0">
                <a:solidFill>
                  <a:schemeClr val="accent2"/>
                </a:solidFill>
                <a:latin typeface="Roboto"/>
                <a:ea typeface="Roboto"/>
                <a:cs typeface="Roboto"/>
                <a:sym typeface="Roboto"/>
              </a:rPr>
              <a:t>Opening Ceremony</a:t>
            </a:r>
            <a:endParaRPr sz="1370" dirty="0">
              <a:solidFill>
                <a:schemeClr val="accent2"/>
              </a:solidFill>
              <a:latin typeface="Roboto"/>
              <a:ea typeface="Roboto"/>
              <a:cs typeface="Roboto"/>
              <a:sym typeface="Roboto"/>
            </a:endParaRPr>
          </a:p>
          <a:p>
            <a:pPr marL="342900" lvl="0" indent="-342900" algn="l" rtl="0">
              <a:lnSpc>
                <a:spcPct val="115000"/>
              </a:lnSpc>
              <a:spcBef>
                <a:spcPts val="0"/>
              </a:spcBef>
              <a:spcAft>
                <a:spcPts val="0"/>
              </a:spcAft>
              <a:buSzPts val="990"/>
              <a:buFont typeface="+mj-lt"/>
              <a:buAutoNum type="arabicPeriod"/>
            </a:pPr>
            <a:endParaRPr sz="1370" dirty="0">
              <a:solidFill>
                <a:schemeClr val="accent2"/>
              </a:solidFill>
              <a:latin typeface="Roboto"/>
              <a:ea typeface="Roboto"/>
              <a:cs typeface="Roboto"/>
              <a:sym typeface="Roboto"/>
            </a:endParaRPr>
          </a:p>
          <a:p>
            <a:pPr marL="457200" lvl="0" indent="-315595" algn="l" rtl="0">
              <a:lnSpc>
                <a:spcPct val="115000"/>
              </a:lnSpc>
              <a:spcBef>
                <a:spcPts val="0"/>
              </a:spcBef>
              <a:spcAft>
                <a:spcPts val="0"/>
              </a:spcAft>
              <a:buClr>
                <a:schemeClr val="accent2"/>
              </a:buClr>
              <a:buSzPts val="1370"/>
              <a:buFont typeface="Roboto"/>
              <a:buAutoNum type="arabicPeriod"/>
            </a:pPr>
            <a:r>
              <a:rPr lang="en" sz="1370" dirty="0">
                <a:solidFill>
                  <a:schemeClr val="accent2"/>
                </a:solidFill>
                <a:latin typeface="Roboto"/>
                <a:ea typeface="Roboto"/>
                <a:cs typeface="Roboto"/>
                <a:sym typeface="Roboto"/>
              </a:rPr>
              <a:t>Group instruction</a:t>
            </a:r>
            <a:endParaRPr sz="1370" dirty="0">
              <a:solidFill>
                <a:schemeClr val="accent2"/>
              </a:solidFill>
              <a:latin typeface="Roboto"/>
              <a:ea typeface="Roboto"/>
              <a:cs typeface="Roboto"/>
              <a:sym typeface="Roboto"/>
            </a:endParaRPr>
          </a:p>
          <a:p>
            <a:pPr marL="342900" lvl="0" indent="-342900" algn="l" rtl="0">
              <a:lnSpc>
                <a:spcPct val="115000"/>
              </a:lnSpc>
              <a:spcBef>
                <a:spcPts val="0"/>
              </a:spcBef>
              <a:spcAft>
                <a:spcPts val="0"/>
              </a:spcAft>
              <a:buSzPts val="990"/>
              <a:buFont typeface="+mj-lt"/>
              <a:buAutoNum type="arabicPeriod"/>
            </a:pPr>
            <a:endParaRPr sz="1370" dirty="0">
              <a:solidFill>
                <a:schemeClr val="accent2"/>
              </a:solidFill>
              <a:latin typeface="Roboto"/>
              <a:ea typeface="Roboto"/>
              <a:cs typeface="Roboto"/>
              <a:sym typeface="Roboto"/>
            </a:endParaRPr>
          </a:p>
          <a:p>
            <a:pPr marL="457200" lvl="0" indent="-315595" algn="l" rtl="0">
              <a:lnSpc>
                <a:spcPct val="115000"/>
              </a:lnSpc>
              <a:spcBef>
                <a:spcPts val="0"/>
              </a:spcBef>
              <a:spcAft>
                <a:spcPts val="0"/>
              </a:spcAft>
              <a:buClr>
                <a:schemeClr val="accent2"/>
              </a:buClr>
              <a:buSzPts val="1370"/>
              <a:buFont typeface="Roboto"/>
              <a:buAutoNum type="arabicPeriod"/>
            </a:pPr>
            <a:r>
              <a:rPr lang="en" sz="1370" dirty="0">
                <a:solidFill>
                  <a:schemeClr val="accent2"/>
                </a:solidFill>
                <a:latin typeface="Roboto"/>
                <a:ea typeface="Roboto"/>
                <a:cs typeface="Roboto"/>
                <a:sym typeface="Roboto"/>
              </a:rPr>
              <a:t>Skills instruction</a:t>
            </a:r>
            <a:endParaRPr sz="1370" dirty="0">
              <a:solidFill>
                <a:schemeClr val="accent2"/>
              </a:solidFill>
              <a:latin typeface="Roboto"/>
              <a:ea typeface="Roboto"/>
              <a:cs typeface="Roboto"/>
              <a:sym typeface="Roboto"/>
            </a:endParaRPr>
          </a:p>
          <a:p>
            <a:pPr marL="800100" lvl="0" indent="-342900" algn="l" rtl="0">
              <a:lnSpc>
                <a:spcPct val="115000"/>
              </a:lnSpc>
              <a:spcBef>
                <a:spcPts val="0"/>
              </a:spcBef>
              <a:spcAft>
                <a:spcPts val="0"/>
              </a:spcAft>
              <a:buSzPts val="990"/>
              <a:buFont typeface="+mj-lt"/>
              <a:buAutoNum type="arabicPeriod"/>
            </a:pPr>
            <a:endParaRPr sz="1370" dirty="0">
              <a:solidFill>
                <a:schemeClr val="accent2"/>
              </a:solidFill>
              <a:latin typeface="Roboto"/>
              <a:ea typeface="Roboto"/>
              <a:cs typeface="Roboto"/>
              <a:sym typeface="Roboto"/>
            </a:endParaRPr>
          </a:p>
          <a:p>
            <a:pPr marL="457200" lvl="0" indent="-315595" algn="l" rtl="0">
              <a:lnSpc>
                <a:spcPct val="115000"/>
              </a:lnSpc>
              <a:spcBef>
                <a:spcPts val="0"/>
              </a:spcBef>
              <a:spcAft>
                <a:spcPts val="0"/>
              </a:spcAft>
              <a:buClr>
                <a:schemeClr val="accent2"/>
              </a:buClr>
              <a:buSzPts val="1370"/>
              <a:buFont typeface="Roboto"/>
              <a:buAutoNum type="arabicPeriod"/>
            </a:pPr>
            <a:r>
              <a:rPr lang="en" sz="1370" dirty="0">
                <a:solidFill>
                  <a:schemeClr val="accent2"/>
                </a:solidFill>
                <a:latin typeface="Roboto"/>
                <a:ea typeface="Roboto"/>
                <a:cs typeface="Roboto"/>
                <a:sym typeface="Roboto"/>
              </a:rPr>
              <a:t>Breakout Groups</a:t>
            </a:r>
            <a:endParaRPr sz="1370" dirty="0">
              <a:solidFill>
                <a:schemeClr val="accent2"/>
              </a:solidFill>
              <a:latin typeface="Roboto"/>
              <a:ea typeface="Roboto"/>
              <a:cs typeface="Roboto"/>
              <a:sym typeface="Roboto"/>
            </a:endParaRPr>
          </a:p>
          <a:p>
            <a:pPr marL="800100" lvl="0" indent="-342900" algn="l" rtl="0">
              <a:lnSpc>
                <a:spcPct val="115000"/>
              </a:lnSpc>
              <a:spcBef>
                <a:spcPts val="0"/>
              </a:spcBef>
              <a:spcAft>
                <a:spcPts val="0"/>
              </a:spcAft>
              <a:buSzPts val="990"/>
              <a:buFont typeface="+mj-lt"/>
              <a:buAutoNum type="arabicPeriod"/>
            </a:pPr>
            <a:endParaRPr sz="1370" dirty="0">
              <a:solidFill>
                <a:schemeClr val="accent2"/>
              </a:solidFill>
              <a:latin typeface="Roboto"/>
              <a:ea typeface="Roboto"/>
              <a:cs typeface="Roboto"/>
              <a:sym typeface="Roboto"/>
            </a:endParaRPr>
          </a:p>
          <a:p>
            <a:pPr marL="457200" lvl="0" indent="-315595" algn="l" rtl="0">
              <a:lnSpc>
                <a:spcPct val="115000"/>
              </a:lnSpc>
              <a:spcBef>
                <a:spcPts val="0"/>
              </a:spcBef>
              <a:spcAft>
                <a:spcPts val="0"/>
              </a:spcAft>
              <a:buClr>
                <a:schemeClr val="accent2"/>
              </a:buClr>
              <a:buSzPts val="1370"/>
              <a:buFont typeface="Roboto"/>
              <a:buAutoNum type="arabicPeriod"/>
            </a:pPr>
            <a:r>
              <a:rPr lang="en" sz="1370" dirty="0">
                <a:solidFill>
                  <a:schemeClr val="accent2"/>
                </a:solidFill>
                <a:latin typeface="Roboto"/>
                <a:ea typeface="Roboto"/>
                <a:cs typeface="Roboto"/>
                <a:sym typeface="Roboto"/>
              </a:rPr>
              <a:t>Game</a:t>
            </a:r>
            <a:endParaRPr sz="1370" dirty="0">
              <a:solidFill>
                <a:schemeClr val="accent2"/>
              </a:solidFill>
              <a:latin typeface="Roboto"/>
              <a:ea typeface="Roboto"/>
              <a:cs typeface="Roboto"/>
              <a:sym typeface="Roboto"/>
            </a:endParaRPr>
          </a:p>
          <a:p>
            <a:pPr marL="800100" lvl="0" indent="-342900" algn="l" rtl="0">
              <a:lnSpc>
                <a:spcPct val="115000"/>
              </a:lnSpc>
              <a:spcBef>
                <a:spcPts val="0"/>
              </a:spcBef>
              <a:spcAft>
                <a:spcPts val="0"/>
              </a:spcAft>
              <a:buSzPts val="990"/>
              <a:buFont typeface="+mj-lt"/>
              <a:buAutoNum type="arabicPeriod"/>
            </a:pPr>
            <a:endParaRPr sz="1370" dirty="0">
              <a:solidFill>
                <a:schemeClr val="accent2"/>
              </a:solidFill>
              <a:latin typeface="Roboto"/>
              <a:ea typeface="Roboto"/>
              <a:cs typeface="Roboto"/>
              <a:sym typeface="Roboto"/>
            </a:endParaRPr>
          </a:p>
          <a:p>
            <a:pPr marL="457200" lvl="0" indent="-315595" algn="l" rtl="0">
              <a:lnSpc>
                <a:spcPct val="115000"/>
              </a:lnSpc>
              <a:spcBef>
                <a:spcPts val="0"/>
              </a:spcBef>
              <a:spcAft>
                <a:spcPts val="0"/>
              </a:spcAft>
              <a:buClr>
                <a:schemeClr val="accent2"/>
              </a:buClr>
              <a:buSzPts val="1370"/>
              <a:buFont typeface="Roboto"/>
              <a:buAutoNum type="arabicPeriod"/>
            </a:pPr>
            <a:r>
              <a:rPr lang="en" sz="1370" dirty="0">
                <a:solidFill>
                  <a:schemeClr val="accent2"/>
                </a:solidFill>
                <a:latin typeface="Roboto"/>
                <a:ea typeface="Roboto"/>
                <a:cs typeface="Roboto"/>
                <a:sym typeface="Roboto"/>
              </a:rPr>
              <a:t>Closing</a:t>
            </a:r>
            <a:endParaRPr sz="1370" dirty="0">
              <a:solidFill>
                <a:schemeClr val="accent2"/>
              </a:solidFill>
              <a:latin typeface="Roboto"/>
              <a:ea typeface="Roboto"/>
              <a:cs typeface="Roboto"/>
              <a:sym typeface="Roboto"/>
            </a:endParaRPr>
          </a:p>
          <a:p>
            <a:pPr marL="457200" lvl="0" indent="-315595" algn="l" rtl="0">
              <a:lnSpc>
                <a:spcPct val="115000"/>
              </a:lnSpc>
              <a:spcBef>
                <a:spcPts val="1000"/>
              </a:spcBef>
              <a:spcAft>
                <a:spcPts val="0"/>
              </a:spcAft>
              <a:buClr>
                <a:schemeClr val="accent2"/>
              </a:buClr>
              <a:buSzPts val="1370"/>
              <a:buFont typeface="Roboto"/>
              <a:buAutoNum type="arabicPeriod"/>
            </a:pPr>
            <a:r>
              <a:rPr lang="en" sz="1370" dirty="0">
                <a:solidFill>
                  <a:schemeClr val="accent2"/>
                </a:solidFill>
                <a:latin typeface="Roboto"/>
                <a:ea typeface="Roboto"/>
                <a:cs typeface="Roboto"/>
                <a:sym typeface="Roboto"/>
              </a:rPr>
              <a:t>After the meeting</a:t>
            </a:r>
            <a:endParaRPr sz="1370" dirty="0">
              <a:solidFill>
                <a:schemeClr val="accent2"/>
              </a:solidFill>
              <a:latin typeface="Roboto"/>
              <a:ea typeface="Roboto"/>
              <a:cs typeface="Roboto"/>
              <a:sym typeface="Roboto"/>
            </a:endParaRPr>
          </a:p>
          <a:p>
            <a:pPr marL="457200" lvl="0" indent="0" algn="l" rtl="0">
              <a:lnSpc>
                <a:spcPct val="115000"/>
              </a:lnSpc>
              <a:spcBef>
                <a:spcPts val="0"/>
              </a:spcBef>
              <a:spcAft>
                <a:spcPts val="0"/>
              </a:spcAft>
              <a:buSzPts val="990"/>
              <a:buNone/>
            </a:pPr>
            <a:endParaRPr sz="1370" dirty="0">
              <a:solidFill>
                <a:schemeClr val="accent2"/>
              </a:solidFill>
              <a:latin typeface="Roboto"/>
              <a:ea typeface="Roboto"/>
              <a:cs typeface="Roboto"/>
              <a:sym typeface="Roboto"/>
            </a:endParaRPr>
          </a:p>
          <a:p>
            <a:pPr marL="0" lvl="0" indent="0" algn="l" rtl="0">
              <a:lnSpc>
                <a:spcPct val="115000"/>
              </a:lnSpc>
              <a:spcBef>
                <a:spcPts val="0"/>
              </a:spcBef>
              <a:spcAft>
                <a:spcPts val="0"/>
              </a:spcAft>
              <a:buSzPts val="990"/>
              <a:buNone/>
            </a:pPr>
            <a:endParaRPr sz="1370" dirty="0">
              <a:solidFill>
                <a:schemeClr val="accent2"/>
              </a:solidFill>
              <a:latin typeface="Roboto"/>
              <a:ea typeface="Roboto"/>
              <a:cs typeface="Roboto"/>
              <a:sym typeface="Roboto"/>
            </a:endParaRPr>
          </a:p>
          <a:p>
            <a:pPr marL="0" lvl="0" indent="0" algn="l" rtl="0">
              <a:lnSpc>
                <a:spcPct val="115000"/>
              </a:lnSpc>
              <a:spcBef>
                <a:spcPts val="0"/>
              </a:spcBef>
              <a:spcAft>
                <a:spcPts val="0"/>
              </a:spcAft>
              <a:buSzPts val="990"/>
              <a:buNone/>
            </a:pPr>
            <a:endParaRPr sz="1370" dirty="0">
              <a:solidFill>
                <a:schemeClr val="accent2"/>
              </a:solidFill>
              <a:latin typeface="Roboto"/>
              <a:ea typeface="Roboto"/>
              <a:cs typeface="Roboto"/>
              <a:sym typeface="Roboto"/>
            </a:endParaRPr>
          </a:p>
        </p:txBody>
      </p:sp>
      <p:sp>
        <p:nvSpPr>
          <p:cNvPr id="846" name="Google Shape;846;p109"/>
          <p:cNvSpPr txBox="1">
            <a:spLocks noGrp="1"/>
          </p:cNvSpPr>
          <p:nvPr>
            <p:ph type="body" idx="1"/>
          </p:nvPr>
        </p:nvSpPr>
        <p:spPr>
          <a:xfrm>
            <a:off x="4644675" y="500925"/>
            <a:ext cx="4166400" cy="454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Opening Activity:  </a:t>
            </a:r>
            <a:r>
              <a:rPr lang="en" dirty="0"/>
              <a:t>Pre-opening activity s Scouts arrive</a:t>
            </a:r>
            <a:endParaRPr dirty="0"/>
          </a:p>
          <a:p>
            <a:pPr marL="914400" lvl="1" indent="-298450" algn="l" rtl="0">
              <a:spcBef>
                <a:spcPts val="0"/>
              </a:spcBef>
              <a:spcAft>
                <a:spcPts val="0"/>
              </a:spcAft>
              <a:buSzPts val="1100"/>
              <a:buAutoNum type="alphaLcPeriod"/>
            </a:pPr>
            <a:r>
              <a:rPr lang="en" dirty="0"/>
              <a:t>Should be something others can join as arriving</a:t>
            </a:r>
            <a:endParaRPr dirty="0"/>
          </a:p>
          <a:p>
            <a:pPr marL="0" lvl="0" indent="0" algn="l" rtl="0">
              <a:spcBef>
                <a:spcPts val="1200"/>
              </a:spcBef>
              <a:spcAft>
                <a:spcPts val="0"/>
              </a:spcAft>
              <a:buNone/>
            </a:pPr>
            <a:r>
              <a:rPr lang="en" b="1" dirty="0"/>
              <a:t>Opening Ceremony: </a:t>
            </a:r>
            <a:r>
              <a:rPr lang="en" dirty="0"/>
              <a:t>Led by SPL (or selected Patrol)</a:t>
            </a:r>
            <a:endParaRPr dirty="0"/>
          </a:p>
          <a:p>
            <a:pPr marL="914400" lvl="1" indent="-298450" algn="l" rtl="0">
              <a:spcBef>
                <a:spcPts val="0"/>
              </a:spcBef>
              <a:spcAft>
                <a:spcPts val="0"/>
              </a:spcAft>
              <a:buSzPts val="1100"/>
              <a:buAutoNum type="alphaLcPeriod"/>
            </a:pPr>
            <a:r>
              <a:rPr lang="en" dirty="0"/>
              <a:t>5 minutes to reinforce values of scouting: Scout Oath, Scout Law, Outdoor Code, Pledge</a:t>
            </a:r>
            <a:endParaRPr dirty="0"/>
          </a:p>
          <a:p>
            <a:pPr marL="0" lvl="0" indent="0" algn="l" rtl="0">
              <a:spcBef>
                <a:spcPts val="1200"/>
              </a:spcBef>
              <a:spcAft>
                <a:spcPts val="0"/>
              </a:spcAft>
              <a:buNone/>
            </a:pPr>
            <a:r>
              <a:rPr lang="en" b="1" dirty="0"/>
              <a:t>Group Instruction: </a:t>
            </a:r>
            <a:r>
              <a:rPr lang="en" dirty="0"/>
              <a:t>New skill, presentation, new Merit Badge can be brief or include the skills instruction time.</a:t>
            </a:r>
            <a:endParaRPr dirty="0"/>
          </a:p>
          <a:p>
            <a:pPr marL="0" lvl="0" indent="0" algn="l" rtl="0">
              <a:spcBef>
                <a:spcPts val="1200"/>
              </a:spcBef>
              <a:spcAft>
                <a:spcPts val="0"/>
              </a:spcAft>
              <a:buNone/>
            </a:pPr>
            <a:r>
              <a:rPr lang="en" b="1" dirty="0"/>
              <a:t>Skills Instruction:  </a:t>
            </a:r>
            <a:r>
              <a:rPr lang="en" dirty="0"/>
              <a:t>relevant instruction to upcoming activity</a:t>
            </a:r>
            <a:endParaRPr dirty="0"/>
          </a:p>
          <a:p>
            <a:pPr marL="914400" lvl="1" indent="-298450" algn="l" rtl="0">
              <a:spcBef>
                <a:spcPts val="0"/>
              </a:spcBef>
              <a:spcAft>
                <a:spcPts val="0"/>
              </a:spcAft>
              <a:buSzPts val="1100"/>
              <a:buAutoNum type="alphaLcPeriod"/>
            </a:pPr>
            <a:r>
              <a:rPr lang="en" dirty="0"/>
              <a:t>Led by well prepared scouts</a:t>
            </a:r>
            <a:endParaRPr dirty="0"/>
          </a:p>
          <a:p>
            <a:pPr marL="914400" lvl="1" indent="-298450" algn="l" rtl="0">
              <a:spcBef>
                <a:spcPts val="0"/>
              </a:spcBef>
              <a:spcAft>
                <a:spcPts val="0"/>
              </a:spcAft>
              <a:buSzPts val="1100"/>
              <a:buAutoNum type="alphaLcPeriod"/>
            </a:pPr>
            <a:r>
              <a:rPr lang="en" dirty="0"/>
              <a:t>Divide scouts into groups based on rank, readiness, etc</a:t>
            </a:r>
            <a:endParaRPr dirty="0"/>
          </a:p>
          <a:p>
            <a:pPr marL="1371600" lvl="2" indent="-298450" algn="l" rtl="0">
              <a:spcBef>
                <a:spcPts val="0"/>
              </a:spcBef>
              <a:spcAft>
                <a:spcPts val="0"/>
              </a:spcAft>
              <a:buSzPts val="1100"/>
              <a:buAutoNum type="romanLcPeriod"/>
            </a:pPr>
            <a:r>
              <a:rPr lang="en" dirty="0"/>
              <a:t>Essential</a:t>
            </a:r>
            <a:endParaRPr dirty="0"/>
          </a:p>
          <a:p>
            <a:pPr marL="1371600" lvl="2" indent="-298450" algn="l" rtl="0">
              <a:spcBef>
                <a:spcPts val="0"/>
              </a:spcBef>
              <a:spcAft>
                <a:spcPts val="0"/>
              </a:spcAft>
              <a:buSzPts val="1100"/>
              <a:buAutoNum type="romanLcPeriod"/>
            </a:pPr>
            <a:r>
              <a:rPr lang="en" dirty="0"/>
              <a:t>Challenge</a:t>
            </a:r>
            <a:endParaRPr dirty="0"/>
          </a:p>
          <a:p>
            <a:pPr marL="1371600" lvl="2" indent="-298450" algn="l" rtl="0">
              <a:spcBef>
                <a:spcPts val="0"/>
              </a:spcBef>
              <a:spcAft>
                <a:spcPts val="0"/>
              </a:spcAft>
              <a:buSzPts val="1100"/>
              <a:buAutoNum type="romanLcPeriod"/>
            </a:pPr>
            <a:r>
              <a:rPr lang="en" dirty="0"/>
              <a:t>advanced</a:t>
            </a:r>
            <a:endParaRPr dirty="0"/>
          </a:p>
          <a:p>
            <a:pPr marL="914400" lvl="0" indent="0" algn="l" rtl="0">
              <a:spcBef>
                <a:spcPts val="1200"/>
              </a:spcBef>
              <a:spcAft>
                <a:spcPts val="1200"/>
              </a:spcAft>
              <a:buNone/>
            </a:pPr>
            <a:endParaRPr dirty="0"/>
          </a:p>
        </p:txBody>
      </p:sp>
      <p:pic>
        <p:nvPicPr>
          <p:cNvPr id="847" name="Google Shape;847;p109"/>
          <p:cNvPicPr preferRelativeResize="0"/>
          <p:nvPr/>
        </p:nvPicPr>
        <p:blipFill>
          <a:blip r:embed="rId3">
            <a:alphaModFix/>
          </a:blip>
          <a:stretch>
            <a:fillRect/>
          </a:stretch>
        </p:blipFill>
        <p:spPr>
          <a:xfrm>
            <a:off x="2793975" y="3550225"/>
            <a:ext cx="1382530" cy="1593275"/>
          </a:xfrm>
          <a:prstGeom prst="rect">
            <a:avLst/>
          </a:prstGeom>
          <a:noFill/>
          <a:ln>
            <a:noFill/>
          </a:ln>
        </p:spPr>
      </p:pic>
      <p:pic>
        <p:nvPicPr>
          <p:cNvPr id="848" name="Google Shape;848;p109"/>
          <p:cNvPicPr preferRelativeResize="0"/>
          <p:nvPr/>
        </p:nvPicPr>
        <p:blipFill>
          <a:blip r:embed="rId4">
            <a:alphaModFix/>
          </a:blip>
          <a:stretch>
            <a:fillRect/>
          </a:stretch>
        </p:blipFill>
        <p:spPr>
          <a:xfrm>
            <a:off x="6935950" y="3696922"/>
            <a:ext cx="1875124" cy="10537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0"/>
          <p:cNvSpPr txBox="1">
            <a:spLocks noGrp="1"/>
          </p:cNvSpPr>
          <p:nvPr>
            <p:ph type="title"/>
          </p:nvPr>
        </p:nvSpPr>
        <p:spPr>
          <a:xfrm>
            <a:off x="311725" y="187779"/>
            <a:ext cx="3706500" cy="3943350"/>
          </a:xfrm>
          <a:prstGeom prst="rect">
            <a:avLst/>
          </a:prstGeom>
        </p:spPr>
        <p:txBody>
          <a:bodyPr spcFirstLastPara="1" wrap="square" lIns="91425" tIns="91425" rIns="91425" bIns="91425" anchor="t" anchorCtr="0">
            <a:noAutofit/>
          </a:bodyPr>
          <a:lstStyle/>
          <a:p>
            <a:pPr marL="490855" lvl="0" indent="-342900" algn="l" rtl="0">
              <a:lnSpc>
                <a:spcPct val="115000"/>
              </a:lnSpc>
              <a:spcBef>
                <a:spcPts val="0"/>
              </a:spcBef>
              <a:spcAft>
                <a:spcPts val="0"/>
              </a:spcAft>
              <a:buClr>
                <a:schemeClr val="accent2"/>
              </a:buClr>
              <a:buSzPts val="1270"/>
              <a:buFont typeface="+mj-lt"/>
              <a:buAutoNum type="arabicPeriod"/>
            </a:pPr>
            <a:r>
              <a:rPr lang="en" sz="1270" dirty="0">
                <a:solidFill>
                  <a:schemeClr val="accent2"/>
                </a:solidFill>
                <a:latin typeface="Roboto"/>
                <a:ea typeface="Roboto"/>
                <a:cs typeface="Roboto"/>
                <a:sym typeface="Roboto"/>
              </a:rPr>
              <a:t>Opening Activity</a:t>
            </a:r>
            <a:endParaRPr sz="1270" dirty="0">
              <a:solidFill>
                <a:schemeClr val="accent2"/>
              </a:solidFill>
              <a:latin typeface="Roboto"/>
              <a:ea typeface="Roboto"/>
              <a:cs typeface="Roboto"/>
              <a:sym typeface="Roboto"/>
            </a:endParaRPr>
          </a:p>
          <a:p>
            <a:pPr marL="800100" lvl="0" indent="-342900" algn="l" rtl="0">
              <a:lnSpc>
                <a:spcPct val="115000"/>
              </a:lnSpc>
              <a:spcBef>
                <a:spcPts val="0"/>
              </a:spcBef>
              <a:spcAft>
                <a:spcPts val="0"/>
              </a:spcAft>
              <a:buSzPts val="990"/>
              <a:buFont typeface="+mj-lt"/>
              <a:buAutoNum type="arabicPeriod"/>
            </a:pPr>
            <a:endParaRPr sz="1270" dirty="0">
              <a:solidFill>
                <a:schemeClr val="accent2"/>
              </a:solidFill>
              <a:latin typeface="Roboto"/>
              <a:ea typeface="Roboto"/>
              <a:cs typeface="Roboto"/>
              <a:sym typeface="Roboto"/>
            </a:endParaRPr>
          </a:p>
          <a:p>
            <a:pPr marL="490855" lvl="0" indent="-342900" algn="l" rtl="0">
              <a:lnSpc>
                <a:spcPct val="115000"/>
              </a:lnSpc>
              <a:spcBef>
                <a:spcPts val="0"/>
              </a:spcBef>
              <a:spcAft>
                <a:spcPts val="0"/>
              </a:spcAft>
              <a:buClr>
                <a:schemeClr val="accent2"/>
              </a:buClr>
              <a:buSzPts val="1270"/>
              <a:buFont typeface="+mj-lt"/>
              <a:buAutoNum type="arabicPeriod"/>
            </a:pPr>
            <a:r>
              <a:rPr lang="en" sz="1270" dirty="0">
                <a:solidFill>
                  <a:schemeClr val="accent2"/>
                </a:solidFill>
                <a:latin typeface="Roboto"/>
                <a:ea typeface="Roboto"/>
                <a:cs typeface="Roboto"/>
                <a:sym typeface="Roboto"/>
              </a:rPr>
              <a:t>Opening Ceremony</a:t>
            </a:r>
            <a:endParaRPr sz="1270" dirty="0">
              <a:solidFill>
                <a:schemeClr val="accent2"/>
              </a:solidFill>
              <a:latin typeface="Roboto"/>
              <a:ea typeface="Roboto"/>
              <a:cs typeface="Roboto"/>
              <a:sym typeface="Roboto"/>
            </a:endParaRPr>
          </a:p>
          <a:p>
            <a:pPr marL="342900" lvl="0" indent="-342900" algn="l" rtl="0">
              <a:lnSpc>
                <a:spcPct val="115000"/>
              </a:lnSpc>
              <a:spcBef>
                <a:spcPts val="0"/>
              </a:spcBef>
              <a:spcAft>
                <a:spcPts val="0"/>
              </a:spcAft>
              <a:buSzPts val="990"/>
              <a:buFont typeface="+mj-lt"/>
              <a:buAutoNum type="arabicPeriod"/>
            </a:pPr>
            <a:endParaRPr sz="1270" dirty="0">
              <a:solidFill>
                <a:schemeClr val="accent2"/>
              </a:solidFill>
              <a:latin typeface="Roboto"/>
              <a:ea typeface="Roboto"/>
              <a:cs typeface="Roboto"/>
              <a:sym typeface="Roboto"/>
            </a:endParaRPr>
          </a:p>
          <a:p>
            <a:pPr marL="490855" lvl="0" indent="-342900" algn="l" rtl="0">
              <a:lnSpc>
                <a:spcPct val="115000"/>
              </a:lnSpc>
              <a:spcBef>
                <a:spcPts val="0"/>
              </a:spcBef>
              <a:spcAft>
                <a:spcPts val="0"/>
              </a:spcAft>
              <a:buClr>
                <a:schemeClr val="accent2"/>
              </a:buClr>
              <a:buSzPts val="1270"/>
              <a:buFont typeface="+mj-lt"/>
              <a:buAutoNum type="arabicPeriod"/>
            </a:pPr>
            <a:r>
              <a:rPr lang="en" sz="1270" dirty="0">
                <a:solidFill>
                  <a:schemeClr val="accent2"/>
                </a:solidFill>
                <a:latin typeface="Roboto"/>
                <a:ea typeface="Roboto"/>
                <a:cs typeface="Roboto"/>
                <a:sym typeface="Roboto"/>
              </a:rPr>
              <a:t>Group instruction</a:t>
            </a:r>
            <a:endParaRPr sz="1270" dirty="0">
              <a:solidFill>
                <a:schemeClr val="accent2"/>
              </a:solidFill>
              <a:latin typeface="Roboto"/>
              <a:ea typeface="Roboto"/>
              <a:cs typeface="Roboto"/>
              <a:sym typeface="Roboto"/>
            </a:endParaRPr>
          </a:p>
          <a:p>
            <a:pPr marL="342900" lvl="0" indent="-342900" algn="l" rtl="0">
              <a:lnSpc>
                <a:spcPct val="115000"/>
              </a:lnSpc>
              <a:spcBef>
                <a:spcPts val="0"/>
              </a:spcBef>
              <a:spcAft>
                <a:spcPts val="0"/>
              </a:spcAft>
              <a:buSzPts val="990"/>
              <a:buFont typeface="+mj-lt"/>
              <a:buAutoNum type="arabicPeriod"/>
            </a:pPr>
            <a:endParaRPr sz="1270" dirty="0">
              <a:solidFill>
                <a:schemeClr val="accent2"/>
              </a:solidFill>
              <a:latin typeface="Roboto"/>
              <a:ea typeface="Roboto"/>
              <a:cs typeface="Roboto"/>
              <a:sym typeface="Roboto"/>
            </a:endParaRPr>
          </a:p>
          <a:p>
            <a:pPr marL="490855" lvl="0" indent="-342900" algn="l" rtl="0">
              <a:lnSpc>
                <a:spcPct val="115000"/>
              </a:lnSpc>
              <a:spcBef>
                <a:spcPts val="0"/>
              </a:spcBef>
              <a:spcAft>
                <a:spcPts val="0"/>
              </a:spcAft>
              <a:buClr>
                <a:schemeClr val="accent2"/>
              </a:buClr>
              <a:buSzPts val="1270"/>
              <a:buFont typeface="+mj-lt"/>
              <a:buAutoNum type="arabicPeriod"/>
            </a:pPr>
            <a:r>
              <a:rPr lang="en" sz="1270" dirty="0">
                <a:solidFill>
                  <a:schemeClr val="accent2"/>
                </a:solidFill>
                <a:latin typeface="Roboto"/>
                <a:ea typeface="Roboto"/>
                <a:cs typeface="Roboto"/>
                <a:sym typeface="Roboto"/>
              </a:rPr>
              <a:t>Skills instruction</a:t>
            </a:r>
            <a:endParaRPr sz="1270" dirty="0">
              <a:solidFill>
                <a:schemeClr val="accent2"/>
              </a:solidFill>
              <a:latin typeface="Roboto"/>
              <a:ea typeface="Roboto"/>
              <a:cs typeface="Roboto"/>
              <a:sym typeface="Roboto"/>
            </a:endParaRPr>
          </a:p>
          <a:p>
            <a:pPr marL="800100" lvl="0" indent="-342900" algn="l" rtl="0">
              <a:lnSpc>
                <a:spcPct val="115000"/>
              </a:lnSpc>
              <a:spcBef>
                <a:spcPts val="0"/>
              </a:spcBef>
              <a:spcAft>
                <a:spcPts val="0"/>
              </a:spcAft>
              <a:buSzPts val="990"/>
              <a:buFont typeface="+mj-lt"/>
              <a:buAutoNum type="arabicPeriod"/>
            </a:pPr>
            <a:endParaRPr sz="1270" dirty="0">
              <a:solidFill>
                <a:schemeClr val="accent2"/>
              </a:solidFill>
              <a:latin typeface="Roboto"/>
              <a:ea typeface="Roboto"/>
              <a:cs typeface="Roboto"/>
              <a:sym typeface="Roboto"/>
            </a:endParaRPr>
          </a:p>
          <a:p>
            <a:pPr marL="490855" lvl="0" indent="-342900" algn="l" rtl="0">
              <a:lnSpc>
                <a:spcPct val="115000"/>
              </a:lnSpc>
              <a:spcBef>
                <a:spcPts val="0"/>
              </a:spcBef>
              <a:spcAft>
                <a:spcPts val="0"/>
              </a:spcAft>
              <a:buClr>
                <a:schemeClr val="accent2"/>
              </a:buClr>
              <a:buSzPts val="1270"/>
              <a:buFont typeface="+mj-lt"/>
              <a:buAutoNum type="arabicPeriod"/>
            </a:pPr>
            <a:r>
              <a:rPr lang="en" sz="1270" dirty="0">
                <a:solidFill>
                  <a:schemeClr val="accent2"/>
                </a:solidFill>
                <a:latin typeface="Roboto"/>
                <a:ea typeface="Roboto"/>
                <a:cs typeface="Roboto"/>
                <a:sym typeface="Roboto"/>
              </a:rPr>
              <a:t>Breakout Groups</a:t>
            </a:r>
            <a:endParaRPr sz="1270" dirty="0">
              <a:solidFill>
                <a:schemeClr val="accent2"/>
              </a:solidFill>
              <a:latin typeface="Roboto"/>
              <a:ea typeface="Roboto"/>
              <a:cs typeface="Roboto"/>
              <a:sym typeface="Roboto"/>
            </a:endParaRPr>
          </a:p>
          <a:p>
            <a:pPr marL="800100" lvl="0" indent="-342900" algn="l" rtl="0">
              <a:lnSpc>
                <a:spcPct val="115000"/>
              </a:lnSpc>
              <a:spcBef>
                <a:spcPts val="0"/>
              </a:spcBef>
              <a:spcAft>
                <a:spcPts val="0"/>
              </a:spcAft>
              <a:buSzPts val="990"/>
              <a:buFont typeface="+mj-lt"/>
              <a:buAutoNum type="arabicPeriod"/>
            </a:pPr>
            <a:endParaRPr sz="1270" dirty="0">
              <a:solidFill>
                <a:schemeClr val="accent2"/>
              </a:solidFill>
              <a:latin typeface="Roboto"/>
              <a:ea typeface="Roboto"/>
              <a:cs typeface="Roboto"/>
              <a:sym typeface="Roboto"/>
            </a:endParaRPr>
          </a:p>
          <a:p>
            <a:pPr marL="490855" lvl="0" indent="-342900" algn="l" rtl="0">
              <a:lnSpc>
                <a:spcPct val="115000"/>
              </a:lnSpc>
              <a:spcBef>
                <a:spcPts val="0"/>
              </a:spcBef>
              <a:spcAft>
                <a:spcPts val="0"/>
              </a:spcAft>
              <a:buClr>
                <a:schemeClr val="accent2"/>
              </a:buClr>
              <a:buSzPts val="1270"/>
              <a:buFont typeface="+mj-lt"/>
              <a:buAutoNum type="arabicPeriod"/>
            </a:pPr>
            <a:r>
              <a:rPr lang="en" sz="1270" dirty="0">
                <a:solidFill>
                  <a:schemeClr val="accent2"/>
                </a:solidFill>
                <a:latin typeface="Roboto"/>
                <a:ea typeface="Roboto"/>
                <a:cs typeface="Roboto"/>
                <a:sym typeface="Roboto"/>
              </a:rPr>
              <a:t>Game</a:t>
            </a:r>
            <a:endParaRPr sz="1270" dirty="0">
              <a:solidFill>
                <a:schemeClr val="accent2"/>
              </a:solidFill>
              <a:latin typeface="Roboto"/>
              <a:ea typeface="Roboto"/>
              <a:cs typeface="Roboto"/>
              <a:sym typeface="Roboto"/>
            </a:endParaRPr>
          </a:p>
          <a:p>
            <a:pPr marL="800100" lvl="0" indent="-342900" algn="l" rtl="0">
              <a:lnSpc>
                <a:spcPct val="115000"/>
              </a:lnSpc>
              <a:spcBef>
                <a:spcPts val="0"/>
              </a:spcBef>
              <a:spcAft>
                <a:spcPts val="0"/>
              </a:spcAft>
              <a:buSzPts val="990"/>
              <a:buFont typeface="+mj-lt"/>
              <a:buAutoNum type="arabicPeriod"/>
            </a:pPr>
            <a:endParaRPr sz="1270" dirty="0">
              <a:solidFill>
                <a:schemeClr val="accent2"/>
              </a:solidFill>
              <a:latin typeface="Roboto"/>
              <a:ea typeface="Roboto"/>
              <a:cs typeface="Roboto"/>
              <a:sym typeface="Roboto"/>
            </a:endParaRPr>
          </a:p>
          <a:p>
            <a:pPr marL="490855" lvl="0" indent="-342900" algn="l" rtl="0">
              <a:lnSpc>
                <a:spcPct val="115000"/>
              </a:lnSpc>
              <a:spcBef>
                <a:spcPts val="0"/>
              </a:spcBef>
              <a:spcAft>
                <a:spcPts val="0"/>
              </a:spcAft>
              <a:buClr>
                <a:schemeClr val="accent2"/>
              </a:buClr>
              <a:buSzPts val="1270"/>
              <a:buFont typeface="+mj-lt"/>
              <a:buAutoNum type="arabicPeriod"/>
            </a:pPr>
            <a:r>
              <a:rPr lang="en" sz="1270" dirty="0">
                <a:solidFill>
                  <a:schemeClr val="accent2"/>
                </a:solidFill>
                <a:latin typeface="Roboto"/>
                <a:ea typeface="Roboto"/>
                <a:cs typeface="Roboto"/>
                <a:sym typeface="Roboto"/>
              </a:rPr>
              <a:t>Closing</a:t>
            </a:r>
            <a:endParaRPr sz="1270" dirty="0">
              <a:solidFill>
                <a:schemeClr val="accent2"/>
              </a:solidFill>
              <a:latin typeface="Roboto"/>
              <a:ea typeface="Roboto"/>
              <a:cs typeface="Roboto"/>
              <a:sym typeface="Roboto"/>
            </a:endParaRPr>
          </a:p>
          <a:p>
            <a:pPr marL="490855" lvl="0" indent="-342900" algn="l" rtl="0">
              <a:lnSpc>
                <a:spcPct val="115000"/>
              </a:lnSpc>
              <a:spcBef>
                <a:spcPts val="1000"/>
              </a:spcBef>
              <a:spcAft>
                <a:spcPts val="0"/>
              </a:spcAft>
              <a:buClr>
                <a:schemeClr val="accent2"/>
              </a:buClr>
              <a:buSzPts val="1270"/>
              <a:buFont typeface="+mj-lt"/>
              <a:buAutoNum type="arabicPeriod"/>
            </a:pPr>
            <a:r>
              <a:rPr lang="en" sz="1270" dirty="0">
                <a:solidFill>
                  <a:schemeClr val="accent2"/>
                </a:solidFill>
                <a:latin typeface="Roboto"/>
                <a:ea typeface="Roboto"/>
                <a:cs typeface="Roboto"/>
                <a:sym typeface="Roboto"/>
              </a:rPr>
              <a:t>After the meeting</a:t>
            </a:r>
            <a:endParaRPr sz="1270" dirty="0">
              <a:solidFill>
                <a:schemeClr val="accent2"/>
              </a:solidFill>
              <a:latin typeface="Roboto"/>
              <a:ea typeface="Roboto"/>
              <a:cs typeface="Roboto"/>
              <a:sym typeface="Roboto"/>
            </a:endParaRPr>
          </a:p>
          <a:p>
            <a:pPr marL="0" lvl="0" indent="0" algn="l" rtl="0">
              <a:lnSpc>
                <a:spcPct val="115000"/>
              </a:lnSpc>
              <a:spcBef>
                <a:spcPts val="0"/>
              </a:spcBef>
              <a:spcAft>
                <a:spcPts val="0"/>
              </a:spcAft>
              <a:buSzPts val="990"/>
              <a:buNone/>
            </a:pPr>
            <a:endParaRPr sz="1270" dirty="0">
              <a:solidFill>
                <a:schemeClr val="accent2"/>
              </a:solidFill>
              <a:latin typeface="Roboto"/>
              <a:ea typeface="Roboto"/>
              <a:cs typeface="Roboto"/>
              <a:sym typeface="Roboto"/>
            </a:endParaRPr>
          </a:p>
          <a:p>
            <a:pPr marL="457200" lvl="0" indent="0" algn="l" rtl="0">
              <a:lnSpc>
                <a:spcPct val="115000"/>
              </a:lnSpc>
              <a:spcBef>
                <a:spcPts val="0"/>
              </a:spcBef>
              <a:spcAft>
                <a:spcPts val="0"/>
              </a:spcAft>
              <a:buNone/>
            </a:pPr>
            <a:endParaRPr sz="1270" dirty="0">
              <a:solidFill>
                <a:schemeClr val="accent2"/>
              </a:solidFill>
              <a:latin typeface="Roboto"/>
              <a:ea typeface="Roboto"/>
              <a:cs typeface="Roboto"/>
              <a:sym typeface="Roboto"/>
            </a:endParaRPr>
          </a:p>
        </p:txBody>
      </p:sp>
      <p:sp>
        <p:nvSpPr>
          <p:cNvPr id="854" name="Google Shape;854;p110"/>
          <p:cNvSpPr txBox="1">
            <a:spLocks noGrp="1"/>
          </p:cNvSpPr>
          <p:nvPr>
            <p:ph type="body" idx="1"/>
          </p:nvPr>
        </p:nvSpPr>
        <p:spPr>
          <a:xfrm>
            <a:off x="4644675" y="500925"/>
            <a:ext cx="4166400" cy="4546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Breakout groups: </a:t>
            </a:r>
            <a:r>
              <a:rPr lang="en"/>
              <a:t>led by Patrol leaders to conduct routine weekly business</a:t>
            </a:r>
            <a:endParaRPr/>
          </a:p>
          <a:p>
            <a:pPr marL="914400" lvl="1" indent="-298450" algn="l" rtl="0">
              <a:spcBef>
                <a:spcPts val="0"/>
              </a:spcBef>
              <a:spcAft>
                <a:spcPts val="0"/>
              </a:spcAft>
              <a:buSzPts val="1100"/>
              <a:buAutoNum type="alphaLcPeriod"/>
            </a:pPr>
            <a:r>
              <a:rPr lang="en"/>
              <a:t>Attendance, collect dues, plan patrol involvement in upcoming activities.</a:t>
            </a:r>
            <a:endParaRPr/>
          </a:p>
          <a:p>
            <a:pPr marL="0" lvl="0" indent="0" algn="l" rtl="0">
              <a:spcBef>
                <a:spcPts val="1200"/>
              </a:spcBef>
              <a:spcAft>
                <a:spcPts val="0"/>
              </a:spcAft>
              <a:buNone/>
            </a:pPr>
            <a:r>
              <a:rPr lang="en" b="1"/>
              <a:t>Game: </a:t>
            </a:r>
            <a:r>
              <a:rPr lang="en"/>
              <a:t>Properly presented games</a:t>
            </a:r>
            <a:endParaRPr/>
          </a:p>
          <a:p>
            <a:pPr marL="0" lvl="0" indent="0" algn="l" rtl="0">
              <a:spcBef>
                <a:spcPts val="0"/>
              </a:spcBef>
              <a:spcAft>
                <a:spcPts val="0"/>
              </a:spcAft>
              <a:buNone/>
            </a:pPr>
            <a:r>
              <a:rPr lang="en"/>
              <a:t> can provide positive outcomes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b="1"/>
              <a:t>Closing: </a:t>
            </a:r>
            <a:r>
              <a:rPr lang="en"/>
              <a:t>Should properly close meeting- it wraps up everything. Quiet and more serious time.</a:t>
            </a:r>
            <a:endParaRPr/>
          </a:p>
          <a:p>
            <a:pPr marL="914400" lvl="1" indent="-298450" algn="l" rtl="0">
              <a:spcBef>
                <a:spcPts val="0"/>
              </a:spcBef>
              <a:spcAft>
                <a:spcPts val="0"/>
              </a:spcAft>
              <a:buSzPts val="1100"/>
              <a:buAutoNum type="alphaLcPeriod"/>
            </a:pPr>
            <a:r>
              <a:rPr lang="en"/>
              <a:t>Announcements</a:t>
            </a:r>
            <a:endParaRPr/>
          </a:p>
          <a:p>
            <a:pPr marL="914400" lvl="1" indent="-298450" algn="l" rtl="0">
              <a:spcBef>
                <a:spcPts val="0"/>
              </a:spcBef>
              <a:spcAft>
                <a:spcPts val="0"/>
              </a:spcAft>
              <a:buSzPts val="1100"/>
              <a:buAutoNum type="alphaLcPeriod"/>
            </a:pPr>
            <a:r>
              <a:rPr lang="en"/>
              <a:t>Recognize Scouts that have earned awards</a:t>
            </a:r>
            <a:endParaRPr/>
          </a:p>
          <a:p>
            <a:pPr marL="914400" lvl="1" indent="-298450" algn="l" rtl="0">
              <a:spcBef>
                <a:spcPts val="0"/>
              </a:spcBef>
              <a:spcAft>
                <a:spcPts val="0"/>
              </a:spcAft>
              <a:buSzPts val="1100"/>
              <a:buAutoNum type="alphaLcPeriod"/>
            </a:pPr>
            <a:r>
              <a:rPr lang="en"/>
              <a:t>Scoutmaster Minute</a:t>
            </a:r>
            <a:endParaRPr/>
          </a:p>
          <a:p>
            <a:pPr marL="0" lvl="0" indent="0" algn="l" rtl="0">
              <a:spcBef>
                <a:spcPts val="0"/>
              </a:spcBef>
              <a:spcAft>
                <a:spcPts val="0"/>
              </a:spcAft>
              <a:buNone/>
            </a:pPr>
            <a:endParaRPr b="1"/>
          </a:p>
          <a:p>
            <a:pPr marL="0" lvl="0" indent="0" algn="l" rtl="0">
              <a:spcBef>
                <a:spcPts val="0"/>
              </a:spcBef>
              <a:spcAft>
                <a:spcPts val="0"/>
              </a:spcAft>
              <a:buNone/>
            </a:pPr>
            <a:r>
              <a:rPr lang="en" b="1"/>
              <a:t>After the meeting: </a:t>
            </a:r>
            <a:r>
              <a:rPr lang="en"/>
              <a:t>SPL meets briefly with Patrol leaders and Scoutmaster</a:t>
            </a:r>
            <a:endParaRPr/>
          </a:p>
          <a:p>
            <a:pPr marL="914400" lvl="1" indent="-298450" algn="l" rtl="0">
              <a:spcBef>
                <a:spcPts val="0"/>
              </a:spcBef>
              <a:spcAft>
                <a:spcPts val="0"/>
              </a:spcAft>
              <a:buSzPts val="1100"/>
              <a:buAutoNum type="alphaLcPeriod"/>
            </a:pPr>
            <a:r>
              <a:rPr lang="en"/>
              <a:t>Review how meeting went- fine tune as needed</a:t>
            </a:r>
            <a:endParaRPr/>
          </a:p>
          <a:p>
            <a:pPr marL="914400" lvl="1" indent="-298450" algn="l" rtl="0">
              <a:spcBef>
                <a:spcPts val="0"/>
              </a:spcBef>
              <a:spcAft>
                <a:spcPts val="0"/>
              </a:spcAft>
              <a:buSzPts val="1100"/>
              <a:buAutoNum type="alphaLcPeriod"/>
            </a:pPr>
            <a:r>
              <a:rPr lang="en"/>
              <a:t>Praise the good and suggest/encourage for things that didn’t go well</a:t>
            </a:r>
            <a:endParaRPr/>
          </a:p>
          <a:p>
            <a:pPr marL="914400" lvl="0" indent="0" algn="l" rtl="0">
              <a:spcBef>
                <a:spcPts val="0"/>
              </a:spcBef>
              <a:spcAft>
                <a:spcPts val="0"/>
              </a:spcAft>
              <a:buNone/>
            </a:pPr>
            <a:endParaRPr/>
          </a:p>
          <a:p>
            <a:pPr marL="0" lvl="0" indent="0" algn="l" rtl="0">
              <a:spcBef>
                <a:spcPts val="0"/>
              </a:spcBef>
              <a:spcAft>
                <a:spcPts val="1200"/>
              </a:spcAft>
              <a:buNone/>
            </a:pPr>
            <a:endParaRPr/>
          </a:p>
        </p:txBody>
      </p:sp>
      <p:pic>
        <p:nvPicPr>
          <p:cNvPr id="855" name="Google Shape;855;p110"/>
          <p:cNvPicPr preferRelativeResize="0"/>
          <p:nvPr/>
        </p:nvPicPr>
        <p:blipFill>
          <a:blip r:embed="rId3">
            <a:alphaModFix/>
          </a:blip>
          <a:stretch>
            <a:fillRect/>
          </a:stretch>
        </p:blipFill>
        <p:spPr>
          <a:xfrm>
            <a:off x="2793975" y="3550225"/>
            <a:ext cx="1382530" cy="1593275"/>
          </a:xfrm>
          <a:prstGeom prst="rect">
            <a:avLst/>
          </a:prstGeom>
          <a:noFill/>
          <a:ln>
            <a:noFill/>
          </a:ln>
        </p:spPr>
      </p:pic>
      <p:pic>
        <p:nvPicPr>
          <p:cNvPr id="856" name="Google Shape;856;p110"/>
          <p:cNvPicPr preferRelativeResize="0"/>
          <p:nvPr/>
        </p:nvPicPr>
        <p:blipFill>
          <a:blip r:embed="rId4">
            <a:alphaModFix/>
          </a:blip>
          <a:stretch>
            <a:fillRect/>
          </a:stretch>
        </p:blipFill>
        <p:spPr>
          <a:xfrm>
            <a:off x="7287201" y="1275150"/>
            <a:ext cx="1523875" cy="9886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1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5500"/>
              <a:t>Patrol Method</a:t>
            </a:r>
            <a:endParaRPr sz="5500"/>
          </a:p>
        </p:txBody>
      </p:sp>
      <p:sp>
        <p:nvSpPr>
          <p:cNvPr id="862" name="Google Shape;862;p111"/>
          <p:cNvSpPr txBox="1">
            <a:spLocks noGrp="1"/>
          </p:cNvSpPr>
          <p:nvPr>
            <p:ph type="body" idx="4294967295"/>
          </p:nvPr>
        </p:nvSpPr>
        <p:spPr>
          <a:xfrm>
            <a:off x="5936450" y="2324175"/>
            <a:ext cx="2507400" cy="219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t>“The object of the patrol method is not so much saving the Scoutmaster trouble as to give responsibility to the boy”</a:t>
            </a:r>
            <a:endParaRPr sz="1500"/>
          </a:p>
          <a:p>
            <a:pPr marL="0" lvl="0" indent="0" algn="r" rtl="0">
              <a:spcBef>
                <a:spcPts val="1200"/>
              </a:spcBef>
              <a:spcAft>
                <a:spcPts val="1200"/>
              </a:spcAft>
              <a:buNone/>
            </a:pPr>
            <a:r>
              <a:rPr lang="en" sz="1500" i="1"/>
              <a:t>Lord Baden-Powell</a:t>
            </a:r>
            <a:endParaRPr sz="1500" i="1"/>
          </a:p>
        </p:txBody>
      </p:sp>
      <p:pic>
        <p:nvPicPr>
          <p:cNvPr id="863" name="Google Shape;863;p111"/>
          <p:cNvPicPr preferRelativeResize="0"/>
          <p:nvPr/>
        </p:nvPicPr>
        <p:blipFill>
          <a:blip r:embed="rId3">
            <a:alphaModFix/>
          </a:blip>
          <a:stretch>
            <a:fillRect/>
          </a:stretch>
        </p:blipFill>
        <p:spPr>
          <a:xfrm>
            <a:off x="7937500" y="78375"/>
            <a:ext cx="977900" cy="1126975"/>
          </a:xfrm>
          <a:prstGeom prst="rect">
            <a:avLst/>
          </a:prstGeom>
          <a:noFill/>
          <a:ln>
            <a:noFill/>
          </a:ln>
        </p:spPr>
      </p:pic>
      <p:pic>
        <p:nvPicPr>
          <p:cNvPr id="864" name="Google Shape;864;p111"/>
          <p:cNvPicPr preferRelativeResize="0"/>
          <p:nvPr/>
        </p:nvPicPr>
        <p:blipFill>
          <a:blip r:embed="rId4">
            <a:alphaModFix/>
          </a:blip>
          <a:stretch>
            <a:fillRect/>
          </a:stretch>
        </p:blipFill>
        <p:spPr>
          <a:xfrm>
            <a:off x="442913" y="1521613"/>
            <a:ext cx="4486275" cy="3362325"/>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9402</Words>
  <Application>Microsoft Office PowerPoint</Application>
  <PresentationFormat>On-screen Show (16:9)</PresentationFormat>
  <Paragraphs>1316</Paragraphs>
  <Slides>118</Slides>
  <Notes>118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118</vt:i4>
      </vt:variant>
    </vt:vector>
  </HeadingPairs>
  <TitlesOfParts>
    <vt:vector size="122" baseType="lpstr">
      <vt:lpstr>Merriweather</vt:lpstr>
      <vt:lpstr>Roboto</vt:lpstr>
      <vt:lpstr>Arial</vt:lpstr>
      <vt:lpstr>Paradigm</vt:lpstr>
      <vt:lpstr> Scouts BSA Position Specific Training </vt:lpstr>
      <vt:lpstr>Positions  Covered</vt:lpstr>
      <vt:lpstr>Mission of Scouting: </vt:lpstr>
      <vt:lpstr>Scout Oath &amp; Scout Law</vt:lpstr>
      <vt:lpstr>Aims &amp; Methods of Scouting</vt:lpstr>
      <vt:lpstr>Methods of Scouting …</vt:lpstr>
      <vt:lpstr>Methods of Scouting … continued</vt:lpstr>
      <vt:lpstr>Methods of Scouting … continued</vt:lpstr>
      <vt:lpstr>Methods of Scouting … continued</vt:lpstr>
      <vt:lpstr>Introduction to merit badges</vt:lpstr>
      <vt:lpstr>What is a Merit Badge Counselor…</vt:lpstr>
      <vt:lpstr>What are  Merit Badges?</vt:lpstr>
      <vt:lpstr>Merit Badges </vt:lpstr>
      <vt:lpstr>Merit Badges </vt:lpstr>
      <vt:lpstr>Advancement</vt:lpstr>
      <vt:lpstr>A scout plans their own advancement and progresses at their own pace as each challenge is met  A scout is rewarded for their achievement which helps build self-confidence which is the goal of advancement  With increased confidence,the scout realizes they can learn new skills and disciplines.  Advancement gives the scout positive recognition and incentive for further participation in Scouts  BSA  </vt:lpstr>
      <vt:lpstr>PowerPoint Presentation</vt:lpstr>
      <vt:lpstr>Advancement is not an end in and of itself:  </vt:lpstr>
      <vt:lpstr>Advancement supports</vt:lpstr>
      <vt:lpstr>Advancements and the Scoutmaster</vt:lpstr>
      <vt:lpstr>PowerPoint Presentation</vt:lpstr>
      <vt:lpstr>Positions of Responsibility</vt:lpstr>
      <vt:lpstr>Scoutmaster Conference</vt:lpstr>
      <vt:lpstr>Boards of review</vt:lpstr>
      <vt:lpstr>Boards of review… continued.</vt:lpstr>
      <vt:lpstr>For All Advancement questions:</vt:lpstr>
      <vt:lpstr>Advancement summary</vt:lpstr>
      <vt:lpstr>Congratulations!  This concludes the Merit Badge Counselor portion of Training. </vt:lpstr>
      <vt:lpstr>Committee Chairman  &amp; Committee Member </vt:lpstr>
      <vt:lpstr>Scouting Organization</vt:lpstr>
      <vt:lpstr>Scout:  Must be at least 10 years old and currently in 5th grade and register on or after March 1st; OR 10 years old and  earned Arrow of Light (AOL); OR 11 years old but not yet 18   Patrol:  Group of 5-8 Scouts that elects its own leader (Patrol leader).   The Patrol Leader (PL) guides the members of their patrol and represents them at the Patrol Leaders conference and annual programming conference.  Troop:  Group of patrols led by the Senior Patrol Leader (SPL)  Troops are run by their Youth leadership with  guidance from the Scoutmaster.</vt:lpstr>
      <vt:lpstr>Troop: a group of patrols.  Troops are run by youth leaders with  Guidance from the Scoutmaster.</vt:lpstr>
      <vt:lpstr>Troop Committee:  Board of Directors for a Troop that are selected by the  Chartered Organization .   The Key 3:  Chartered Organization Representative, Troop Committee Chair,  and Scoutmaster.    Chartered Organization:  Community organization that  supports the mission statement  of the BSA.  “owns the Troop.”</vt:lpstr>
      <vt:lpstr>District:    Organizes and Supports units.  Comprised of a committee and Key 3  </vt:lpstr>
      <vt:lpstr>Local Council</vt:lpstr>
      <vt:lpstr>Territories</vt:lpstr>
      <vt:lpstr>PowerPoint Presentation</vt:lpstr>
      <vt:lpstr>National Council</vt:lpstr>
      <vt:lpstr>Role of Key 3: Ensure that the scouting members get the best possible experience</vt:lpstr>
      <vt:lpstr>Chartered Organization Representative</vt:lpstr>
      <vt:lpstr>Committee Chairman</vt:lpstr>
      <vt:lpstr>Scoutmaster</vt:lpstr>
      <vt:lpstr>What’s required for  a troop?</vt:lpstr>
      <vt:lpstr>Troop Committee</vt:lpstr>
      <vt:lpstr>What does the committee do?</vt:lpstr>
      <vt:lpstr>Roles within the committee…</vt:lpstr>
      <vt:lpstr>Keep in mind…..</vt:lpstr>
      <vt:lpstr>The committee meeting:</vt:lpstr>
      <vt:lpstr>Sample Agenda</vt:lpstr>
      <vt:lpstr>Outdoor Program</vt:lpstr>
      <vt:lpstr>The Outdoor Program…</vt:lpstr>
      <vt:lpstr>A strong outdoor program is vital.</vt:lpstr>
      <vt:lpstr>6 Key parts in planning an outdoor program</vt:lpstr>
      <vt:lpstr>Establishing a purpose </vt:lpstr>
      <vt:lpstr>2. Using the Patrol Method </vt:lpstr>
      <vt:lpstr>3. Taking care of physical arrangements</vt:lpstr>
      <vt:lpstr>4. Selecting a site</vt:lpstr>
      <vt:lpstr>5. Building a program of activities</vt:lpstr>
      <vt:lpstr>6. Youth Protection Guidelines</vt:lpstr>
      <vt:lpstr>Scoutmaster Responsibilities</vt:lpstr>
      <vt:lpstr>Additional Resources</vt:lpstr>
      <vt:lpstr>Outdoor adventure is a promise made to youth when joining scouting</vt:lpstr>
      <vt:lpstr>Uniforms   </vt:lpstr>
      <vt:lpstr>Official uniforms are authorized by the National Executive Board </vt:lpstr>
      <vt:lpstr>Parts to the Scouts BSA uniform</vt:lpstr>
      <vt:lpstr>In accordance with the provisions of the Boy Scouts of America Congressional Charter, any imitation of US Army, Navy, Air Force, or Marine Corps uniforms is prohibited</vt:lpstr>
      <vt:lpstr>Insignia placement</vt:lpstr>
      <vt:lpstr>Wearing the uniform</vt:lpstr>
      <vt:lpstr>Uniform Inspections</vt:lpstr>
      <vt:lpstr>Annual Troop Program Planning</vt:lpstr>
      <vt:lpstr>Annual Troop Program Planning</vt:lpstr>
      <vt:lpstr>Planning a coherent and inviting troop program plan cannot be underestimated!</vt:lpstr>
      <vt:lpstr>2 types of planning</vt:lpstr>
      <vt:lpstr>Role of the Patrol Leaders</vt:lpstr>
      <vt:lpstr>Role of the Senior Patrol Leader (SPL)</vt:lpstr>
      <vt:lpstr>Role of Scoutmaster</vt:lpstr>
      <vt:lpstr>PowerPoint Presentation</vt:lpstr>
      <vt:lpstr>PowerPoint Presentation</vt:lpstr>
      <vt:lpstr>Journey to Excellence  (JTE)</vt:lpstr>
      <vt:lpstr>What do you use JTE for?</vt:lpstr>
      <vt:lpstr>JTE Scorecards and  Performance Areas</vt:lpstr>
      <vt:lpstr>JTE  Points  and  Benchmarks</vt:lpstr>
      <vt:lpstr>JTE Levels</vt:lpstr>
      <vt:lpstr>JTE Scorecard</vt:lpstr>
      <vt:lpstr>Congratulations!  </vt:lpstr>
      <vt:lpstr>Scoutmaster Specifics</vt:lpstr>
      <vt:lpstr>Scoutmaster :</vt:lpstr>
      <vt:lpstr>Role of Scoutmaster</vt:lpstr>
      <vt:lpstr>Scoutmaster Responsibilities</vt:lpstr>
      <vt:lpstr>Scoutmaster Qualities:  </vt:lpstr>
      <vt:lpstr>Senior Patrol Leader</vt:lpstr>
      <vt:lpstr>Role of  Senior Patrol Leader:  Leader of the Troop</vt:lpstr>
      <vt:lpstr>Qualities:</vt:lpstr>
      <vt:lpstr>Troop Meeting:  can be a catalyst to make  adventures happen.    Glue that holds the troop together.</vt:lpstr>
      <vt:lpstr>BSA resources to make successful meetings</vt:lpstr>
      <vt:lpstr>8 Parts of Troop Meeting </vt:lpstr>
      <vt:lpstr>Opening Activity  Opening Ceremony  Group instruction  Skills instruction  Breakout Groups  Game  Closing After the meeting   </vt:lpstr>
      <vt:lpstr>Opening Activity  Opening Ceremony  Group instruction  Skills instruction  Breakout Groups  Game  Closing After the meeting  </vt:lpstr>
      <vt:lpstr>Patrol Method</vt:lpstr>
      <vt:lpstr>Patrol Method  With Scoutmaster guidance, Scouts are formed into Patrols  BSA Troop = small democracy</vt:lpstr>
      <vt:lpstr>Patrol Method….</vt:lpstr>
      <vt:lpstr>Senior Patrol Leader (SPL)  Assistant Senior Patrol Leader (ASPL)  Patrol Leader (PL)</vt:lpstr>
      <vt:lpstr>Patrols</vt:lpstr>
      <vt:lpstr>Patrols</vt:lpstr>
      <vt:lpstr>Patrol Leaders Council… Plans and runs the troop </vt:lpstr>
      <vt:lpstr>Patrol Leaders Council</vt:lpstr>
      <vt:lpstr>Key members responsibilities</vt:lpstr>
      <vt:lpstr>PLC:  Responsible to plan and conduct troop’s activities </vt:lpstr>
      <vt:lpstr>PLC Meeting Agenda:</vt:lpstr>
      <vt:lpstr>At conclusion of PLC: </vt:lpstr>
      <vt:lpstr>PowerPoint Presentation</vt:lpstr>
      <vt:lpstr>PowerPoint Presentation</vt:lpstr>
      <vt:lpstr>PowerPoint Presentation</vt:lpstr>
      <vt:lpstr>Leave No Trace</vt:lpstr>
      <vt:lpstr>Tread Lightly!</vt:lpstr>
      <vt:lpstr>PowerPoint Presentation</vt:lpstr>
      <vt:lpstr>Land Ethic:  Aldo Leopold</vt:lpstr>
      <vt:lpstr>Congratulations!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Hugh Hubble</dc:creator>
  <cp:lastModifiedBy>Hugh Hubble</cp:lastModifiedBy>
  <cp:revision>2</cp:revision>
  <dcterms:modified xsi:type="dcterms:W3CDTF">2024-10-21T14:52:48Z</dcterms:modified>
</cp:coreProperties>
</file>