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83" r:id="rId3"/>
    <p:sldId id="259" r:id="rId4"/>
    <p:sldId id="257" r:id="rId5"/>
    <p:sldId id="260" r:id="rId6"/>
    <p:sldId id="284" r:id="rId7"/>
    <p:sldId id="261" r:id="rId8"/>
    <p:sldId id="262" r:id="rId9"/>
    <p:sldId id="263" r:id="rId10"/>
    <p:sldId id="264" r:id="rId11"/>
    <p:sldId id="266" r:id="rId12"/>
    <p:sldId id="267" r:id="rId13"/>
    <p:sldId id="268" r:id="rId14"/>
    <p:sldId id="25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5" r:id="rId28"/>
    <p:sldId id="281" r:id="rId29"/>
    <p:sldId id="282" r:id="rId30"/>
  </p:sldIdLst>
  <p:sldSz cx="10058400" cy="7772400"/>
  <p:notesSz cx="6858000" cy="9144000"/>
  <p:embeddedFontLst>
    <p:embeddedFont>
      <p:font typeface="Bebas Neue" panose="020B0606020202050201" pitchFamily="34" charset="0"/>
      <p:regular r:id="rId31"/>
    </p:embeddedFont>
    <p:embeddedFont>
      <p:font typeface="Dancing Script Bold" panose="020B0604020202020204" charset="0"/>
      <p:regular r:id="rId32"/>
    </p:embeddedFont>
    <p:embeddedFont>
      <p:font typeface="Raleway 1" panose="020B0604020202020204" charset="0"/>
      <p:regular r:id="rId33"/>
    </p:embeddedFont>
    <p:embeddedFont>
      <p:font typeface="Raleway 1 Bold" panose="020B0604020202020204" charset="0"/>
      <p:regular r:id="rId34"/>
    </p:embeddedFont>
    <p:embeddedFont>
      <p:font typeface="Raleway 1 Heavy" panose="020B0604020202020204" charset="0"/>
      <p:regular r:id="rId35"/>
    </p:embeddedFont>
    <p:embeddedFont>
      <p:font typeface="Raleway 2 Bold" panose="020B0604020202020204" charset="0"/>
      <p:regular r:id="rId36"/>
    </p:embeddedFont>
    <p:embeddedFont>
      <p:font typeface="Raleway 2 Bold Italics" panose="020B0604020202020204" charset="0"/>
      <p:regular r:id="rId37"/>
    </p:embeddedFont>
    <p:embeddedFont>
      <p:font typeface="Raleway 2 Heavy" panose="020B0604020202020204" charset="0"/>
      <p:regular r:id="rId38"/>
    </p:embeddedFont>
    <p:embeddedFont>
      <p:font typeface="Raleway 2 Ultra-Bold" panose="020B0604020202020204" charset="0"/>
      <p:regular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71D08C-81D4-44F2-A541-4A64EFAD6690}" v="3" dt="2025-08-06T17:13:55.3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93" d="100"/>
          <a:sy n="93" d="100"/>
        </p:scale>
        <p:origin x="1860"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5.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cus Ragland" userId="4f01e811-ddef-48b1-94c8-61fddfcb528f" providerId="ADAL" clId="{0371D08C-81D4-44F2-A541-4A64EFAD6690}"/>
    <pc:docChg chg="undo custSel addSld modSld">
      <pc:chgData name="Marcus Ragland" userId="4f01e811-ddef-48b1-94c8-61fddfcb528f" providerId="ADAL" clId="{0371D08C-81D4-44F2-A541-4A64EFAD6690}" dt="2025-08-06T17:13:55.371" v="17"/>
      <pc:docMkLst>
        <pc:docMk/>
      </pc:docMkLst>
      <pc:sldChg chg="addSp modSp">
        <pc:chgData name="Marcus Ragland" userId="4f01e811-ddef-48b1-94c8-61fddfcb528f" providerId="ADAL" clId="{0371D08C-81D4-44F2-A541-4A64EFAD6690}" dt="2025-08-06T16:38:46.330" v="0" actId="931"/>
        <pc:sldMkLst>
          <pc:docMk/>
          <pc:sldMk cId="0" sldId="256"/>
        </pc:sldMkLst>
        <pc:picChg chg="add mod">
          <ac:chgData name="Marcus Ragland" userId="4f01e811-ddef-48b1-94c8-61fddfcb528f" providerId="ADAL" clId="{0371D08C-81D4-44F2-A541-4A64EFAD6690}" dt="2025-08-06T16:38:46.330" v="0" actId="931"/>
          <ac:picMkLst>
            <pc:docMk/>
            <pc:sldMk cId="0" sldId="256"/>
            <ac:picMk id="10" creationId="{0B460487-1195-6CD4-08F6-D5FFFB97F60E}"/>
          </ac:picMkLst>
        </pc:picChg>
      </pc:sldChg>
      <pc:sldChg chg="modSp mod">
        <pc:chgData name="Marcus Ragland" userId="4f01e811-ddef-48b1-94c8-61fddfcb528f" providerId="ADAL" clId="{0371D08C-81D4-44F2-A541-4A64EFAD6690}" dt="2025-08-06T16:52:30.486" v="1" actId="1076"/>
        <pc:sldMkLst>
          <pc:docMk/>
          <pc:sldMk cId="0" sldId="264"/>
        </pc:sldMkLst>
        <pc:grpChg chg="mod">
          <ac:chgData name="Marcus Ragland" userId="4f01e811-ddef-48b1-94c8-61fddfcb528f" providerId="ADAL" clId="{0371D08C-81D4-44F2-A541-4A64EFAD6690}" dt="2025-08-06T16:52:30.486" v="1" actId="1076"/>
          <ac:grpSpMkLst>
            <pc:docMk/>
            <pc:sldMk cId="0" sldId="264"/>
            <ac:grpSpMk id="3" creationId="{00000000-0000-0000-0000-000000000000}"/>
          </ac:grpSpMkLst>
        </pc:grpChg>
      </pc:sldChg>
      <pc:sldChg chg="modSp mod">
        <pc:chgData name="Marcus Ragland" userId="4f01e811-ddef-48b1-94c8-61fddfcb528f" providerId="ADAL" clId="{0371D08C-81D4-44F2-A541-4A64EFAD6690}" dt="2025-08-06T16:53:25.507" v="5" actId="1076"/>
        <pc:sldMkLst>
          <pc:docMk/>
          <pc:sldMk cId="0" sldId="267"/>
        </pc:sldMkLst>
        <pc:spChg chg="mod">
          <ac:chgData name="Marcus Ragland" userId="4f01e811-ddef-48b1-94c8-61fddfcb528f" providerId="ADAL" clId="{0371D08C-81D4-44F2-A541-4A64EFAD6690}" dt="2025-08-06T16:53:25.507" v="5" actId="1076"/>
          <ac:spMkLst>
            <pc:docMk/>
            <pc:sldMk cId="0" sldId="267"/>
            <ac:spMk id="22" creationId="{00000000-0000-0000-0000-000000000000}"/>
          </ac:spMkLst>
        </pc:spChg>
        <pc:spChg chg="mod">
          <ac:chgData name="Marcus Ragland" userId="4f01e811-ddef-48b1-94c8-61fddfcb528f" providerId="ADAL" clId="{0371D08C-81D4-44F2-A541-4A64EFAD6690}" dt="2025-08-06T16:53:01.123" v="3" actId="1076"/>
          <ac:spMkLst>
            <pc:docMk/>
            <pc:sldMk cId="0" sldId="267"/>
            <ac:spMk id="26" creationId="{00000000-0000-0000-0000-000000000000}"/>
          </ac:spMkLst>
        </pc:spChg>
      </pc:sldChg>
      <pc:sldChg chg="addSp modSp mod">
        <pc:chgData name="Marcus Ragland" userId="4f01e811-ddef-48b1-94c8-61fddfcb528f" providerId="ADAL" clId="{0371D08C-81D4-44F2-A541-4A64EFAD6690}" dt="2025-08-06T17:04:01.607" v="16" actId="1076"/>
        <pc:sldMkLst>
          <pc:docMk/>
          <pc:sldMk cId="547940499" sldId="284"/>
        </pc:sldMkLst>
        <pc:picChg chg="add mod">
          <ac:chgData name="Marcus Ragland" userId="4f01e811-ddef-48b1-94c8-61fddfcb528f" providerId="ADAL" clId="{0371D08C-81D4-44F2-A541-4A64EFAD6690}" dt="2025-08-06T17:03:56.023" v="15" actId="1076"/>
          <ac:picMkLst>
            <pc:docMk/>
            <pc:sldMk cId="547940499" sldId="284"/>
            <ac:picMk id="10" creationId="{0B70874D-DB9A-3B57-7002-0E8D9DD36185}"/>
          </ac:picMkLst>
        </pc:picChg>
        <pc:picChg chg="add mod">
          <ac:chgData name="Marcus Ragland" userId="4f01e811-ddef-48b1-94c8-61fddfcb528f" providerId="ADAL" clId="{0371D08C-81D4-44F2-A541-4A64EFAD6690}" dt="2025-08-06T17:04:01.607" v="16" actId="1076"/>
          <ac:picMkLst>
            <pc:docMk/>
            <pc:sldMk cId="547940499" sldId="284"/>
            <ac:picMk id="12" creationId="{531B10C0-6517-39AC-9361-F765B45C7BF7}"/>
          </ac:picMkLst>
        </pc:picChg>
      </pc:sldChg>
      <pc:sldChg chg="add">
        <pc:chgData name="Marcus Ragland" userId="4f01e811-ddef-48b1-94c8-61fddfcb528f" providerId="ADAL" clId="{0371D08C-81D4-44F2-A541-4A64EFAD6690}" dt="2025-08-06T17:13:55.371" v="17"/>
        <pc:sldMkLst>
          <pc:docMk/>
          <pc:sldMk cId="11560701" sldId="285"/>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57.svg"/><Relationship Id="rId13" Type="http://schemas.openxmlformats.org/officeDocument/2006/relationships/image" Target="../media/image35.png"/><Relationship Id="rId3" Type="http://schemas.openxmlformats.org/officeDocument/2006/relationships/image" Target="../media/image52.svg"/><Relationship Id="rId7" Type="http://schemas.openxmlformats.org/officeDocument/2006/relationships/image" Target="../media/image56.png"/><Relationship Id="rId12" Type="http://schemas.openxmlformats.org/officeDocument/2006/relationships/image" Target="../media/image61.sv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5.sv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svg"/><Relationship Id="rId4" Type="http://schemas.openxmlformats.org/officeDocument/2006/relationships/image" Target="../media/image53.jpeg"/><Relationship Id="rId9" Type="http://schemas.openxmlformats.org/officeDocument/2006/relationships/image" Target="../media/image58.png"/><Relationship Id="rId14" Type="http://schemas.openxmlformats.org/officeDocument/2006/relationships/image" Target="../media/image36.svg"/></Relationships>
</file>

<file path=ppt/slides/_rels/slide11.xml.rels><?xml version="1.0" encoding="UTF-8" standalone="yes"?>
<Relationships xmlns="http://schemas.openxmlformats.org/package/2006/relationships"><Relationship Id="rId3" Type="http://schemas.openxmlformats.org/officeDocument/2006/relationships/image" Target="../media/image63.png"/><Relationship Id="rId7" Type="http://schemas.microsoft.com/office/2007/relationships/hdphoto" Target="../media/hdphoto1.wdp"/><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svg"/></Relationships>
</file>

<file path=ppt/slides/_rels/slide12.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image" Target="../media/image76.jp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68.svg"/><Relationship Id="rId9" Type="http://schemas.openxmlformats.org/officeDocument/2006/relationships/image" Target="../media/image73.png"/></Relationships>
</file>

<file path=ppt/slides/_rels/slide1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80.svg"/><Relationship Id="rId5" Type="http://schemas.openxmlformats.org/officeDocument/2006/relationships/image" Target="../media/image79.png"/><Relationship Id="rId4" Type="http://schemas.openxmlformats.org/officeDocument/2006/relationships/image" Target="../media/image78.svg"/></Relationships>
</file>

<file path=ppt/slides/_rels/slide1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83.png"/><Relationship Id="rId4" Type="http://schemas.openxmlformats.org/officeDocument/2006/relationships/image" Target="../media/image82.png"/></Relationships>
</file>

<file path=ppt/slides/_rels/slide15.xml.rels><?xml version="1.0" encoding="UTF-8" standalone="yes"?>
<Relationships xmlns="http://schemas.openxmlformats.org/package/2006/relationships"><Relationship Id="rId3" Type="http://schemas.openxmlformats.org/officeDocument/2006/relationships/image" Target="../media/image85.svg"/><Relationship Id="rId2" Type="http://schemas.openxmlformats.org/officeDocument/2006/relationships/image" Target="../media/image84.png"/><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87.svg"/><Relationship Id="rId4" Type="http://schemas.openxmlformats.org/officeDocument/2006/relationships/image" Target="../media/image86.png"/></Relationships>
</file>

<file path=ppt/slides/_rels/slide16.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97.svg"/><Relationship Id="rId18" Type="http://schemas.openxmlformats.org/officeDocument/2006/relationships/image" Target="../media/image26.png"/><Relationship Id="rId3" Type="http://schemas.openxmlformats.org/officeDocument/2006/relationships/image" Target="../media/image90.svg"/><Relationship Id="rId7" Type="http://schemas.openxmlformats.org/officeDocument/2006/relationships/image" Target="../media/image94.svg"/><Relationship Id="rId12" Type="http://schemas.openxmlformats.org/officeDocument/2006/relationships/image" Target="../media/image96.png"/><Relationship Id="rId17" Type="http://schemas.openxmlformats.org/officeDocument/2006/relationships/image" Target="../media/image55.svg"/><Relationship Id="rId2" Type="http://schemas.openxmlformats.org/officeDocument/2006/relationships/image" Target="../media/image89.png"/><Relationship Id="rId16"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93.png"/><Relationship Id="rId11" Type="http://schemas.openxmlformats.org/officeDocument/2006/relationships/image" Target="../media/image50.jpeg"/><Relationship Id="rId5" Type="http://schemas.openxmlformats.org/officeDocument/2006/relationships/image" Target="../media/image92.svg"/><Relationship Id="rId15" Type="http://schemas.openxmlformats.org/officeDocument/2006/relationships/image" Target="../media/image99.svg"/><Relationship Id="rId10" Type="http://schemas.openxmlformats.org/officeDocument/2006/relationships/image" Target="../media/image49.jpeg"/><Relationship Id="rId19" Type="http://schemas.openxmlformats.org/officeDocument/2006/relationships/image" Target="../media/image27.svg"/><Relationship Id="rId4" Type="http://schemas.openxmlformats.org/officeDocument/2006/relationships/image" Target="../media/image91.png"/><Relationship Id="rId9" Type="http://schemas.openxmlformats.org/officeDocument/2006/relationships/image" Target="../media/image48.jpeg"/><Relationship Id="rId14" Type="http://schemas.openxmlformats.org/officeDocument/2006/relationships/image" Target="../media/image98.png"/></Relationships>
</file>

<file path=ppt/slides/_rels/slide17.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11.svg"/><Relationship Id="rId3" Type="http://schemas.openxmlformats.org/officeDocument/2006/relationships/image" Target="../media/image101.svg"/><Relationship Id="rId7" Type="http://schemas.openxmlformats.org/officeDocument/2006/relationships/image" Target="../media/image105.jpeg"/><Relationship Id="rId12" Type="http://schemas.openxmlformats.org/officeDocument/2006/relationships/image" Target="../media/image110.png"/><Relationship Id="rId2" Type="http://schemas.openxmlformats.org/officeDocument/2006/relationships/image" Target="../media/image100.png"/><Relationship Id="rId1" Type="http://schemas.openxmlformats.org/officeDocument/2006/relationships/slideLayout" Target="../slideLayouts/slideLayout7.xml"/><Relationship Id="rId6" Type="http://schemas.openxmlformats.org/officeDocument/2006/relationships/image" Target="../media/image104.svg"/><Relationship Id="rId11" Type="http://schemas.openxmlformats.org/officeDocument/2006/relationships/image" Target="../media/image109.svg"/><Relationship Id="rId5" Type="http://schemas.openxmlformats.org/officeDocument/2006/relationships/image" Target="../media/image103.png"/><Relationship Id="rId10" Type="http://schemas.openxmlformats.org/officeDocument/2006/relationships/image" Target="../media/image108.png"/><Relationship Id="rId4" Type="http://schemas.openxmlformats.org/officeDocument/2006/relationships/image" Target="../media/image102.png"/><Relationship Id="rId9" Type="http://schemas.openxmlformats.org/officeDocument/2006/relationships/image" Target="../media/image107.svg"/></Relationships>
</file>

<file path=ppt/slides/_rels/slide18.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113.svg"/><Relationship Id="rId7" Type="http://schemas.openxmlformats.org/officeDocument/2006/relationships/image" Target="../media/image117.svg"/><Relationship Id="rId2" Type="http://schemas.openxmlformats.org/officeDocument/2006/relationships/image" Target="../media/image112.png"/><Relationship Id="rId1" Type="http://schemas.openxmlformats.org/officeDocument/2006/relationships/slideLayout" Target="../slideLayouts/slideLayout7.xml"/><Relationship Id="rId6" Type="http://schemas.openxmlformats.org/officeDocument/2006/relationships/image" Target="../media/image116.png"/><Relationship Id="rId11" Type="http://schemas.openxmlformats.org/officeDocument/2006/relationships/image" Target="../media/image119.svg"/><Relationship Id="rId5" Type="http://schemas.openxmlformats.org/officeDocument/2006/relationships/image" Target="../media/image115.svg"/><Relationship Id="rId10" Type="http://schemas.openxmlformats.org/officeDocument/2006/relationships/image" Target="../media/image118.png"/><Relationship Id="rId4" Type="http://schemas.openxmlformats.org/officeDocument/2006/relationships/image" Target="../media/image114.png"/><Relationship Id="rId9" Type="http://schemas.openxmlformats.org/officeDocument/2006/relationships/image" Target="../media/image101.svg"/></Relationships>
</file>

<file path=ppt/slides/_rels/slide19.xml.rels><?xml version="1.0" encoding="UTF-8" standalone="yes"?>
<Relationships xmlns="http://schemas.openxmlformats.org/package/2006/relationships"><Relationship Id="rId3" Type="http://schemas.openxmlformats.org/officeDocument/2006/relationships/image" Target="../media/image101.svg"/><Relationship Id="rId2" Type="http://schemas.openxmlformats.org/officeDocument/2006/relationships/image" Target="../media/image100.png"/><Relationship Id="rId1" Type="http://schemas.openxmlformats.org/officeDocument/2006/relationships/slideLayout" Target="../slideLayouts/slideLayout7.xml"/><Relationship Id="rId6" Type="http://schemas.openxmlformats.org/officeDocument/2006/relationships/image" Target="../media/image120.png"/><Relationship Id="rId5" Type="http://schemas.openxmlformats.org/officeDocument/2006/relationships/image" Target="../media/image119.svg"/><Relationship Id="rId4" Type="http://schemas.openxmlformats.org/officeDocument/2006/relationships/image" Target="../media/image118.png"/></Relationships>
</file>

<file path=ppt/slides/_rels/slide2.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png"/><Relationship Id="rId18" Type="http://schemas.openxmlformats.org/officeDocument/2006/relationships/image" Target="../media/image19.svg"/><Relationship Id="rId26" Type="http://schemas.openxmlformats.org/officeDocument/2006/relationships/image" Target="../media/image27.svg"/><Relationship Id="rId3" Type="http://schemas.openxmlformats.org/officeDocument/2006/relationships/image" Target="../media/image4.png"/><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svg"/><Relationship Id="rId17" Type="http://schemas.openxmlformats.org/officeDocument/2006/relationships/image" Target="../media/image18.png"/><Relationship Id="rId25" Type="http://schemas.openxmlformats.org/officeDocument/2006/relationships/image" Target="../media/image26.png"/><Relationship Id="rId2" Type="http://schemas.openxmlformats.org/officeDocument/2006/relationships/image" Target="../media/image3.png"/><Relationship Id="rId16" Type="http://schemas.openxmlformats.org/officeDocument/2006/relationships/image" Target="../media/image17.svg"/><Relationship Id="rId20" Type="http://schemas.openxmlformats.org/officeDocument/2006/relationships/image" Target="../media/image21.sv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12.png"/><Relationship Id="rId24" Type="http://schemas.openxmlformats.org/officeDocument/2006/relationships/image" Target="../media/image25.sv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4.png"/><Relationship Id="rId10" Type="http://schemas.openxmlformats.org/officeDocument/2006/relationships/image" Target="../media/image11.svg"/><Relationship Id="rId19" Type="http://schemas.openxmlformats.org/officeDocument/2006/relationships/image" Target="../media/image20.png"/><Relationship Id="rId4" Type="http://schemas.openxmlformats.org/officeDocument/2006/relationships/image" Target="../media/image5.svg"/><Relationship Id="rId9" Type="http://schemas.openxmlformats.org/officeDocument/2006/relationships/image" Target="../media/image10.png"/><Relationship Id="rId14" Type="http://schemas.openxmlformats.org/officeDocument/2006/relationships/image" Target="../media/image15.svg"/><Relationship Id="rId22" Type="http://schemas.openxmlformats.org/officeDocument/2006/relationships/image" Target="../media/image23.svg"/></Relationships>
</file>

<file path=ppt/slides/_rels/slide20.xml.rels><?xml version="1.0" encoding="UTF-8" standalone="yes"?>
<Relationships xmlns="http://schemas.openxmlformats.org/package/2006/relationships"><Relationship Id="rId3" Type="http://schemas.openxmlformats.org/officeDocument/2006/relationships/image" Target="../media/image101.svg"/><Relationship Id="rId7" Type="http://schemas.openxmlformats.org/officeDocument/2006/relationships/image" Target="../media/image122.png"/><Relationship Id="rId2" Type="http://schemas.openxmlformats.org/officeDocument/2006/relationships/image" Target="../media/image100.png"/><Relationship Id="rId1" Type="http://schemas.openxmlformats.org/officeDocument/2006/relationships/slideLayout" Target="../slideLayouts/slideLayout7.xml"/><Relationship Id="rId6" Type="http://schemas.openxmlformats.org/officeDocument/2006/relationships/image" Target="../media/image121.png"/><Relationship Id="rId5" Type="http://schemas.openxmlformats.org/officeDocument/2006/relationships/image" Target="../media/image119.svg"/><Relationship Id="rId4" Type="http://schemas.openxmlformats.org/officeDocument/2006/relationships/image" Target="../media/image118.png"/></Relationships>
</file>

<file path=ppt/slides/_rels/slide21.xml.rels><?xml version="1.0" encoding="UTF-8" standalone="yes"?>
<Relationships xmlns="http://schemas.openxmlformats.org/package/2006/relationships"><Relationship Id="rId3" Type="http://schemas.openxmlformats.org/officeDocument/2006/relationships/image" Target="../media/image101.svg"/><Relationship Id="rId2" Type="http://schemas.openxmlformats.org/officeDocument/2006/relationships/image" Target="../media/image100.png"/><Relationship Id="rId1" Type="http://schemas.openxmlformats.org/officeDocument/2006/relationships/slideLayout" Target="../slideLayouts/slideLayout7.xml"/><Relationship Id="rId6" Type="http://schemas.openxmlformats.org/officeDocument/2006/relationships/image" Target="../media/image123.png"/><Relationship Id="rId5" Type="http://schemas.openxmlformats.org/officeDocument/2006/relationships/image" Target="../media/image119.svg"/><Relationship Id="rId4" Type="http://schemas.openxmlformats.org/officeDocument/2006/relationships/image" Target="../media/image118.png"/></Relationships>
</file>

<file path=ppt/slides/_rels/slide22.xml.rels><?xml version="1.0" encoding="UTF-8" standalone="yes"?>
<Relationships xmlns="http://schemas.openxmlformats.org/package/2006/relationships"><Relationship Id="rId3" Type="http://schemas.openxmlformats.org/officeDocument/2006/relationships/image" Target="../media/image101.svg"/><Relationship Id="rId7" Type="http://schemas.openxmlformats.org/officeDocument/2006/relationships/image" Target="../media/image125.jpeg"/><Relationship Id="rId2" Type="http://schemas.openxmlformats.org/officeDocument/2006/relationships/image" Target="../media/image100.png"/><Relationship Id="rId1" Type="http://schemas.openxmlformats.org/officeDocument/2006/relationships/slideLayout" Target="../slideLayouts/slideLayout7.xml"/><Relationship Id="rId6" Type="http://schemas.openxmlformats.org/officeDocument/2006/relationships/image" Target="../media/image124.png"/><Relationship Id="rId5" Type="http://schemas.openxmlformats.org/officeDocument/2006/relationships/image" Target="../media/image119.svg"/><Relationship Id="rId4" Type="http://schemas.openxmlformats.org/officeDocument/2006/relationships/image" Target="../media/image118.png"/></Relationships>
</file>

<file path=ppt/slides/_rels/slide2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02.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119.svg"/><Relationship Id="rId4" Type="http://schemas.openxmlformats.org/officeDocument/2006/relationships/image" Target="../media/image118.png"/></Relationships>
</file>

<file path=ppt/slides/_rels/slide2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02.png"/><Relationship Id="rId1" Type="http://schemas.openxmlformats.org/officeDocument/2006/relationships/slideLayout" Target="../slideLayouts/slideLayout7.xml"/><Relationship Id="rId6" Type="http://schemas.openxmlformats.org/officeDocument/2006/relationships/image" Target="../media/image128.png"/><Relationship Id="rId5" Type="http://schemas.openxmlformats.org/officeDocument/2006/relationships/image" Target="../media/image127.jpeg"/><Relationship Id="rId4" Type="http://schemas.openxmlformats.org/officeDocument/2006/relationships/image" Target="../media/image119.svg"/></Relationships>
</file>

<file path=ppt/slides/_rels/slide2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02.png"/><Relationship Id="rId1" Type="http://schemas.openxmlformats.org/officeDocument/2006/relationships/slideLayout" Target="../slideLayouts/slideLayout7.xml"/><Relationship Id="rId5" Type="http://schemas.openxmlformats.org/officeDocument/2006/relationships/image" Target="../media/image129.png"/><Relationship Id="rId4" Type="http://schemas.openxmlformats.org/officeDocument/2006/relationships/image" Target="../media/image119.svg"/></Relationships>
</file>

<file path=ppt/slides/_rels/slide26.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131.jpeg"/><Relationship Id="rId7" Type="http://schemas.openxmlformats.org/officeDocument/2006/relationships/image" Target="../media/image133.png"/><Relationship Id="rId2" Type="http://schemas.openxmlformats.org/officeDocument/2006/relationships/image" Target="../media/image130.png"/><Relationship Id="rId1" Type="http://schemas.openxmlformats.org/officeDocument/2006/relationships/slideLayout" Target="../slideLayouts/slideLayout7.xml"/><Relationship Id="rId6" Type="http://schemas.openxmlformats.org/officeDocument/2006/relationships/image" Target="../media/image119.svg"/><Relationship Id="rId5" Type="http://schemas.openxmlformats.org/officeDocument/2006/relationships/image" Target="../media/image118.png"/><Relationship Id="rId4" Type="http://schemas.openxmlformats.org/officeDocument/2006/relationships/image" Target="../media/image132.png"/><Relationship Id="rId9" Type="http://schemas.openxmlformats.org/officeDocument/2006/relationships/image" Target="../media/image97.svg"/></Relationships>
</file>

<file path=ppt/slides/_rels/slide27.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131.jpeg"/><Relationship Id="rId7" Type="http://schemas.openxmlformats.org/officeDocument/2006/relationships/image" Target="../media/image133.png"/><Relationship Id="rId2" Type="http://schemas.openxmlformats.org/officeDocument/2006/relationships/image" Target="../media/image130.png"/><Relationship Id="rId1" Type="http://schemas.openxmlformats.org/officeDocument/2006/relationships/slideLayout" Target="../slideLayouts/slideLayout7.xml"/><Relationship Id="rId6" Type="http://schemas.openxmlformats.org/officeDocument/2006/relationships/image" Target="../media/image119.svg"/><Relationship Id="rId5" Type="http://schemas.openxmlformats.org/officeDocument/2006/relationships/image" Target="../media/image118.png"/><Relationship Id="rId4" Type="http://schemas.openxmlformats.org/officeDocument/2006/relationships/image" Target="../media/image132.png"/><Relationship Id="rId9" Type="http://schemas.openxmlformats.org/officeDocument/2006/relationships/image" Target="../media/image97.sv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35.svg"/><Relationship Id="rId2" Type="http://schemas.openxmlformats.org/officeDocument/2006/relationships/image" Target="../media/image134.png"/><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136.png"/></Relationships>
</file>

<file path=ppt/slides/_rels/slide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svg"/></Relationships>
</file>

<file path=ppt/slides/_rels/slide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svg"/><Relationship Id="rId7" Type="http://schemas.openxmlformats.org/officeDocument/2006/relationships/image" Target="../media/image43.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47.svg"/><Relationship Id="rId5" Type="http://schemas.openxmlformats.org/officeDocument/2006/relationships/image" Target="../media/image41.sv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svg"/></Relationships>
</file>

<file path=ppt/slides/_rels/slide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50.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4E2F6"/>
        </a:solidFill>
        <a:effectLst/>
      </p:bgPr>
    </p:bg>
    <p:spTree>
      <p:nvGrpSpPr>
        <p:cNvPr id="1" name=""/>
        <p:cNvGrpSpPr/>
        <p:nvPr/>
      </p:nvGrpSpPr>
      <p:grpSpPr>
        <a:xfrm>
          <a:off x="0" y="0"/>
          <a:ext cx="0" cy="0"/>
          <a:chOff x="0" y="0"/>
          <a:chExt cx="0" cy="0"/>
        </a:xfrm>
      </p:grpSpPr>
      <p:sp>
        <p:nvSpPr>
          <p:cNvPr id="2" name="Freeform 2"/>
          <p:cNvSpPr/>
          <p:nvPr/>
        </p:nvSpPr>
        <p:spPr>
          <a:xfrm>
            <a:off x="0" y="0"/>
            <a:ext cx="10058400" cy="7772400"/>
          </a:xfrm>
          <a:custGeom>
            <a:avLst/>
            <a:gdLst/>
            <a:ahLst/>
            <a:cxnLst/>
            <a:rect l="l" t="t" r="r" b="b"/>
            <a:pathLst>
              <a:path w="10058400" h="7772400">
                <a:moveTo>
                  <a:pt x="0" y="0"/>
                </a:moveTo>
                <a:lnTo>
                  <a:pt x="10058400" y="0"/>
                </a:lnTo>
                <a:lnTo>
                  <a:pt x="10058400" y="7772400"/>
                </a:lnTo>
                <a:lnTo>
                  <a:pt x="0" y="7772400"/>
                </a:lnTo>
                <a:lnTo>
                  <a:pt x="0" y="0"/>
                </a:lnTo>
                <a:close/>
              </a:path>
            </a:pathLst>
          </a:custGeom>
          <a:blipFill>
            <a:blip r:embed="rId2">
              <a:alphaModFix amt="63000"/>
            </a:blip>
            <a:stretch>
              <a:fillRect t="-632" b="-632"/>
            </a:stretch>
          </a:blipFill>
        </p:spPr>
        <p:txBody>
          <a:bodyPr/>
          <a:lstStyle/>
          <a:p>
            <a:endParaRPr lang="en-US"/>
          </a:p>
        </p:txBody>
      </p:sp>
      <p:grpSp>
        <p:nvGrpSpPr>
          <p:cNvPr id="3" name="Group 3"/>
          <p:cNvGrpSpPr/>
          <p:nvPr/>
        </p:nvGrpSpPr>
        <p:grpSpPr>
          <a:xfrm>
            <a:off x="6691389" y="1730107"/>
            <a:ext cx="2589771" cy="6156593"/>
            <a:chOff x="0" y="0"/>
            <a:chExt cx="1773358" cy="4215755"/>
          </a:xfrm>
        </p:grpSpPr>
        <p:sp>
          <p:nvSpPr>
            <p:cNvPr id="4" name="Freeform 4"/>
            <p:cNvSpPr/>
            <p:nvPr/>
          </p:nvSpPr>
          <p:spPr>
            <a:xfrm>
              <a:off x="0" y="0"/>
              <a:ext cx="1773357" cy="4215754"/>
            </a:xfrm>
            <a:custGeom>
              <a:avLst/>
              <a:gdLst/>
              <a:ahLst/>
              <a:cxnLst/>
              <a:rect l="l" t="t" r="r" b="b"/>
              <a:pathLst>
                <a:path w="1773357" h="4215754">
                  <a:moveTo>
                    <a:pt x="0" y="0"/>
                  </a:moveTo>
                  <a:lnTo>
                    <a:pt x="1773357" y="0"/>
                  </a:lnTo>
                  <a:lnTo>
                    <a:pt x="1773357" y="4215754"/>
                  </a:lnTo>
                  <a:lnTo>
                    <a:pt x="0" y="4215754"/>
                  </a:lnTo>
                  <a:close/>
                </a:path>
              </a:pathLst>
            </a:custGeom>
            <a:solidFill>
              <a:srgbClr val="231F20">
                <a:alpha val="72941"/>
              </a:srgbClr>
            </a:solidFill>
          </p:spPr>
          <p:txBody>
            <a:bodyPr/>
            <a:lstStyle/>
            <a:p>
              <a:endParaRPr lang="en-US"/>
            </a:p>
          </p:txBody>
        </p:sp>
      </p:grpSp>
      <p:sp>
        <p:nvSpPr>
          <p:cNvPr id="5" name="Freeform 5"/>
          <p:cNvSpPr/>
          <p:nvPr/>
        </p:nvSpPr>
        <p:spPr>
          <a:xfrm>
            <a:off x="6980155" y="2051527"/>
            <a:ext cx="2012240" cy="1408568"/>
          </a:xfrm>
          <a:custGeom>
            <a:avLst/>
            <a:gdLst/>
            <a:ahLst/>
            <a:cxnLst/>
            <a:rect l="l" t="t" r="r" b="b"/>
            <a:pathLst>
              <a:path w="2012240" h="1408568">
                <a:moveTo>
                  <a:pt x="0" y="0"/>
                </a:moveTo>
                <a:lnTo>
                  <a:pt x="2012239" y="0"/>
                </a:lnTo>
                <a:lnTo>
                  <a:pt x="2012239" y="1408568"/>
                </a:lnTo>
                <a:lnTo>
                  <a:pt x="0" y="1408568"/>
                </a:lnTo>
                <a:lnTo>
                  <a:pt x="0" y="0"/>
                </a:lnTo>
                <a:close/>
              </a:path>
            </a:pathLst>
          </a:custGeom>
          <a:blipFill>
            <a:blip r:embed="rId3"/>
            <a:stretch>
              <a:fillRect/>
            </a:stretch>
          </a:blipFill>
        </p:spPr>
        <p:txBody>
          <a:bodyPr/>
          <a:lstStyle/>
          <a:p>
            <a:endParaRPr lang="en-US"/>
          </a:p>
        </p:txBody>
      </p:sp>
      <p:sp>
        <p:nvSpPr>
          <p:cNvPr id="7" name="TextBox 7"/>
          <p:cNvSpPr txBox="1"/>
          <p:nvPr/>
        </p:nvSpPr>
        <p:spPr>
          <a:xfrm>
            <a:off x="-1" y="3641070"/>
            <a:ext cx="9281159" cy="2128788"/>
          </a:xfrm>
          <a:prstGeom prst="rect">
            <a:avLst/>
          </a:prstGeom>
        </p:spPr>
        <p:txBody>
          <a:bodyPr wrap="square" lIns="0" tIns="0" rIns="0" bIns="0" rtlCol="0" anchor="t">
            <a:spAutoFit/>
          </a:bodyPr>
          <a:lstStyle/>
          <a:p>
            <a:pPr algn="r">
              <a:lnSpc>
                <a:spcPts val="8349"/>
              </a:lnSpc>
            </a:pPr>
            <a:r>
              <a:rPr lang="en-US" sz="8607" b="1" spc="-137" dirty="0">
                <a:solidFill>
                  <a:srgbClr val="FFFFFF"/>
                </a:solidFill>
                <a:latin typeface="Raleway 1 Heavy"/>
                <a:ea typeface="Raleway 1 Heavy"/>
                <a:cs typeface="Raleway 1 Heavy"/>
                <a:sym typeface="Raleway 1 Heavy"/>
              </a:rPr>
              <a:t>WESTMORELAND-FAYETTE</a:t>
            </a:r>
          </a:p>
        </p:txBody>
      </p:sp>
      <p:sp>
        <p:nvSpPr>
          <p:cNvPr id="8" name="TextBox 8"/>
          <p:cNvSpPr txBox="1"/>
          <p:nvPr/>
        </p:nvSpPr>
        <p:spPr>
          <a:xfrm>
            <a:off x="6776676" y="5483203"/>
            <a:ext cx="3281724" cy="448778"/>
          </a:xfrm>
          <a:prstGeom prst="rect">
            <a:avLst/>
          </a:prstGeom>
        </p:spPr>
        <p:txBody>
          <a:bodyPr lIns="0" tIns="0" rIns="0" bIns="0" rtlCol="0" anchor="t">
            <a:spAutoFit/>
          </a:bodyPr>
          <a:lstStyle/>
          <a:p>
            <a:pPr algn="l">
              <a:lnSpc>
                <a:spcPts val="3614"/>
              </a:lnSpc>
            </a:pPr>
            <a:r>
              <a:rPr lang="en-US" sz="2581" b="1">
                <a:solidFill>
                  <a:srgbClr val="FFFFFF"/>
                </a:solidFill>
                <a:latin typeface="Raleway 1 Bold"/>
                <a:ea typeface="Raleway 1 Bold"/>
                <a:cs typeface="Raleway 1 Bold"/>
                <a:sym typeface="Raleway 1 Bold"/>
              </a:rPr>
              <a:t>COUNCIL 2025</a:t>
            </a:r>
          </a:p>
        </p:txBody>
      </p:sp>
      <p:sp>
        <p:nvSpPr>
          <p:cNvPr id="9" name="TextBox 9"/>
          <p:cNvSpPr txBox="1"/>
          <p:nvPr/>
        </p:nvSpPr>
        <p:spPr>
          <a:xfrm>
            <a:off x="777240" y="6909435"/>
            <a:ext cx="5999436" cy="627428"/>
          </a:xfrm>
          <a:prstGeom prst="rect">
            <a:avLst/>
          </a:prstGeom>
        </p:spPr>
        <p:txBody>
          <a:bodyPr lIns="0" tIns="0" rIns="0" bIns="0" rtlCol="0" anchor="t">
            <a:spAutoFit/>
          </a:bodyPr>
          <a:lstStyle/>
          <a:p>
            <a:pPr algn="l">
              <a:lnSpc>
                <a:spcPts val="5108"/>
              </a:lnSpc>
            </a:pPr>
            <a:r>
              <a:rPr lang="en-US" sz="3648" b="1">
                <a:solidFill>
                  <a:srgbClr val="FFFFFF"/>
                </a:solidFill>
                <a:latin typeface="Raleway 1 Heavy"/>
                <a:ea typeface="Raleway 1 Heavy"/>
                <a:cs typeface="Raleway 1 Heavy"/>
                <a:sym typeface="Raleway 1 Heavy"/>
              </a:rPr>
              <a:t>PRPOPCORN.COM</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0" y="114300"/>
            <a:ext cx="4215737" cy="7671931"/>
          </a:xfrm>
          <a:custGeom>
            <a:avLst/>
            <a:gdLst/>
            <a:ahLst/>
            <a:cxnLst/>
            <a:rect l="l" t="t" r="r" b="b"/>
            <a:pathLst>
              <a:path w="4215737" h="7671931">
                <a:moveTo>
                  <a:pt x="0" y="0"/>
                </a:moveTo>
                <a:lnTo>
                  <a:pt x="4215737" y="0"/>
                </a:lnTo>
                <a:lnTo>
                  <a:pt x="4215737" y="7671931"/>
                </a:lnTo>
                <a:lnTo>
                  <a:pt x="0" y="7671931"/>
                </a:lnTo>
                <a:lnTo>
                  <a:pt x="0" y="0"/>
                </a:lnTo>
                <a:close/>
              </a:path>
            </a:pathLst>
          </a:custGeom>
          <a:blipFill>
            <a:blip r:embed="rId2">
              <a:extLst>
                <a:ext uri="{96DAC541-7B7A-43D3-8B79-37D633B846F1}">
                  <asvg:svgBlip xmlns:asvg="http://schemas.microsoft.com/office/drawing/2016/SVG/main" r:embed="rId3"/>
                </a:ext>
              </a:extLst>
            </a:blip>
            <a:stretch>
              <a:fillRect l="-40991" r="-40991"/>
            </a:stretch>
          </a:blipFill>
        </p:spPr>
        <p:txBody>
          <a:bodyPr/>
          <a:lstStyle/>
          <a:p>
            <a:endParaRPr lang="en-US"/>
          </a:p>
        </p:txBody>
      </p:sp>
      <p:grpSp>
        <p:nvGrpSpPr>
          <p:cNvPr id="3" name="Group 3"/>
          <p:cNvGrpSpPr/>
          <p:nvPr/>
        </p:nvGrpSpPr>
        <p:grpSpPr>
          <a:xfrm>
            <a:off x="4220477" y="-142206"/>
            <a:ext cx="5861685" cy="8056811"/>
            <a:chOff x="0" y="0"/>
            <a:chExt cx="7815580" cy="10742415"/>
          </a:xfrm>
        </p:grpSpPr>
        <p:pic>
          <p:nvPicPr>
            <p:cNvPr id="4" name="Picture 4"/>
            <p:cNvPicPr>
              <a:picLocks noChangeAspect="1"/>
            </p:cNvPicPr>
            <p:nvPr/>
          </p:nvPicPr>
          <p:blipFill>
            <a:blip r:embed="rId4">
              <a:alphaModFix amt="31999"/>
            </a:blip>
            <a:srcRect t="4298" b="4298"/>
            <a:stretch>
              <a:fillRect/>
            </a:stretch>
          </p:blipFill>
          <p:spPr>
            <a:xfrm>
              <a:off x="0" y="0"/>
              <a:ext cx="7815580" cy="10742415"/>
            </a:xfrm>
            <a:prstGeom prst="rect">
              <a:avLst/>
            </a:prstGeom>
          </p:spPr>
        </p:pic>
      </p:grpSp>
      <p:sp>
        <p:nvSpPr>
          <p:cNvPr id="5" name="TextBox 5"/>
          <p:cNvSpPr txBox="1"/>
          <p:nvPr/>
        </p:nvSpPr>
        <p:spPr>
          <a:xfrm>
            <a:off x="5030484" y="2874970"/>
            <a:ext cx="393694" cy="340662"/>
          </a:xfrm>
          <a:prstGeom prst="rect">
            <a:avLst/>
          </a:prstGeom>
        </p:spPr>
        <p:txBody>
          <a:bodyPr lIns="0" tIns="0" rIns="0" bIns="0" rtlCol="0" anchor="t">
            <a:spAutoFit/>
          </a:bodyPr>
          <a:lstStyle/>
          <a:p>
            <a:pPr algn="ctr">
              <a:lnSpc>
                <a:spcPts val="2490"/>
              </a:lnSpc>
            </a:pPr>
            <a:r>
              <a:rPr lang="en-US" sz="2490" spc="-49">
                <a:solidFill>
                  <a:srgbClr val="000000"/>
                </a:solidFill>
                <a:latin typeface="Bebas Neue"/>
                <a:ea typeface="Bebas Neue"/>
                <a:cs typeface="Bebas Neue"/>
                <a:sym typeface="Bebas Neue"/>
              </a:rPr>
              <a:t>01</a:t>
            </a:r>
          </a:p>
        </p:txBody>
      </p:sp>
      <p:sp>
        <p:nvSpPr>
          <p:cNvPr id="6" name="TextBox 6"/>
          <p:cNvSpPr txBox="1"/>
          <p:nvPr/>
        </p:nvSpPr>
        <p:spPr>
          <a:xfrm>
            <a:off x="5025896" y="4417539"/>
            <a:ext cx="393694" cy="340662"/>
          </a:xfrm>
          <a:prstGeom prst="rect">
            <a:avLst/>
          </a:prstGeom>
        </p:spPr>
        <p:txBody>
          <a:bodyPr lIns="0" tIns="0" rIns="0" bIns="0" rtlCol="0" anchor="t">
            <a:spAutoFit/>
          </a:bodyPr>
          <a:lstStyle/>
          <a:p>
            <a:pPr algn="ctr">
              <a:lnSpc>
                <a:spcPts val="2490"/>
              </a:lnSpc>
            </a:pPr>
            <a:r>
              <a:rPr lang="en-US" sz="2490" spc="-49">
                <a:solidFill>
                  <a:srgbClr val="000000"/>
                </a:solidFill>
                <a:latin typeface="Bebas Neue"/>
                <a:ea typeface="Bebas Neue"/>
                <a:cs typeface="Bebas Neue"/>
                <a:sym typeface="Bebas Neue"/>
              </a:rPr>
              <a:t>02</a:t>
            </a:r>
          </a:p>
        </p:txBody>
      </p:sp>
      <p:sp>
        <p:nvSpPr>
          <p:cNvPr id="7" name="TextBox 7"/>
          <p:cNvSpPr txBox="1"/>
          <p:nvPr/>
        </p:nvSpPr>
        <p:spPr>
          <a:xfrm>
            <a:off x="5028837" y="5890977"/>
            <a:ext cx="393694" cy="340662"/>
          </a:xfrm>
          <a:prstGeom prst="rect">
            <a:avLst/>
          </a:prstGeom>
        </p:spPr>
        <p:txBody>
          <a:bodyPr lIns="0" tIns="0" rIns="0" bIns="0" rtlCol="0" anchor="t">
            <a:spAutoFit/>
          </a:bodyPr>
          <a:lstStyle/>
          <a:p>
            <a:pPr algn="ctr">
              <a:lnSpc>
                <a:spcPts val="2490"/>
              </a:lnSpc>
            </a:pPr>
            <a:r>
              <a:rPr lang="en-US" sz="2490" spc="-49">
                <a:solidFill>
                  <a:srgbClr val="000000"/>
                </a:solidFill>
                <a:latin typeface="Bebas Neue"/>
                <a:ea typeface="Bebas Neue"/>
                <a:cs typeface="Bebas Neue"/>
                <a:sym typeface="Bebas Neue"/>
              </a:rPr>
              <a:t>03</a:t>
            </a:r>
          </a:p>
        </p:txBody>
      </p:sp>
      <p:grpSp>
        <p:nvGrpSpPr>
          <p:cNvPr id="8" name="Group 8"/>
          <p:cNvGrpSpPr/>
          <p:nvPr/>
        </p:nvGrpSpPr>
        <p:grpSpPr>
          <a:xfrm>
            <a:off x="4472951" y="621695"/>
            <a:ext cx="1502483" cy="1502483"/>
            <a:chOff x="0" y="0"/>
            <a:chExt cx="6350000" cy="6350000"/>
          </a:xfrm>
        </p:grpSpPr>
        <p:sp>
          <p:nvSpPr>
            <p:cNvPr id="9" name="Freeform 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txBody>
            <a:bodyPr/>
            <a:lstStyle/>
            <a:p>
              <a:endParaRPr lang="en-US"/>
            </a:p>
          </p:txBody>
        </p:sp>
      </p:grpSp>
      <p:sp>
        <p:nvSpPr>
          <p:cNvPr id="10" name="Freeform 10"/>
          <p:cNvSpPr/>
          <p:nvPr/>
        </p:nvSpPr>
        <p:spPr>
          <a:xfrm>
            <a:off x="4946988" y="939630"/>
            <a:ext cx="554410" cy="815308"/>
          </a:xfrm>
          <a:custGeom>
            <a:avLst/>
            <a:gdLst/>
            <a:ahLst/>
            <a:cxnLst/>
            <a:rect l="l" t="t" r="r" b="b"/>
            <a:pathLst>
              <a:path w="554410" h="815308">
                <a:moveTo>
                  <a:pt x="0" y="0"/>
                </a:moveTo>
                <a:lnTo>
                  <a:pt x="554409" y="0"/>
                </a:lnTo>
                <a:lnTo>
                  <a:pt x="554409" y="815309"/>
                </a:lnTo>
                <a:lnTo>
                  <a:pt x="0" y="81530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TextBox 11"/>
          <p:cNvSpPr txBox="1"/>
          <p:nvPr/>
        </p:nvSpPr>
        <p:spPr>
          <a:xfrm>
            <a:off x="364593" y="3126701"/>
            <a:ext cx="3486552" cy="1704279"/>
          </a:xfrm>
          <a:prstGeom prst="rect">
            <a:avLst/>
          </a:prstGeom>
        </p:spPr>
        <p:txBody>
          <a:bodyPr lIns="0" tIns="0" rIns="0" bIns="0" rtlCol="0" anchor="t">
            <a:spAutoFit/>
          </a:bodyPr>
          <a:lstStyle/>
          <a:p>
            <a:pPr algn="ctr">
              <a:lnSpc>
                <a:spcPts val="6648"/>
              </a:lnSpc>
            </a:pPr>
            <a:r>
              <a:rPr lang="en-US" sz="6099" b="1" spc="5">
                <a:solidFill>
                  <a:srgbClr val="1B447E"/>
                </a:solidFill>
                <a:latin typeface="Raleway 1 Heavy"/>
                <a:ea typeface="Raleway 1 Heavy"/>
                <a:cs typeface="Raleway 1 Heavy"/>
                <a:sym typeface="Raleway 1 Heavy"/>
              </a:rPr>
              <a:t>WHERE TO SELL</a:t>
            </a:r>
          </a:p>
        </p:txBody>
      </p:sp>
      <p:grpSp>
        <p:nvGrpSpPr>
          <p:cNvPr id="12" name="Group 12"/>
          <p:cNvGrpSpPr/>
          <p:nvPr/>
        </p:nvGrpSpPr>
        <p:grpSpPr>
          <a:xfrm>
            <a:off x="0" y="0"/>
            <a:ext cx="10058400" cy="104451"/>
            <a:chOff x="0" y="0"/>
            <a:chExt cx="4451339" cy="46225"/>
          </a:xfrm>
        </p:grpSpPr>
        <p:sp>
          <p:nvSpPr>
            <p:cNvPr id="13" name="Freeform 13"/>
            <p:cNvSpPr/>
            <p:nvPr/>
          </p:nvSpPr>
          <p:spPr>
            <a:xfrm>
              <a:off x="0" y="0"/>
              <a:ext cx="4451340" cy="46225"/>
            </a:xfrm>
            <a:custGeom>
              <a:avLst/>
              <a:gdLst/>
              <a:ahLst/>
              <a:cxnLst/>
              <a:rect l="l" t="t" r="r" b="b"/>
              <a:pathLst>
                <a:path w="4451340" h="46225">
                  <a:moveTo>
                    <a:pt x="0" y="0"/>
                  </a:moveTo>
                  <a:lnTo>
                    <a:pt x="4451340" y="0"/>
                  </a:lnTo>
                  <a:lnTo>
                    <a:pt x="4451340" y="46225"/>
                  </a:lnTo>
                  <a:lnTo>
                    <a:pt x="0" y="46225"/>
                  </a:lnTo>
                  <a:close/>
                </a:path>
              </a:pathLst>
            </a:custGeom>
            <a:solidFill>
              <a:srgbClr val="231F20"/>
            </a:solidFill>
          </p:spPr>
          <p:txBody>
            <a:bodyPr/>
            <a:lstStyle/>
            <a:p>
              <a:endParaRPr lang="en-US"/>
            </a:p>
          </p:txBody>
        </p:sp>
        <p:sp>
          <p:nvSpPr>
            <p:cNvPr id="14" name="TextBox 14"/>
            <p:cNvSpPr txBox="1"/>
            <p:nvPr/>
          </p:nvSpPr>
          <p:spPr>
            <a:xfrm>
              <a:off x="0" y="-19050"/>
              <a:ext cx="4451339" cy="65275"/>
            </a:xfrm>
            <a:prstGeom prst="rect">
              <a:avLst/>
            </a:prstGeom>
          </p:spPr>
          <p:txBody>
            <a:bodyPr lIns="40014" tIns="40014" rIns="40014" bIns="40014" rtlCol="0" anchor="ctr"/>
            <a:lstStyle/>
            <a:p>
              <a:pPr algn="ctr">
                <a:lnSpc>
                  <a:spcPts val="1602"/>
                </a:lnSpc>
              </a:pPr>
              <a:endParaRPr/>
            </a:p>
          </p:txBody>
        </p:sp>
      </p:grpSp>
      <p:grpSp>
        <p:nvGrpSpPr>
          <p:cNvPr id="15" name="Group 15"/>
          <p:cNvGrpSpPr/>
          <p:nvPr/>
        </p:nvGrpSpPr>
        <p:grpSpPr>
          <a:xfrm>
            <a:off x="0" y="104451"/>
            <a:ext cx="10058400" cy="255088"/>
            <a:chOff x="0" y="0"/>
            <a:chExt cx="4451339" cy="112889"/>
          </a:xfrm>
        </p:grpSpPr>
        <p:sp>
          <p:nvSpPr>
            <p:cNvPr id="16" name="Freeform 16"/>
            <p:cNvSpPr/>
            <p:nvPr/>
          </p:nvSpPr>
          <p:spPr>
            <a:xfrm>
              <a:off x="0" y="0"/>
              <a:ext cx="4451340" cy="112889"/>
            </a:xfrm>
            <a:custGeom>
              <a:avLst/>
              <a:gdLst/>
              <a:ahLst/>
              <a:cxnLst/>
              <a:rect l="l" t="t" r="r" b="b"/>
              <a:pathLst>
                <a:path w="4451340" h="112889">
                  <a:moveTo>
                    <a:pt x="0" y="0"/>
                  </a:moveTo>
                  <a:lnTo>
                    <a:pt x="4451340" y="0"/>
                  </a:lnTo>
                  <a:lnTo>
                    <a:pt x="4451340" y="112889"/>
                  </a:lnTo>
                  <a:lnTo>
                    <a:pt x="0" y="112889"/>
                  </a:lnTo>
                  <a:close/>
                </a:path>
              </a:pathLst>
            </a:custGeom>
            <a:solidFill>
              <a:srgbClr val="FFFFFF"/>
            </a:solidFill>
          </p:spPr>
          <p:txBody>
            <a:bodyPr/>
            <a:lstStyle/>
            <a:p>
              <a:endParaRPr lang="en-US"/>
            </a:p>
          </p:txBody>
        </p:sp>
        <p:sp>
          <p:nvSpPr>
            <p:cNvPr id="17" name="TextBox 17"/>
            <p:cNvSpPr txBox="1"/>
            <p:nvPr/>
          </p:nvSpPr>
          <p:spPr>
            <a:xfrm>
              <a:off x="0" y="-19050"/>
              <a:ext cx="4451339" cy="131939"/>
            </a:xfrm>
            <a:prstGeom prst="rect">
              <a:avLst/>
            </a:prstGeom>
          </p:spPr>
          <p:txBody>
            <a:bodyPr lIns="40014" tIns="40014" rIns="40014" bIns="40014" rtlCol="0" anchor="ctr"/>
            <a:lstStyle/>
            <a:p>
              <a:pPr algn="ctr">
                <a:lnSpc>
                  <a:spcPts val="1602"/>
                </a:lnSpc>
              </a:pPr>
              <a:endParaRPr/>
            </a:p>
          </p:txBody>
        </p:sp>
      </p:grpSp>
      <p:grpSp>
        <p:nvGrpSpPr>
          <p:cNvPr id="18" name="Group 18"/>
          <p:cNvGrpSpPr/>
          <p:nvPr/>
        </p:nvGrpSpPr>
        <p:grpSpPr>
          <a:xfrm>
            <a:off x="4480717" y="2423145"/>
            <a:ext cx="1502483" cy="1502483"/>
            <a:chOff x="0" y="0"/>
            <a:chExt cx="6350000" cy="6350000"/>
          </a:xfrm>
        </p:grpSpPr>
        <p:sp>
          <p:nvSpPr>
            <p:cNvPr id="19" name="Freeform 1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txBody>
            <a:bodyPr/>
            <a:lstStyle/>
            <a:p>
              <a:endParaRPr lang="en-US"/>
            </a:p>
          </p:txBody>
        </p:sp>
      </p:grpSp>
      <p:sp>
        <p:nvSpPr>
          <p:cNvPr id="20" name="Freeform 20"/>
          <p:cNvSpPr/>
          <p:nvPr/>
        </p:nvSpPr>
        <p:spPr>
          <a:xfrm>
            <a:off x="4854685" y="2779026"/>
            <a:ext cx="736035" cy="736035"/>
          </a:xfrm>
          <a:custGeom>
            <a:avLst/>
            <a:gdLst/>
            <a:ahLst/>
            <a:cxnLst/>
            <a:rect l="l" t="t" r="r" b="b"/>
            <a:pathLst>
              <a:path w="736035" h="736035">
                <a:moveTo>
                  <a:pt x="0" y="0"/>
                </a:moveTo>
                <a:lnTo>
                  <a:pt x="736035" y="0"/>
                </a:lnTo>
                <a:lnTo>
                  <a:pt x="736035" y="736034"/>
                </a:lnTo>
                <a:lnTo>
                  <a:pt x="0" y="73603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21" name="Group 21"/>
          <p:cNvGrpSpPr/>
          <p:nvPr/>
        </p:nvGrpSpPr>
        <p:grpSpPr>
          <a:xfrm>
            <a:off x="4480717" y="4220903"/>
            <a:ext cx="1502483" cy="1502483"/>
            <a:chOff x="0" y="0"/>
            <a:chExt cx="6350000" cy="6350000"/>
          </a:xfrm>
        </p:grpSpPr>
        <p:sp>
          <p:nvSpPr>
            <p:cNvPr id="22" name="Freeform 2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txBody>
            <a:bodyPr/>
            <a:lstStyle/>
            <a:p>
              <a:endParaRPr lang="en-US"/>
            </a:p>
          </p:txBody>
        </p:sp>
      </p:grpSp>
      <p:sp>
        <p:nvSpPr>
          <p:cNvPr id="23" name="Freeform 23"/>
          <p:cNvSpPr/>
          <p:nvPr/>
        </p:nvSpPr>
        <p:spPr>
          <a:xfrm>
            <a:off x="4860435" y="4574969"/>
            <a:ext cx="743048" cy="743048"/>
          </a:xfrm>
          <a:custGeom>
            <a:avLst/>
            <a:gdLst/>
            <a:ahLst/>
            <a:cxnLst/>
            <a:rect l="l" t="t" r="r" b="b"/>
            <a:pathLst>
              <a:path w="743048" h="743048">
                <a:moveTo>
                  <a:pt x="0" y="0"/>
                </a:moveTo>
                <a:lnTo>
                  <a:pt x="743048" y="0"/>
                </a:lnTo>
                <a:lnTo>
                  <a:pt x="743048" y="743048"/>
                </a:lnTo>
                <a:lnTo>
                  <a:pt x="0" y="74304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24" name="Group 24"/>
          <p:cNvGrpSpPr/>
          <p:nvPr/>
        </p:nvGrpSpPr>
        <p:grpSpPr>
          <a:xfrm>
            <a:off x="4471461" y="6018662"/>
            <a:ext cx="1502483" cy="1502483"/>
            <a:chOff x="0" y="0"/>
            <a:chExt cx="6350000" cy="6350000"/>
          </a:xfrm>
        </p:grpSpPr>
        <p:sp>
          <p:nvSpPr>
            <p:cNvPr id="25" name="Freeform 2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txBody>
            <a:bodyPr/>
            <a:lstStyle/>
            <a:p>
              <a:endParaRPr lang="en-US"/>
            </a:p>
          </p:txBody>
        </p:sp>
      </p:grpSp>
      <p:sp>
        <p:nvSpPr>
          <p:cNvPr id="26" name="Freeform 26"/>
          <p:cNvSpPr/>
          <p:nvPr/>
        </p:nvSpPr>
        <p:spPr>
          <a:xfrm>
            <a:off x="4756817" y="6417068"/>
            <a:ext cx="942188" cy="666384"/>
          </a:xfrm>
          <a:custGeom>
            <a:avLst/>
            <a:gdLst/>
            <a:ahLst/>
            <a:cxnLst/>
            <a:rect l="l" t="t" r="r" b="b"/>
            <a:pathLst>
              <a:path w="942188" h="666384">
                <a:moveTo>
                  <a:pt x="0" y="0"/>
                </a:moveTo>
                <a:lnTo>
                  <a:pt x="942188" y="0"/>
                </a:lnTo>
                <a:lnTo>
                  <a:pt x="942188" y="666384"/>
                </a:lnTo>
                <a:lnTo>
                  <a:pt x="0" y="66638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7" name="TextBox 27"/>
          <p:cNvSpPr txBox="1"/>
          <p:nvPr/>
        </p:nvSpPr>
        <p:spPr>
          <a:xfrm>
            <a:off x="6232609" y="816029"/>
            <a:ext cx="3483005" cy="1108673"/>
          </a:xfrm>
          <a:prstGeom prst="rect">
            <a:avLst/>
          </a:prstGeom>
        </p:spPr>
        <p:txBody>
          <a:bodyPr lIns="0" tIns="0" rIns="0" bIns="0" rtlCol="0" anchor="t">
            <a:spAutoFit/>
          </a:bodyPr>
          <a:lstStyle/>
          <a:p>
            <a:pPr algn="l">
              <a:lnSpc>
                <a:spcPts val="2858"/>
              </a:lnSpc>
            </a:pPr>
            <a:r>
              <a:rPr lang="en-US" sz="2041" b="1" dirty="0">
                <a:solidFill>
                  <a:srgbClr val="FFFFFF"/>
                </a:solidFill>
                <a:latin typeface="Raleway 1 Bold"/>
                <a:ea typeface="Raleway 1 Bold"/>
                <a:cs typeface="Raleway 1 Bold"/>
                <a:sym typeface="Raleway 1 Bold"/>
              </a:rPr>
              <a:t>Show &amp; Sell</a:t>
            </a:r>
          </a:p>
          <a:p>
            <a:pPr algn="l">
              <a:lnSpc>
                <a:spcPts val="1952"/>
              </a:lnSpc>
            </a:pPr>
            <a:r>
              <a:rPr lang="en-US" sz="1394" dirty="0">
                <a:solidFill>
                  <a:srgbClr val="FFFFFF"/>
                </a:solidFill>
                <a:latin typeface="Raleway 1"/>
                <a:ea typeface="Raleway 1"/>
                <a:cs typeface="Raleway 1"/>
                <a:sym typeface="Raleway 1"/>
              </a:rPr>
              <a:t>Set up in high traffic area</a:t>
            </a:r>
          </a:p>
          <a:p>
            <a:pPr algn="l">
              <a:lnSpc>
                <a:spcPts val="1952"/>
              </a:lnSpc>
            </a:pPr>
            <a:r>
              <a:rPr lang="en-US" sz="1394" dirty="0">
                <a:solidFill>
                  <a:srgbClr val="FFFFFF"/>
                </a:solidFill>
                <a:latin typeface="Raleway 1"/>
                <a:ea typeface="Raleway 1"/>
                <a:cs typeface="Raleway 1"/>
                <a:sym typeface="Raleway 1"/>
              </a:rPr>
              <a:t>Popcorn is ordered in advance on consignment from Council</a:t>
            </a:r>
          </a:p>
        </p:txBody>
      </p:sp>
      <p:sp>
        <p:nvSpPr>
          <p:cNvPr id="28" name="TextBox 28"/>
          <p:cNvSpPr txBox="1"/>
          <p:nvPr/>
        </p:nvSpPr>
        <p:spPr>
          <a:xfrm>
            <a:off x="6249901" y="2605780"/>
            <a:ext cx="3209926" cy="1108673"/>
          </a:xfrm>
          <a:prstGeom prst="rect">
            <a:avLst/>
          </a:prstGeom>
        </p:spPr>
        <p:txBody>
          <a:bodyPr lIns="0" tIns="0" rIns="0" bIns="0" rtlCol="0" anchor="t">
            <a:spAutoFit/>
          </a:bodyPr>
          <a:lstStyle/>
          <a:p>
            <a:pPr algn="l">
              <a:lnSpc>
                <a:spcPts val="2858"/>
              </a:lnSpc>
            </a:pPr>
            <a:r>
              <a:rPr lang="en-US" sz="2041" b="1" dirty="0">
                <a:solidFill>
                  <a:srgbClr val="FFFFFF"/>
                </a:solidFill>
                <a:latin typeface="Raleway 1 Bold"/>
                <a:ea typeface="Raleway 1 Bold"/>
                <a:cs typeface="Raleway 1 Bold"/>
                <a:sym typeface="Raleway 1 Bold"/>
              </a:rPr>
              <a:t>Show &amp; Deliver</a:t>
            </a:r>
          </a:p>
          <a:p>
            <a:pPr algn="l">
              <a:lnSpc>
                <a:spcPts val="1952"/>
              </a:lnSpc>
            </a:pPr>
            <a:r>
              <a:rPr lang="en-US" sz="1394" dirty="0">
                <a:solidFill>
                  <a:srgbClr val="FFFFFF"/>
                </a:solidFill>
                <a:latin typeface="Raleway 1"/>
                <a:ea typeface="Raleway 1"/>
                <a:cs typeface="Raleway 1"/>
                <a:sym typeface="Raleway 1"/>
              </a:rPr>
              <a:t>Combine Show &amp; Sell and Take Order</a:t>
            </a:r>
          </a:p>
          <a:p>
            <a:pPr algn="l">
              <a:lnSpc>
                <a:spcPts val="1952"/>
              </a:lnSpc>
            </a:pPr>
            <a:r>
              <a:rPr lang="en-US" sz="1394" dirty="0">
                <a:solidFill>
                  <a:srgbClr val="FFFFFF"/>
                </a:solidFill>
                <a:latin typeface="Raleway 1"/>
                <a:ea typeface="Raleway 1"/>
                <a:cs typeface="Raleway 1"/>
                <a:sym typeface="Raleway 1"/>
              </a:rPr>
              <a:t>Popcorn is taken door to door &amp; sold on the spot</a:t>
            </a:r>
          </a:p>
        </p:txBody>
      </p:sp>
      <p:sp>
        <p:nvSpPr>
          <p:cNvPr id="29" name="TextBox 29"/>
          <p:cNvSpPr txBox="1"/>
          <p:nvPr/>
        </p:nvSpPr>
        <p:spPr>
          <a:xfrm>
            <a:off x="6249901" y="4517801"/>
            <a:ext cx="3319977" cy="861063"/>
          </a:xfrm>
          <a:prstGeom prst="rect">
            <a:avLst/>
          </a:prstGeom>
        </p:spPr>
        <p:txBody>
          <a:bodyPr lIns="0" tIns="0" rIns="0" bIns="0" rtlCol="0" anchor="t">
            <a:spAutoFit/>
          </a:bodyPr>
          <a:lstStyle/>
          <a:p>
            <a:pPr algn="l">
              <a:lnSpc>
                <a:spcPts val="2858"/>
              </a:lnSpc>
            </a:pPr>
            <a:r>
              <a:rPr lang="en-US" sz="2041" b="1">
                <a:solidFill>
                  <a:srgbClr val="FFFFFF"/>
                </a:solidFill>
                <a:latin typeface="Raleway 1 Bold"/>
                <a:ea typeface="Raleway 1 Bold"/>
                <a:cs typeface="Raleway 1 Bold"/>
                <a:sym typeface="Raleway 1 Bold"/>
              </a:rPr>
              <a:t>Take Order</a:t>
            </a:r>
          </a:p>
          <a:p>
            <a:pPr algn="l">
              <a:lnSpc>
                <a:spcPts val="1952"/>
              </a:lnSpc>
            </a:pPr>
            <a:r>
              <a:rPr lang="en-US" sz="1394">
                <a:solidFill>
                  <a:srgbClr val="FFFFFF"/>
                </a:solidFill>
                <a:latin typeface="Raleway 1"/>
                <a:ea typeface="Raleway 1"/>
                <a:cs typeface="Raleway 1"/>
                <a:sym typeface="Raleway 1"/>
              </a:rPr>
              <a:t>Traditional way of going door to door</a:t>
            </a:r>
          </a:p>
          <a:p>
            <a:pPr algn="l">
              <a:lnSpc>
                <a:spcPts val="1952"/>
              </a:lnSpc>
            </a:pPr>
            <a:r>
              <a:rPr lang="en-US" sz="1394">
                <a:solidFill>
                  <a:srgbClr val="FFFFFF"/>
                </a:solidFill>
                <a:latin typeface="Raleway 1"/>
                <a:ea typeface="Raleway 1"/>
                <a:cs typeface="Raleway 1"/>
                <a:sym typeface="Raleway 1"/>
              </a:rPr>
              <a:t>Popcorn is delivered after the sale</a:t>
            </a:r>
          </a:p>
        </p:txBody>
      </p:sp>
      <p:sp>
        <p:nvSpPr>
          <p:cNvPr id="30" name="TextBox 30"/>
          <p:cNvSpPr txBox="1"/>
          <p:nvPr/>
        </p:nvSpPr>
        <p:spPr>
          <a:xfrm>
            <a:off x="6249901" y="6342887"/>
            <a:ext cx="3465714" cy="806407"/>
          </a:xfrm>
          <a:prstGeom prst="rect">
            <a:avLst/>
          </a:prstGeom>
        </p:spPr>
        <p:txBody>
          <a:bodyPr lIns="0" tIns="0" rIns="0" bIns="0" rtlCol="0" anchor="t">
            <a:spAutoFit/>
          </a:bodyPr>
          <a:lstStyle/>
          <a:p>
            <a:pPr algn="l">
              <a:lnSpc>
                <a:spcPts val="2718"/>
              </a:lnSpc>
            </a:pPr>
            <a:r>
              <a:rPr lang="en-US" sz="1941" b="1">
                <a:solidFill>
                  <a:srgbClr val="FFFFFF"/>
                </a:solidFill>
                <a:latin typeface="Raleway 1 Bold"/>
                <a:ea typeface="Raleway 1 Bold"/>
                <a:cs typeface="Raleway 1 Bold"/>
                <a:sym typeface="Raleway 1 Bold"/>
              </a:rPr>
              <a:t>Online Store</a:t>
            </a:r>
          </a:p>
          <a:p>
            <a:pPr algn="l">
              <a:lnSpc>
                <a:spcPts val="1812"/>
              </a:lnSpc>
            </a:pPr>
            <a:r>
              <a:rPr lang="en-US" sz="1294">
                <a:solidFill>
                  <a:srgbClr val="FFFFFF"/>
                </a:solidFill>
                <a:latin typeface="Raleway 1"/>
                <a:ea typeface="Raleway 1"/>
                <a:cs typeface="Raleway 1"/>
                <a:sym typeface="Raleway 1"/>
              </a:rPr>
              <a:t>Customers can support all across the country</a:t>
            </a:r>
          </a:p>
          <a:p>
            <a:pPr algn="l">
              <a:lnSpc>
                <a:spcPts val="1812"/>
              </a:lnSpc>
            </a:pPr>
            <a:r>
              <a:rPr lang="en-US" sz="1294">
                <a:solidFill>
                  <a:srgbClr val="FFFFFF"/>
                </a:solidFill>
                <a:latin typeface="Raleway 1"/>
                <a:ea typeface="Raleway 1"/>
                <a:cs typeface="Raleway 1"/>
                <a:sym typeface="Raleway 1"/>
              </a:rPr>
              <a:t>Each Scout gets credit for sales</a:t>
            </a:r>
          </a:p>
        </p:txBody>
      </p:sp>
      <p:sp>
        <p:nvSpPr>
          <p:cNvPr id="31" name="Freeform 31"/>
          <p:cNvSpPr/>
          <p:nvPr/>
        </p:nvSpPr>
        <p:spPr>
          <a:xfrm>
            <a:off x="1703990" y="2124178"/>
            <a:ext cx="807757" cy="759291"/>
          </a:xfrm>
          <a:custGeom>
            <a:avLst/>
            <a:gdLst/>
            <a:ahLst/>
            <a:cxnLst/>
            <a:rect l="l" t="t" r="r" b="b"/>
            <a:pathLst>
              <a:path w="807757" h="759291">
                <a:moveTo>
                  <a:pt x="0" y="0"/>
                </a:moveTo>
                <a:lnTo>
                  <a:pt x="807757" y="0"/>
                </a:lnTo>
                <a:lnTo>
                  <a:pt x="807757" y="759291"/>
                </a:lnTo>
                <a:lnTo>
                  <a:pt x="0" y="75929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0058400" cy="104451"/>
            <a:chOff x="0" y="0"/>
            <a:chExt cx="4451339" cy="46225"/>
          </a:xfrm>
        </p:grpSpPr>
        <p:sp>
          <p:nvSpPr>
            <p:cNvPr id="3" name="Freeform 3"/>
            <p:cNvSpPr/>
            <p:nvPr/>
          </p:nvSpPr>
          <p:spPr>
            <a:xfrm>
              <a:off x="0" y="0"/>
              <a:ext cx="4451340" cy="46225"/>
            </a:xfrm>
            <a:custGeom>
              <a:avLst/>
              <a:gdLst/>
              <a:ahLst/>
              <a:cxnLst/>
              <a:rect l="l" t="t" r="r" b="b"/>
              <a:pathLst>
                <a:path w="4451340" h="46225">
                  <a:moveTo>
                    <a:pt x="0" y="0"/>
                  </a:moveTo>
                  <a:lnTo>
                    <a:pt x="4451340" y="0"/>
                  </a:lnTo>
                  <a:lnTo>
                    <a:pt x="4451340" y="46225"/>
                  </a:lnTo>
                  <a:lnTo>
                    <a:pt x="0" y="46225"/>
                  </a:lnTo>
                  <a:close/>
                </a:path>
              </a:pathLst>
            </a:custGeom>
            <a:solidFill>
              <a:srgbClr val="C4E2F6"/>
            </a:solidFill>
          </p:spPr>
          <p:txBody>
            <a:bodyPr/>
            <a:lstStyle/>
            <a:p>
              <a:endParaRPr lang="en-US"/>
            </a:p>
          </p:txBody>
        </p:sp>
        <p:sp>
          <p:nvSpPr>
            <p:cNvPr id="4" name="TextBox 4"/>
            <p:cNvSpPr txBox="1"/>
            <p:nvPr/>
          </p:nvSpPr>
          <p:spPr>
            <a:xfrm>
              <a:off x="0" y="-19050"/>
              <a:ext cx="4451339" cy="65275"/>
            </a:xfrm>
            <a:prstGeom prst="rect">
              <a:avLst/>
            </a:prstGeom>
          </p:spPr>
          <p:txBody>
            <a:bodyPr lIns="40014" tIns="40014" rIns="40014" bIns="40014" rtlCol="0" anchor="ctr"/>
            <a:lstStyle/>
            <a:p>
              <a:pPr algn="ctr">
                <a:lnSpc>
                  <a:spcPts val="1602"/>
                </a:lnSpc>
              </a:pPr>
              <a:endParaRPr/>
            </a:p>
          </p:txBody>
        </p:sp>
      </p:grpSp>
      <p:grpSp>
        <p:nvGrpSpPr>
          <p:cNvPr id="5" name="Group 5"/>
          <p:cNvGrpSpPr/>
          <p:nvPr/>
        </p:nvGrpSpPr>
        <p:grpSpPr>
          <a:xfrm>
            <a:off x="0" y="142549"/>
            <a:ext cx="10058400" cy="216990"/>
            <a:chOff x="0" y="0"/>
            <a:chExt cx="4451339" cy="96029"/>
          </a:xfrm>
        </p:grpSpPr>
        <p:sp>
          <p:nvSpPr>
            <p:cNvPr id="6" name="Freeform 6"/>
            <p:cNvSpPr/>
            <p:nvPr/>
          </p:nvSpPr>
          <p:spPr>
            <a:xfrm>
              <a:off x="0" y="0"/>
              <a:ext cx="4451340" cy="96029"/>
            </a:xfrm>
            <a:custGeom>
              <a:avLst/>
              <a:gdLst/>
              <a:ahLst/>
              <a:cxnLst/>
              <a:rect l="l" t="t" r="r" b="b"/>
              <a:pathLst>
                <a:path w="4451340" h="96029">
                  <a:moveTo>
                    <a:pt x="0" y="0"/>
                  </a:moveTo>
                  <a:lnTo>
                    <a:pt x="4451340" y="0"/>
                  </a:lnTo>
                  <a:lnTo>
                    <a:pt x="4451340" y="96029"/>
                  </a:lnTo>
                  <a:lnTo>
                    <a:pt x="0" y="96029"/>
                  </a:lnTo>
                  <a:close/>
                </a:path>
              </a:pathLst>
            </a:custGeom>
            <a:solidFill>
              <a:srgbClr val="1B447E"/>
            </a:solidFill>
          </p:spPr>
          <p:txBody>
            <a:bodyPr/>
            <a:lstStyle/>
            <a:p>
              <a:endParaRPr lang="en-US"/>
            </a:p>
          </p:txBody>
        </p:sp>
        <p:sp>
          <p:nvSpPr>
            <p:cNvPr id="7" name="TextBox 7"/>
            <p:cNvSpPr txBox="1"/>
            <p:nvPr/>
          </p:nvSpPr>
          <p:spPr>
            <a:xfrm>
              <a:off x="0" y="-19050"/>
              <a:ext cx="4451339" cy="115079"/>
            </a:xfrm>
            <a:prstGeom prst="rect">
              <a:avLst/>
            </a:prstGeom>
          </p:spPr>
          <p:txBody>
            <a:bodyPr lIns="40014" tIns="40014" rIns="40014" bIns="40014" rtlCol="0" anchor="ctr"/>
            <a:lstStyle/>
            <a:p>
              <a:pPr algn="ctr">
                <a:lnSpc>
                  <a:spcPts val="1602"/>
                </a:lnSpc>
              </a:pPr>
              <a:endParaRPr/>
            </a:p>
          </p:txBody>
        </p:sp>
      </p:grpSp>
      <p:sp>
        <p:nvSpPr>
          <p:cNvPr id="8" name="Freeform 8"/>
          <p:cNvSpPr/>
          <p:nvPr/>
        </p:nvSpPr>
        <p:spPr>
          <a:xfrm>
            <a:off x="6109064" y="2261035"/>
            <a:ext cx="4648350" cy="5651490"/>
          </a:xfrm>
          <a:custGeom>
            <a:avLst/>
            <a:gdLst/>
            <a:ahLst/>
            <a:cxnLst/>
            <a:rect l="l" t="t" r="r" b="b"/>
            <a:pathLst>
              <a:path w="4648350" h="5651490">
                <a:moveTo>
                  <a:pt x="0" y="0"/>
                </a:moveTo>
                <a:lnTo>
                  <a:pt x="4648351" y="0"/>
                </a:lnTo>
                <a:lnTo>
                  <a:pt x="4648351" y="5651490"/>
                </a:lnTo>
                <a:lnTo>
                  <a:pt x="0" y="5651490"/>
                </a:lnTo>
                <a:lnTo>
                  <a:pt x="0" y="0"/>
                </a:lnTo>
                <a:close/>
              </a:path>
            </a:pathLst>
          </a:custGeom>
          <a:blipFill>
            <a:blip r:embed="rId2"/>
            <a:stretch>
              <a:fillRect/>
            </a:stretch>
          </a:blipFill>
        </p:spPr>
        <p:txBody>
          <a:bodyPr/>
          <a:lstStyle/>
          <a:p>
            <a:endParaRPr lang="en-US" dirty="0"/>
          </a:p>
        </p:txBody>
      </p:sp>
      <p:sp>
        <p:nvSpPr>
          <p:cNvPr id="9" name="Freeform 9"/>
          <p:cNvSpPr/>
          <p:nvPr/>
        </p:nvSpPr>
        <p:spPr>
          <a:xfrm>
            <a:off x="1860340" y="1337904"/>
            <a:ext cx="2788887" cy="323896"/>
          </a:xfrm>
          <a:custGeom>
            <a:avLst/>
            <a:gdLst/>
            <a:ahLst/>
            <a:cxnLst/>
            <a:rect l="l" t="t" r="r" b="b"/>
            <a:pathLst>
              <a:path w="2788887" h="323896">
                <a:moveTo>
                  <a:pt x="0" y="0"/>
                </a:moveTo>
                <a:lnTo>
                  <a:pt x="2788886" y="0"/>
                </a:lnTo>
                <a:lnTo>
                  <a:pt x="2788886" y="323896"/>
                </a:lnTo>
                <a:lnTo>
                  <a:pt x="0" y="323896"/>
                </a:lnTo>
                <a:lnTo>
                  <a:pt x="0" y="0"/>
                </a:lnTo>
                <a:close/>
              </a:path>
            </a:pathLst>
          </a:custGeom>
          <a:blipFill>
            <a:blip r:embed="rId3">
              <a:extLst>
                <a:ext uri="{96DAC541-7B7A-43D3-8B79-37D633B846F1}">
                  <asvg:svgBlip xmlns:asvg="http://schemas.microsoft.com/office/drawing/2016/SVG/main" r:embed="rId4"/>
                </a:ext>
              </a:extLst>
            </a:blip>
            <a:stretch>
              <a:fillRect t="-586" b="-586"/>
            </a:stretch>
          </a:blipFill>
        </p:spPr>
        <p:txBody>
          <a:bodyPr/>
          <a:lstStyle/>
          <a:p>
            <a:endParaRPr lang="en-US"/>
          </a:p>
        </p:txBody>
      </p:sp>
      <p:sp>
        <p:nvSpPr>
          <p:cNvPr id="10" name="TextBox 10"/>
          <p:cNvSpPr txBox="1"/>
          <p:nvPr/>
        </p:nvSpPr>
        <p:spPr>
          <a:xfrm>
            <a:off x="2240066" y="1327691"/>
            <a:ext cx="2318101" cy="306257"/>
          </a:xfrm>
          <a:prstGeom prst="rect">
            <a:avLst/>
          </a:prstGeom>
        </p:spPr>
        <p:txBody>
          <a:bodyPr lIns="0" tIns="0" rIns="0" bIns="0" rtlCol="0" anchor="t">
            <a:spAutoFit/>
          </a:bodyPr>
          <a:lstStyle/>
          <a:p>
            <a:pPr algn="l">
              <a:lnSpc>
                <a:spcPts val="2544"/>
              </a:lnSpc>
              <a:spcBef>
                <a:spcPct val="0"/>
              </a:spcBef>
            </a:pPr>
            <a:r>
              <a:rPr lang="en-US" sz="1817" b="1" i="1" spc="90">
                <a:solidFill>
                  <a:srgbClr val="231F20"/>
                </a:solidFill>
                <a:latin typeface="Raleway 2 Bold Italics"/>
                <a:ea typeface="Raleway 2 Bold Italics"/>
                <a:cs typeface="Raleway 2 Bold Italics"/>
                <a:sym typeface="Raleway 2 Bold Italics"/>
              </a:rPr>
              <a:t>SHOP ONLINE!</a:t>
            </a:r>
          </a:p>
        </p:txBody>
      </p:sp>
      <p:grpSp>
        <p:nvGrpSpPr>
          <p:cNvPr id="21" name="Group 21"/>
          <p:cNvGrpSpPr/>
          <p:nvPr/>
        </p:nvGrpSpPr>
        <p:grpSpPr>
          <a:xfrm>
            <a:off x="777240" y="800021"/>
            <a:ext cx="884560" cy="884560"/>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B447E"/>
            </a:solidFill>
          </p:spPr>
          <p:txBody>
            <a:bodyPr/>
            <a:lstStyle/>
            <a:p>
              <a:endParaRPr lang="en-US"/>
            </a:p>
          </p:txBody>
        </p:sp>
        <p:sp>
          <p:nvSpPr>
            <p:cNvPr id="23" name="TextBox 23"/>
            <p:cNvSpPr txBox="1"/>
            <p:nvPr/>
          </p:nvSpPr>
          <p:spPr>
            <a:xfrm>
              <a:off x="76200" y="57150"/>
              <a:ext cx="660400" cy="679450"/>
            </a:xfrm>
            <a:prstGeom prst="rect">
              <a:avLst/>
            </a:prstGeom>
          </p:spPr>
          <p:txBody>
            <a:bodyPr lIns="50800" tIns="50800" rIns="50800" bIns="50800" rtlCol="0" anchor="ctr"/>
            <a:lstStyle/>
            <a:p>
              <a:pPr algn="ctr">
                <a:lnSpc>
                  <a:spcPts val="1602"/>
                </a:lnSpc>
              </a:pPr>
              <a:endParaRPr/>
            </a:p>
          </p:txBody>
        </p:sp>
      </p:grpSp>
      <p:sp>
        <p:nvSpPr>
          <p:cNvPr id="24" name="Freeform 24"/>
          <p:cNvSpPr/>
          <p:nvPr/>
        </p:nvSpPr>
        <p:spPr>
          <a:xfrm>
            <a:off x="913151" y="1009770"/>
            <a:ext cx="612739" cy="428917"/>
          </a:xfrm>
          <a:custGeom>
            <a:avLst/>
            <a:gdLst/>
            <a:ahLst/>
            <a:cxnLst/>
            <a:rect l="l" t="t" r="r" b="b"/>
            <a:pathLst>
              <a:path w="612739" h="428917">
                <a:moveTo>
                  <a:pt x="0" y="0"/>
                </a:moveTo>
                <a:lnTo>
                  <a:pt x="612739" y="0"/>
                </a:lnTo>
                <a:lnTo>
                  <a:pt x="612739" y="428918"/>
                </a:lnTo>
                <a:lnTo>
                  <a:pt x="0" y="428918"/>
                </a:lnTo>
                <a:lnTo>
                  <a:pt x="0" y="0"/>
                </a:lnTo>
                <a:close/>
              </a:path>
            </a:pathLst>
          </a:custGeom>
          <a:blipFill>
            <a:blip r:embed="rId5"/>
            <a:stretch>
              <a:fillRect/>
            </a:stretch>
          </a:blipFill>
        </p:spPr>
        <p:txBody>
          <a:bodyPr/>
          <a:lstStyle/>
          <a:p>
            <a:endParaRPr lang="en-US"/>
          </a:p>
        </p:txBody>
      </p:sp>
      <p:sp>
        <p:nvSpPr>
          <p:cNvPr id="25" name="TextBox 25"/>
          <p:cNvSpPr txBox="1"/>
          <p:nvPr/>
        </p:nvSpPr>
        <p:spPr>
          <a:xfrm>
            <a:off x="777240" y="2939007"/>
            <a:ext cx="4196826" cy="622935"/>
          </a:xfrm>
          <a:prstGeom prst="rect">
            <a:avLst/>
          </a:prstGeom>
        </p:spPr>
        <p:txBody>
          <a:bodyPr lIns="0" tIns="0" rIns="0" bIns="0" rtlCol="0" anchor="t">
            <a:spAutoFit/>
          </a:bodyPr>
          <a:lstStyle/>
          <a:p>
            <a:pPr algn="l">
              <a:lnSpc>
                <a:spcPts val="2475"/>
              </a:lnSpc>
            </a:pPr>
            <a:r>
              <a:rPr lang="en-US" sz="1650" spc="33" dirty="0">
                <a:solidFill>
                  <a:srgbClr val="231F20"/>
                </a:solidFill>
                <a:latin typeface="Raleway 1"/>
                <a:ea typeface="Raleway 1"/>
                <a:cs typeface="Raleway 1"/>
                <a:sym typeface="Raleway 1"/>
              </a:rPr>
              <a:t>Every purchase goes to the Scout's unit and Council in their name</a:t>
            </a:r>
          </a:p>
        </p:txBody>
      </p:sp>
      <p:sp>
        <p:nvSpPr>
          <p:cNvPr id="26" name="TextBox 26"/>
          <p:cNvSpPr txBox="1"/>
          <p:nvPr/>
        </p:nvSpPr>
        <p:spPr>
          <a:xfrm>
            <a:off x="777240" y="4212107"/>
            <a:ext cx="4196826" cy="622807"/>
          </a:xfrm>
          <a:prstGeom prst="rect">
            <a:avLst/>
          </a:prstGeom>
        </p:spPr>
        <p:txBody>
          <a:bodyPr lIns="0" tIns="0" rIns="0" bIns="0" rtlCol="0" anchor="t">
            <a:spAutoFit/>
          </a:bodyPr>
          <a:lstStyle/>
          <a:p>
            <a:pPr algn="l">
              <a:lnSpc>
                <a:spcPts val="2475"/>
              </a:lnSpc>
            </a:pPr>
            <a:r>
              <a:rPr lang="en-US" sz="1650" spc="33">
                <a:solidFill>
                  <a:srgbClr val="231F20"/>
                </a:solidFill>
                <a:latin typeface="Raleway 1"/>
                <a:ea typeface="Raleway 1"/>
                <a:cs typeface="Raleway 1"/>
                <a:sym typeface="Raleway 1"/>
              </a:rPr>
              <a:t>No deliveries to worry about - all ships from PRP</a:t>
            </a:r>
          </a:p>
        </p:txBody>
      </p:sp>
      <p:sp>
        <p:nvSpPr>
          <p:cNvPr id="27" name="TextBox 27"/>
          <p:cNvSpPr txBox="1"/>
          <p:nvPr/>
        </p:nvSpPr>
        <p:spPr>
          <a:xfrm>
            <a:off x="777240" y="5799118"/>
            <a:ext cx="4196826" cy="937067"/>
          </a:xfrm>
          <a:prstGeom prst="rect">
            <a:avLst/>
          </a:prstGeom>
        </p:spPr>
        <p:txBody>
          <a:bodyPr lIns="0" tIns="0" rIns="0" bIns="0" rtlCol="0" anchor="t">
            <a:spAutoFit/>
          </a:bodyPr>
          <a:lstStyle/>
          <a:p>
            <a:pPr algn="l">
              <a:lnSpc>
                <a:spcPts val="2475"/>
              </a:lnSpc>
            </a:pPr>
            <a:r>
              <a:rPr lang="en-US" sz="1650" spc="33" dirty="0">
                <a:solidFill>
                  <a:srgbClr val="231F20"/>
                </a:solidFill>
                <a:latin typeface="Raleway 1"/>
                <a:ea typeface="Raleway 1"/>
                <a:cs typeface="Raleway 1"/>
                <a:sym typeface="Raleway 1"/>
              </a:rPr>
              <a:t>All sales qualify for Winner’s Circle!  Personable email can be sent to family &amp; friends with customized video message</a:t>
            </a:r>
          </a:p>
        </p:txBody>
      </p:sp>
      <p:sp>
        <p:nvSpPr>
          <p:cNvPr id="28" name="TextBox 28"/>
          <p:cNvSpPr txBox="1"/>
          <p:nvPr/>
        </p:nvSpPr>
        <p:spPr>
          <a:xfrm>
            <a:off x="1860340" y="710565"/>
            <a:ext cx="6120846" cy="531736"/>
          </a:xfrm>
          <a:prstGeom prst="rect">
            <a:avLst/>
          </a:prstGeom>
        </p:spPr>
        <p:txBody>
          <a:bodyPr lIns="0" tIns="0" rIns="0" bIns="0" rtlCol="0" anchor="t">
            <a:spAutoFit/>
          </a:bodyPr>
          <a:lstStyle/>
          <a:p>
            <a:pPr algn="l">
              <a:lnSpc>
                <a:spcPts val="4284"/>
              </a:lnSpc>
              <a:spcBef>
                <a:spcPct val="0"/>
              </a:spcBef>
            </a:pPr>
            <a:r>
              <a:rPr lang="en-US" sz="3060" b="1" spc="153">
                <a:solidFill>
                  <a:srgbClr val="231F20"/>
                </a:solidFill>
                <a:latin typeface="Raleway 2 Heavy"/>
                <a:ea typeface="Raleway 2 Heavy"/>
                <a:cs typeface="Raleway 2 Heavy"/>
                <a:sym typeface="Raleway 2 Heavy"/>
              </a:rPr>
              <a:t>ONLINE STOREFRONT</a:t>
            </a:r>
          </a:p>
        </p:txBody>
      </p:sp>
      <p:sp>
        <p:nvSpPr>
          <p:cNvPr id="29" name="TextBox 29"/>
          <p:cNvSpPr txBox="1"/>
          <p:nvPr/>
        </p:nvSpPr>
        <p:spPr>
          <a:xfrm>
            <a:off x="777240" y="2425748"/>
            <a:ext cx="4023360" cy="425501"/>
          </a:xfrm>
          <a:prstGeom prst="rect">
            <a:avLst/>
          </a:prstGeom>
        </p:spPr>
        <p:txBody>
          <a:bodyPr wrap="square" lIns="0" tIns="0" rIns="0" bIns="0" rtlCol="0" anchor="t">
            <a:spAutoFit/>
          </a:bodyPr>
          <a:lstStyle/>
          <a:p>
            <a:pPr algn="l">
              <a:lnSpc>
                <a:spcPts val="3618"/>
              </a:lnSpc>
            </a:pPr>
            <a:r>
              <a:rPr lang="en-US" sz="2584" b="1" dirty="0">
                <a:solidFill>
                  <a:srgbClr val="1B447E"/>
                </a:solidFill>
                <a:latin typeface="Raleway 2 Bold"/>
                <a:ea typeface="Raleway 2 Bold"/>
                <a:cs typeface="Raleway 2 Bold"/>
                <a:sym typeface="Raleway 2 Bold"/>
              </a:rPr>
              <a:t>PRPOPCORNSTORE.COM</a:t>
            </a:r>
          </a:p>
        </p:txBody>
      </p:sp>
      <p:sp>
        <p:nvSpPr>
          <p:cNvPr id="30" name="TextBox 30"/>
          <p:cNvSpPr txBox="1"/>
          <p:nvPr/>
        </p:nvSpPr>
        <p:spPr>
          <a:xfrm>
            <a:off x="777240" y="3727990"/>
            <a:ext cx="3722792" cy="446017"/>
          </a:xfrm>
          <a:prstGeom prst="rect">
            <a:avLst/>
          </a:prstGeom>
        </p:spPr>
        <p:txBody>
          <a:bodyPr lIns="0" tIns="0" rIns="0" bIns="0" rtlCol="0" anchor="t">
            <a:spAutoFit/>
          </a:bodyPr>
          <a:lstStyle/>
          <a:p>
            <a:pPr algn="l">
              <a:lnSpc>
                <a:spcPts val="3618"/>
              </a:lnSpc>
            </a:pPr>
            <a:r>
              <a:rPr lang="en-US" sz="2584" b="1">
                <a:solidFill>
                  <a:srgbClr val="1B447E"/>
                </a:solidFill>
                <a:latin typeface="Raleway 2 Bold"/>
                <a:ea typeface="Raleway 2 Bold"/>
                <a:cs typeface="Raleway 2 Bold"/>
                <a:sym typeface="Raleway 2 Bold"/>
              </a:rPr>
              <a:t>FREE SHIPPING</a:t>
            </a:r>
          </a:p>
        </p:txBody>
      </p:sp>
      <p:sp>
        <p:nvSpPr>
          <p:cNvPr id="31" name="TextBox 31"/>
          <p:cNvSpPr txBox="1"/>
          <p:nvPr/>
        </p:nvSpPr>
        <p:spPr>
          <a:xfrm>
            <a:off x="777240" y="5215913"/>
            <a:ext cx="3722792" cy="446017"/>
          </a:xfrm>
          <a:prstGeom prst="rect">
            <a:avLst/>
          </a:prstGeom>
        </p:spPr>
        <p:txBody>
          <a:bodyPr lIns="0" tIns="0" rIns="0" bIns="0" rtlCol="0" anchor="t">
            <a:spAutoFit/>
          </a:bodyPr>
          <a:lstStyle/>
          <a:p>
            <a:pPr algn="l">
              <a:lnSpc>
                <a:spcPts val="3618"/>
              </a:lnSpc>
            </a:pPr>
            <a:r>
              <a:rPr lang="en-US" sz="2584" b="1">
                <a:solidFill>
                  <a:srgbClr val="1B447E"/>
                </a:solidFill>
                <a:latin typeface="Raleway 2 Bold"/>
                <a:ea typeface="Raleway 2 Bold"/>
                <a:cs typeface="Raleway 2 Bold"/>
                <a:sym typeface="Raleway 2 Bold"/>
              </a:rPr>
              <a:t>ALL SALES COUNT!</a:t>
            </a:r>
          </a:p>
        </p:txBody>
      </p:sp>
      <p:pic>
        <p:nvPicPr>
          <p:cNvPr id="40" name="Picture 39" descr="A black cellphone with a screen showing a product page">
            <a:extLst>
              <a:ext uri="{FF2B5EF4-FFF2-40B4-BE49-F238E27FC236}">
                <a16:creationId xmlns:a16="http://schemas.microsoft.com/office/drawing/2014/main" id="{A85C69A9-0417-50F3-C25C-0F765901A89B}"/>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680" b="98413" l="1794" r="97758">
                        <a14:foregroundMark x1="43946" y1="9524" x2="19731" y2="31519"/>
                        <a14:foregroundMark x1="19731" y1="31519" x2="40359" y2="45578"/>
                        <a14:foregroundMark x1="40359" y1="45578" x2="71749" y2="45578"/>
                        <a14:foregroundMark x1="71749" y1="45578" x2="79821" y2="31066"/>
                        <a14:foregroundMark x1="79821" y1="31066" x2="56054" y2="12018"/>
                        <a14:foregroundMark x1="56054" y1="12018" x2="37668" y2="7029"/>
                        <a14:foregroundMark x1="37668" y1="7029" x2="36323" y2="11338"/>
                        <a14:foregroundMark x1="30942" y1="76871" x2="44395" y2="89796"/>
                        <a14:foregroundMark x1="44395" y1="89796" x2="78027" y2="92517"/>
                        <a14:foregroundMark x1="78027" y1="92517" x2="82511" y2="80499"/>
                        <a14:foregroundMark x1="82511" y1="80499" x2="54709" y2="75057"/>
                        <a14:foregroundMark x1="54709" y1="75057" x2="32287" y2="76417"/>
                        <a14:foregroundMark x1="32287" y1="76417" x2="31839" y2="76644"/>
                        <a14:foregroundMark x1="54709" y1="54422" x2="56502" y2="26077"/>
                        <a14:foregroundMark x1="56502" y1="26077" x2="28700" y2="23356"/>
                        <a14:foregroundMark x1="28700" y1="23356" x2="34978" y2="41950"/>
                        <a14:foregroundMark x1="34978" y1="41950" x2="55605" y2="52608"/>
                        <a14:foregroundMark x1="52466" y1="26531" x2="27354" y2="37188"/>
                        <a14:foregroundMark x1="27354" y1="37188" x2="55157" y2="45351"/>
                        <a14:foregroundMark x1="55157" y1="45351" x2="62780" y2="30839"/>
                        <a14:foregroundMark x1="62780" y1="30839" x2="51121" y2="25850"/>
                        <a14:foregroundMark x1="36323" y1="37868" x2="15247" y2="41043"/>
                        <a14:foregroundMark x1="15247" y1="41043" x2="26906" y2="62585"/>
                        <a14:foregroundMark x1="26906" y1="62585" x2="43946" y2="74376"/>
                        <a14:foregroundMark x1="43946" y1="74376" x2="77130" y2="78005"/>
                        <a14:foregroundMark x1="77130" y1="78005" x2="91031" y2="66440"/>
                        <a14:foregroundMark x1="91031" y1="66440" x2="89238" y2="36054"/>
                        <a14:foregroundMark x1="89238" y1="36054" x2="53363" y2="31746"/>
                        <a14:foregroundMark x1="53363" y1="31746" x2="31839" y2="35374"/>
                        <a14:foregroundMark x1="89238" y1="12018" x2="86996" y2="35147"/>
                        <a14:foregroundMark x1="16143" y1="15420" x2="17937" y2="16327"/>
                        <a14:foregroundMark x1="31839" y1="20181" x2="16143" y2="19955"/>
                        <a14:foregroundMark x1="74888" y1="65079" x2="73991" y2="73016"/>
                        <a14:foregroundMark x1="36323" y1="68481" x2="20628" y2="67347"/>
                        <a14:foregroundMark x1="17040" y1="79592" x2="51570" y2="90023"/>
                        <a14:foregroundMark x1="51570" y1="90023" x2="77130" y2="90023"/>
                        <a14:foregroundMark x1="77130" y1="90023" x2="84753" y2="79138"/>
                        <a14:foregroundMark x1="69507" y1="80726" x2="17040" y2="80952"/>
                        <a14:foregroundMark x1="14350" y1="79138" x2="42152" y2="78458"/>
                        <a14:foregroundMark x1="12108" y1="79365" x2="17040" y2="94331"/>
                        <a14:foregroundMark x1="17040" y1="94331" x2="53812" y2="97506"/>
                        <a14:foregroundMark x1="53812" y1="97506" x2="82063" y2="96145"/>
                        <a14:foregroundMark x1="82063" y1="96145" x2="86547" y2="79592"/>
                        <a14:foregroundMark x1="86547" y1="79592" x2="85650" y2="77778"/>
                        <a14:foregroundMark x1="25112" y1="72109" x2="25112" y2="72789"/>
                        <a14:foregroundMark x1="8969" y1="83900" x2="8969" y2="83900"/>
                        <a14:foregroundMark x1="8969" y1="88889" x2="8969" y2="88889"/>
                        <a14:foregroundMark x1="43498" y1="20408" x2="29148" y2="20635"/>
                        <a14:foregroundMark x1="83408" y1="4308" x2="83408" y2="4308"/>
                        <a14:foregroundMark x1="67265" y1="4762" x2="67265" y2="4762"/>
                        <a14:foregroundMark x1="59641" y1="5215" x2="59641" y2="5215"/>
                        <a14:foregroundMark x1="51570" y1="5442" x2="51570" y2="5442"/>
                        <a14:foregroundMark x1="42152" y1="5442" x2="42152" y2="5442"/>
                        <a14:foregroundMark x1="34529" y1="5442" x2="34529" y2="5442"/>
                        <a14:foregroundMark x1="30045" y1="5442" x2="30045" y2="5442"/>
                        <a14:foregroundMark x1="20179" y1="4989" x2="75785" y2="4082"/>
                        <a14:foregroundMark x1="69955" y1="5669" x2="40359" y2="5442"/>
                        <a14:foregroundMark x1="1794" y1="31066" x2="1794" y2="31066"/>
                        <a14:foregroundMark x1="2242" y1="32426" x2="2242" y2="32426"/>
                        <a14:foregroundMark x1="1794" y1="34014" x2="1794" y2="34014"/>
                        <a14:foregroundMark x1="1794" y1="35374" x2="1794" y2="35374"/>
                        <a14:foregroundMark x1="1794" y1="26531" x2="1794" y2="26531"/>
                        <a14:foregroundMark x1="1794" y1="25397" x2="1794" y2="25397"/>
                        <a14:foregroundMark x1="1794" y1="23810" x2="1794" y2="23810"/>
                        <a14:foregroundMark x1="1794" y1="22222" x2="1794" y2="22222"/>
                        <a14:foregroundMark x1="6278" y1="26531" x2="6278" y2="26531"/>
                        <a14:foregroundMark x1="5381" y1="29478" x2="5381" y2="29478"/>
                        <a14:foregroundMark x1="5381" y1="31746" x2="5381" y2="31746"/>
                        <a14:foregroundMark x1="6278" y1="24036" x2="6726" y2="47619"/>
                        <a14:foregroundMark x1="2691" y1="47392" x2="2691" y2="47392"/>
                        <a14:foregroundMark x1="2691" y1="48753" x2="2691" y2="48753"/>
                        <a14:foregroundMark x1="3139" y1="50113" x2="3139" y2="50113"/>
                        <a14:foregroundMark x1="2691" y1="51474" x2="2691" y2="51474"/>
                        <a14:foregroundMark x1="2691" y1="53061" x2="2691" y2="53061"/>
                        <a14:foregroundMark x1="2691" y1="54649" x2="2691" y2="54649"/>
                        <a14:foregroundMark x1="2691" y1="56009" x2="2691" y2="56009"/>
                        <a14:foregroundMark x1="2691" y1="57823" x2="2691" y2="57823"/>
                        <a14:foregroundMark x1="2691" y1="59410" x2="2691" y2="59410"/>
                        <a14:foregroundMark x1="5830" y1="59864" x2="5830" y2="59864"/>
                        <a14:foregroundMark x1="4484" y1="61905" x2="4484" y2="61905"/>
                        <a14:foregroundMark x1="4484" y1="64399" x2="4484" y2="64399"/>
                        <a14:foregroundMark x1="4933" y1="65986" x2="4933" y2="65986"/>
                        <a14:foregroundMark x1="4484" y1="67800" x2="4484" y2="67800"/>
                        <a14:foregroundMark x1="4484" y1="69841" x2="4484" y2="69841"/>
                        <a14:foregroundMark x1="4484" y1="72109" x2="4484" y2="72109"/>
                        <a14:foregroundMark x1="4484" y1="74830" x2="4484" y2="74830"/>
                        <a14:foregroundMark x1="4484" y1="76871" x2="4484" y2="76871"/>
                        <a14:foregroundMark x1="4933" y1="79138" x2="4933" y2="79138"/>
                        <a14:foregroundMark x1="4933" y1="80499" x2="4933" y2="80499"/>
                        <a14:foregroundMark x1="4484" y1="82540" x2="4484" y2="82540"/>
                        <a14:foregroundMark x1="4036" y1="85034" x2="4036" y2="85034"/>
                        <a14:foregroundMark x1="4484" y1="87528" x2="4484" y2="87528"/>
                        <a14:foregroundMark x1="4484" y1="89342" x2="4484" y2="89342"/>
                        <a14:foregroundMark x1="5381" y1="90703" x2="5381" y2="90703"/>
                        <a14:foregroundMark x1="4036" y1="92290" x2="4036" y2="92290"/>
                        <a14:foregroundMark x1="4484" y1="93878" x2="4484" y2="93878"/>
                        <a14:foregroundMark x1="6278" y1="95465" x2="6278" y2="95465"/>
                        <a14:foregroundMark x1="7175" y1="96599" x2="7175" y2="96599"/>
                        <a14:foregroundMark x1="8969" y1="97279" x2="8969" y2="97279"/>
                        <a14:foregroundMark x1="11659" y1="97732" x2="11659" y2="97732"/>
                        <a14:foregroundMark x1="14350" y1="98186" x2="14350" y2="98186"/>
                        <a14:foregroundMark x1="17489" y1="98413" x2="17489" y2="98413"/>
                        <a14:foregroundMark x1="20179" y1="98639" x2="20179" y2="98639"/>
                        <a14:foregroundMark x1="24215" y1="98639" x2="24215" y2="98639"/>
                        <a14:foregroundMark x1="28700" y1="98639" x2="28700" y2="98639"/>
                        <a14:foregroundMark x1="33632" y1="98413" x2="33632" y2="98413"/>
                        <a14:foregroundMark x1="37220" y1="98413" x2="37220" y2="98413"/>
                        <a14:foregroundMark x1="69058" y1="98413" x2="69058" y2="98413"/>
                        <a14:foregroundMark x1="73991" y1="98639" x2="73991" y2="98639"/>
                        <a14:foregroundMark x1="79821" y1="98639" x2="79821" y2="98639"/>
                        <a14:foregroundMark x1="85650" y1="98413" x2="85650" y2="98413"/>
                        <a14:foregroundMark x1="90583" y1="97959" x2="90583" y2="97959"/>
                        <a14:foregroundMark x1="93722" y1="96599" x2="93722" y2="96599"/>
                        <a14:foregroundMark x1="95516" y1="94785" x2="95516" y2="94785"/>
                        <a14:foregroundMark x1="95516" y1="93197" x2="95516" y2="93197"/>
                        <a14:foregroundMark x1="95516" y1="90703" x2="95516" y2="90703"/>
                        <a14:foregroundMark x1="95516" y1="88209" x2="95516" y2="88209"/>
                        <a14:foregroundMark x1="95067" y1="86621" x2="95067" y2="86621"/>
                        <a14:foregroundMark x1="95067" y1="84807" x2="95067" y2="84807"/>
                        <a14:foregroundMark x1="95964" y1="81859" x2="95964" y2="81859"/>
                        <a14:foregroundMark x1="96413" y1="83447" x2="96413" y2="83447"/>
                        <a14:foregroundMark x1="95964" y1="79819" x2="95964" y2="79819"/>
                        <a14:foregroundMark x1="96413" y1="76871" x2="96413" y2="76871"/>
                        <a14:foregroundMark x1="95964" y1="78685" x2="95964" y2="78685"/>
                        <a14:foregroundMark x1="95964" y1="74830" x2="95964" y2="74830"/>
                        <a14:foregroundMark x1="95516" y1="71882" x2="95516" y2="71882"/>
                        <a14:foregroundMark x1="95964" y1="69841" x2="95964" y2="69841"/>
                        <a14:foregroundMark x1="96413" y1="68254" x2="96413" y2="68254"/>
                        <a14:foregroundMark x1="96413" y1="65986" x2="96413" y2="65986"/>
                        <a14:foregroundMark x1="96413" y1="64172" x2="96413" y2="64172"/>
                        <a14:foregroundMark x1="94619" y1="67120" x2="94619" y2="67120"/>
                        <a14:foregroundMark x1="95516" y1="62358" x2="95516" y2="62358"/>
                        <a14:foregroundMark x1="95964" y1="59864" x2="95964" y2="59864"/>
                        <a14:foregroundMark x1="95964" y1="58050" x2="95964" y2="58050"/>
                        <a14:foregroundMark x1="95516" y1="56236" x2="95516" y2="56236"/>
                        <a14:foregroundMark x1="95516" y1="55102" x2="95516" y2="55102"/>
                        <a14:foregroundMark x1="95516" y1="53741" x2="95516" y2="53741"/>
                        <a14:foregroundMark x1="95067" y1="51701" x2="95067" y2="51701"/>
                        <a14:foregroundMark x1="95964" y1="49433" x2="95964" y2="49433"/>
                        <a14:foregroundMark x1="95964" y1="47619" x2="95964" y2="47619"/>
                        <a14:foregroundMark x1="95964" y1="46032" x2="95964" y2="46032"/>
                        <a14:foregroundMark x1="95964" y1="44218" x2="95964" y2="44218"/>
                        <a14:foregroundMark x1="95964" y1="42630" x2="95964" y2="42630"/>
                        <a14:foregroundMark x1="96861" y1="41270" x2="96861" y2="41270"/>
                        <a14:foregroundMark x1="96861" y1="39002" x2="96861" y2="39002"/>
                        <a14:foregroundMark x1="95964" y1="36961" x2="95964" y2="36961"/>
                        <a14:foregroundMark x1="95964" y1="35601" x2="95964" y2="35601"/>
                        <a14:foregroundMark x1="95516" y1="33787" x2="95516" y2="33787"/>
                        <a14:foregroundMark x1="96413" y1="32653" x2="96413" y2="32653"/>
                        <a14:foregroundMark x1="96413" y1="30612" x2="96413" y2="30612"/>
                        <a14:foregroundMark x1="95964" y1="29025" x2="95964" y2="29025"/>
                        <a14:foregroundMark x1="95516" y1="20635" x2="95516" y2="20635"/>
                        <a14:foregroundMark x1="95516" y1="23129" x2="95516" y2="23129"/>
                        <a14:foregroundMark x1="95516" y1="24943" x2="95516" y2="24943"/>
                        <a14:foregroundMark x1="95516" y1="26757" x2="95516" y2="26757"/>
                        <a14:foregroundMark x1="95067" y1="18367" x2="95067" y2="18367"/>
                        <a14:foregroundMark x1="95067" y1="15873" x2="95067" y2="15873"/>
                        <a14:foregroundMark x1="95067" y1="13152" x2="95067" y2="13152"/>
                        <a14:foregroundMark x1="94619" y1="10431" x2="94619" y2="10431"/>
                        <a14:foregroundMark x1="94619" y1="8163" x2="94619" y2="8163"/>
                        <a14:foregroundMark x1="95516" y1="17234" x2="95516" y2="17234"/>
                        <a14:foregroundMark x1="95964" y1="14966" x2="95964" y2="14966"/>
                        <a14:foregroundMark x1="97758" y1="25170" x2="97758" y2="25170"/>
                        <a14:foregroundMark x1="97309" y1="27664" x2="97309" y2="27664"/>
                        <a14:foregroundMark x1="97758" y1="28571" x2="97758" y2="28571"/>
                        <a14:foregroundMark x1="98206" y1="31293" x2="98206" y2="31293"/>
                        <a14:foregroundMark x1="96413" y1="7029" x2="96413" y2="7029"/>
                        <a14:foregroundMark x1="95516" y1="5669" x2="95516" y2="5669"/>
                        <a14:foregroundMark x1="78475" y1="4762" x2="78475" y2="4762"/>
                        <a14:foregroundMark x1="75785" y1="4535" x2="90135" y2="4535"/>
                        <a14:foregroundMark x1="25112" y1="2041" x2="4484" y2="7256"/>
                        <a14:foregroundMark x1="4484" y1="7256" x2="4036" y2="23583"/>
                        <a14:foregroundMark x1="6278" y1="6349" x2="32735" y2="2494"/>
                        <a14:foregroundMark x1="32735" y1="2494" x2="58744" y2="2721"/>
                        <a14:foregroundMark x1="58744" y1="2721" x2="80717" y2="2721"/>
                        <a14:foregroundMark x1="80717" y1="2721" x2="95516" y2="6122"/>
                        <a14:foregroundMark x1="25112" y1="2494" x2="4933" y2="6349"/>
                        <a14:foregroundMark x1="4933" y1="6349" x2="4933" y2="6576"/>
                        <a14:foregroundMark x1="7175" y1="3628" x2="7175" y2="3628"/>
                        <a14:foregroundMark x1="9865" y1="2948" x2="9865" y2="2948"/>
                        <a14:foregroundMark x1="13004" y1="2268" x2="13004" y2="2268"/>
                        <a14:foregroundMark x1="16143" y1="1814" x2="16143" y2="1814"/>
                        <a14:foregroundMark x1="21973" y1="680" x2="21973" y2="680"/>
                        <a14:foregroundMark x1="26906" y1="680" x2="26906" y2="680"/>
                        <a14:foregroundMark x1="31390" y1="454" x2="31390" y2="454"/>
                        <a14:foregroundMark x1="35426" y1="454" x2="35426" y2="454"/>
                        <a14:foregroundMark x1="40359" y1="454" x2="40359" y2="454"/>
                        <a14:foregroundMark x1="46637" y1="454" x2="46637" y2="454"/>
                        <a14:foregroundMark x1="52466" y1="454" x2="52466" y2="454"/>
                        <a14:foregroundMark x1="57848" y1="454" x2="57848" y2="454"/>
                        <a14:foregroundMark x1="63229" y1="680" x2="63229" y2="680"/>
                        <a14:foregroundMark x1="67713" y1="454" x2="67713" y2="454"/>
                        <a14:foregroundMark x1="72197" y1="454" x2="72197" y2="454"/>
                        <a14:foregroundMark x1="75336" y1="454" x2="75336" y2="454"/>
                        <a14:foregroundMark x1="80269" y1="454" x2="80269" y2="454"/>
                        <a14:foregroundMark x1="84753" y1="680" x2="84753" y2="680"/>
                        <a14:foregroundMark x1="86996" y1="907" x2="86996" y2="907"/>
                        <a14:foregroundMark x1="90583" y1="1814" x2="90583" y2="1814"/>
                        <a14:backgroundMark x1="97758" y1="99093" x2="97758" y2="99093"/>
                      </a14:backgroundRemoval>
                    </a14:imgEffect>
                  </a14:imgLayer>
                </a14:imgProps>
              </a:ext>
              <a:ext uri="{28A0092B-C50C-407E-A947-70E740481C1C}">
                <a14:useLocalDpi xmlns:a14="http://schemas.microsoft.com/office/drawing/2010/main" val="0"/>
              </a:ext>
            </a:extLst>
          </a:blip>
          <a:stretch>
            <a:fillRect/>
          </a:stretch>
        </p:blipFill>
        <p:spPr>
          <a:xfrm>
            <a:off x="6553200" y="2301219"/>
            <a:ext cx="2304222" cy="4556781"/>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800036" y="5146583"/>
            <a:ext cx="1182603" cy="273135"/>
            <a:chOff x="0" y="0"/>
            <a:chExt cx="1562010" cy="360763"/>
          </a:xfrm>
        </p:grpSpPr>
        <p:sp>
          <p:nvSpPr>
            <p:cNvPr id="3" name="Freeform 3"/>
            <p:cNvSpPr/>
            <p:nvPr/>
          </p:nvSpPr>
          <p:spPr>
            <a:xfrm>
              <a:off x="0" y="0"/>
              <a:ext cx="1562010" cy="360763"/>
            </a:xfrm>
            <a:custGeom>
              <a:avLst/>
              <a:gdLst/>
              <a:ahLst/>
              <a:cxnLst/>
              <a:rect l="l" t="t" r="r" b="b"/>
              <a:pathLst>
                <a:path w="1562010" h="360763">
                  <a:moveTo>
                    <a:pt x="0" y="0"/>
                  </a:moveTo>
                  <a:lnTo>
                    <a:pt x="1562010" y="0"/>
                  </a:lnTo>
                  <a:lnTo>
                    <a:pt x="1562010" y="360763"/>
                  </a:lnTo>
                  <a:lnTo>
                    <a:pt x="0" y="360763"/>
                  </a:lnTo>
                  <a:close/>
                </a:path>
              </a:pathLst>
            </a:custGeom>
            <a:solidFill>
              <a:srgbClr val="1B447E"/>
            </a:solidFill>
          </p:spPr>
          <p:txBody>
            <a:bodyPr/>
            <a:lstStyle/>
            <a:p>
              <a:endParaRPr lang="en-US"/>
            </a:p>
          </p:txBody>
        </p:sp>
        <p:sp>
          <p:nvSpPr>
            <p:cNvPr id="4" name="TextBox 4"/>
            <p:cNvSpPr txBox="1"/>
            <p:nvPr/>
          </p:nvSpPr>
          <p:spPr>
            <a:xfrm>
              <a:off x="0" y="-9525"/>
              <a:ext cx="1562010" cy="370288"/>
            </a:xfrm>
            <a:prstGeom prst="rect">
              <a:avLst/>
            </a:prstGeom>
          </p:spPr>
          <p:txBody>
            <a:bodyPr lIns="22489" tIns="22489" rIns="22489" bIns="22489" rtlCol="0" anchor="ctr"/>
            <a:lstStyle/>
            <a:p>
              <a:pPr algn="ctr">
                <a:lnSpc>
                  <a:spcPts val="867"/>
                </a:lnSpc>
                <a:spcBef>
                  <a:spcPct val="0"/>
                </a:spcBef>
              </a:pPr>
              <a:endParaRPr/>
            </a:p>
          </p:txBody>
        </p:sp>
      </p:grpSp>
      <p:sp>
        <p:nvSpPr>
          <p:cNvPr id="5" name="Freeform 5"/>
          <p:cNvSpPr/>
          <p:nvPr/>
        </p:nvSpPr>
        <p:spPr>
          <a:xfrm>
            <a:off x="2726014" y="954503"/>
            <a:ext cx="1894294" cy="691417"/>
          </a:xfrm>
          <a:custGeom>
            <a:avLst/>
            <a:gdLst/>
            <a:ahLst/>
            <a:cxnLst/>
            <a:rect l="l" t="t" r="r" b="b"/>
            <a:pathLst>
              <a:path w="1894294" h="691417">
                <a:moveTo>
                  <a:pt x="0" y="0"/>
                </a:moveTo>
                <a:lnTo>
                  <a:pt x="1894293" y="0"/>
                </a:lnTo>
                <a:lnTo>
                  <a:pt x="1894293" y="691417"/>
                </a:lnTo>
                <a:lnTo>
                  <a:pt x="0" y="691417"/>
                </a:lnTo>
                <a:lnTo>
                  <a:pt x="0" y="0"/>
                </a:lnTo>
                <a:close/>
              </a:path>
            </a:pathLst>
          </a:custGeom>
          <a:blipFill>
            <a:blip r:embed="rId2"/>
            <a:stretch>
              <a:fillRect/>
            </a:stretch>
          </a:blipFill>
        </p:spPr>
        <p:txBody>
          <a:bodyPr/>
          <a:lstStyle/>
          <a:p>
            <a:endParaRPr lang="en-US"/>
          </a:p>
        </p:txBody>
      </p:sp>
      <p:sp>
        <p:nvSpPr>
          <p:cNvPr id="6" name="Freeform 6"/>
          <p:cNvSpPr/>
          <p:nvPr/>
        </p:nvSpPr>
        <p:spPr>
          <a:xfrm>
            <a:off x="2628059" y="5835738"/>
            <a:ext cx="517890" cy="496527"/>
          </a:xfrm>
          <a:custGeom>
            <a:avLst/>
            <a:gdLst/>
            <a:ahLst/>
            <a:cxnLst/>
            <a:rect l="l" t="t" r="r" b="b"/>
            <a:pathLst>
              <a:path w="517890" h="496527">
                <a:moveTo>
                  <a:pt x="0" y="0"/>
                </a:moveTo>
                <a:lnTo>
                  <a:pt x="517890" y="0"/>
                </a:lnTo>
                <a:lnTo>
                  <a:pt x="517890" y="496527"/>
                </a:lnTo>
                <a:lnTo>
                  <a:pt x="0" y="49652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7" name="Group 7"/>
          <p:cNvGrpSpPr/>
          <p:nvPr/>
        </p:nvGrpSpPr>
        <p:grpSpPr>
          <a:xfrm>
            <a:off x="6433024" y="2490731"/>
            <a:ext cx="299320" cy="224964"/>
            <a:chOff x="0" y="0"/>
            <a:chExt cx="147812" cy="111093"/>
          </a:xfrm>
        </p:grpSpPr>
        <p:sp>
          <p:nvSpPr>
            <p:cNvPr id="8" name="Freeform 8"/>
            <p:cNvSpPr/>
            <p:nvPr/>
          </p:nvSpPr>
          <p:spPr>
            <a:xfrm>
              <a:off x="0" y="0"/>
              <a:ext cx="147812" cy="111093"/>
            </a:xfrm>
            <a:custGeom>
              <a:avLst/>
              <a:gdLst/>
              <a:ahLst/>
              <a:cxnLst/>
              <a:rect l="l" t="t" r="r" b="b"/>
              <a:pathLst>
                <a:path w="147812" h="111093">
                  <a:moveTo>
                    <a:pt x="0" y="0"/>
                  </a:moveTo>
                  <a:lnTo>
                    <a:pt x="147812" y="0"/>
                  </a:lnTo>
                  <a:lnTo>
                    <a:pt x="147812" y="111093"/>
                  </a:lnTo>
                  <a:lnTo>
                    <a:pt x="0" y="111093"/>
                  </a:lnTo>
                  <a:close/>
                </a:path>
              </a:pathLst>
            </a:custGeom>
            <a:solidFill>
              <a:srgbClr val="FFFFFF"/>
            </a:solidFill>
          </p:spPr>
          <p:txBody>
            <a:bodyPr/>
            <a:lstStyle/>
            <a:p>
              <a:endParaRPr lang="en-US"/>
            </a:p>
          </p:txBody>
        </p:sp>
        <p:sp>
          <p:nvSpPr>
            <p:cNvPr id="9" name="TextBox 9"/>
            <p:cNvSpPr txBox="1"/>
            <p:nvPr/>
          </p:nvSpPr>
          <p:spPr>
            <a:xfrm>
              <a:off x="0" y="-19050"/>
              <a:ext cx="147812" cy="130143"/>
            </a:xfrm>
            <a:prstGeom prst="rect">
              <a:avLst/>
            </a:prstGeom>
          </p:spPr>
          <p:txBody>
            <a:bodyPr lIns="50800" tIns="50800" rIns="50800" bIns="50800" rtlCol="0" anchor="ctr"/>
            <a:lstStyle/>
            <a:p>
              <a:pPr algn="ctr">
                <a:lnSpc>
                  <a:spcPts val="1399"/>
                </a:lnSpc>
              </a:pPr>
              <a:endParaRPr/>
            </a:p>
          </p:txBody>
        </p:sp>
      </p:grpSp>
      <p:grpSp>
        <p:nvGrpSpPr>
          <p:cNvPr id="10" name="Group 10"/>
          <p:cNvGrpSpPr/>
          <p:nvPr/>
        </p:nvGrpSpPr>
        <p:grpSpPr>
          <a:xfrm>
            <a:off x="7684941" y="2490731"/>
            <a:ext cx="299320" cy="224964"/>
            <a:chOff x="0" y="0"/>
            <a:chExt cx="147812" cy="111093"/>
          </a:xfrm>
        </p:grpSpPr>
        <p:sp>
          <p:nvSpPr>
            <p:cNvPr id="11" name="Freeform 11"/>
            <p:cNvSpPr/>
            <p:nvPr/>
          </p:nvSpPr>
          <p:spPr>
            <a:xfrm>
              <a:off x="0" y="0"/>
              <a:ext cx="147812" cy="111093"/>
            </a:xfrm>
            <a:custGeom>
              <a:avLst/>
              <a:gdLst/>
              <a:ahLst/>
              <a:cxnLst/>
              <a:rect l="l" t="t" r="r" b="b"/>
              <a:pathLst>
                <a:path w="147812" h="111093">
                  <a:moveTo>
                    <a:pt x="0" y="0"/>
                  </a:moveTo>
                  <a:lnTo>
                    <a:pt x="147812" y="0"/>
                  </a:lnTo>
                  <a:lnTo>
                    <a:pt x="147812" y="111093"/>
                  </a:lnTo>
                  <a:lnTo>
                    <a:pt x="0" y="111093"/>
                  </a:lnTo>
                  <a:close/>
                </a:path>
              </a:pathLst>
            </a:custGeom>
            <a:solidFill>
              <a:srgbClr val="FFFFFF"/>
            </a:solidFill>
          </p:spPr>
          <p:txBody>
            <a:bodyPr/>
            <a:lstStyle/>
            <a:p>
              <a:endParaRPr lang="en-US"/>
            </a:p>
          </p:txBody>
        </p:sp>
        <p:sp>
          <p:nvSpPr>
            <p:cNvPr id="12" name="TextBox 12"/>
            <p:cNvSpPr txBox="1"/>
            <p:nvPr/>
          </p:nvSpPr>
          <p:spPr>
            <a:xfrm>
              <a:off x="0" y="-19050"/>
              <a:ext cx="147812" cy="130143"/>
            </a:xfrm>
            <a:prstGeom prst="rect">
              <a:avLst/>
            </a:prstGeom>
          </p:spPr>
          <p:txBody>
            <a:bodyPr lIns="50800" tIns="50800" rIns="50800" bIns="50800" rtlCol="0" anchor="ctr"/>
            <a:lstStyle/>
            <a:p>
              <a:pPr algn="ctr">
                <a:lnSpc>
                  <a:spcPts val="1399"/>
                </a:lnSpc>
              </a:pPr>
              <a:endParaRPr/>
            </a:p>
          </p:txBody>
        </p:sp>
      </p:grpSp>
      <p:grpSp>
        <p:nvGrpSpPr>
          <p:cNvPr id="13" name="Group 13"/>
          <p:cNvGrpSpPr/>
          <p:nvPr/>
        </p:nvGrpSpPr>
        <p:grpSpPr>
          <a:xfrm>
            <a:off x="3846958" y="4100918"/>
            <a:ext cx="299320" cy="224964"/>
            <a:chOff x="0" y="0"/>
            <a:chExt cx="147812" cy="111093"/>
          </a:xfrm>
        </p:grpSpPr>
        <p:sp>
          <p:nvSpPr>
            <p:cNvPr id="14" name="Freeform 14"/>
            <p:cNvSpPr/>
            <p:nvPr/>
          </p:nvSpPr>
          <p:spPr>
            <a:xfrm>
              <a:off x="0" y="0"/>
              <a:ext cx="147812" cy="111093"/>
            </a:xfrm>
            <a:custGeom>
              <a:avLst/>
              <a:gdLst/>
              <a:ahLst/>
              <a:cxnLst/>
              <a:rect l="l" t="t" r="r" b="b"/>
              <a:pathLst>
                <a:path w="147812" h="111093">
                  <a:moveTo>
                    <a:pt x="0" y="0"/>
                  </a:moveTo>
                  <a:lnTo>
                    <a:pt x="147812" y="0"/>
                  </a:lnTo>
                  <a:lnTo>
                    <a:pt x="147812" y="111093"/>
                  </a:lnTo>
                  <a:lnTo>
                    <a:pt x="0" y="111093"/>
                  </a:lnTo>
                  <a:close/>
                </a:path>
              </a:pathLst>
            </a:custGeom>
            <a:solidFill>
              <a:srgbClr val="FFFFFF"/>
            </a:solidFill>
          </p:spPr>
          <p:txBody>
            <a:bodyPr/>
            <a:lstStyle/>
            <a:p>
              <a:endParaRPr lang="en-US"/>
            </a:p>
          </p:txBody>
        </p:sp>
        <p:sp>
          <p:nvSpPr>
            <p:cNvPr id="15" name="TextBox 15"/>
            <p:cNvSpPr txBox="1"/>
            <p:nvPr/>
          </p:nvSpPr>
          <p:spPr>
            <a:xfrm>
              <a:off x="0" y="-19050"/>
              <a:ext cx="147812" cy="130143"/>
            </a:xfrm>
            <a:prstGeom prst="rect">
              <a:avLst/>
            </a:prstGeom>
          </p:spPr>
          <p:txBody>
            <a:bodyPr lIns="50800" tIns="50800" rIns="50800" bIns="50800" rtlCol="0" anchor="ctr"/>
            <a:lstStyle/>
            <a:p>
              <a:pPr algn="ctr">
                <a:lnSpc>
                  <a:spcPts val="1399"/>
                </a:lnSpc>
              </a:pPr>
              <a:endParaRPr/>
            </a:p>
          </p:txBody>
        </p:sp>
      </p:grpSp>
      <p:sp>
        <p:nvSpPr>
          <p:cNvPr id="16" name="TextBox 16"/>
          <p:cNvSpPr txBox="1"/>
          <p:nvPr/>
        </p:nvSpPr>
        <p:spPr>
          <a:xfrm>
            <a:off x="777240" y="681990"/>
            <a:ext cx="9143079" cy="788035"/>
          </a:xfrm>
          <a:prstGeom prst="rect">
            <a:avLst/>
          </a:prstGeom>
        </p:spPr>
        <p:txBody>
          <a:bodyPr lIns="0" tIns="0" rIns="0" bIns="0" rtlCol="0" anchor="t">
            <a:spAutoFit/>
          </a:bodyPr>
          <a:lstStyle/>
          <a:p>
            <a:pPr algn="l">
              <a:lnSpc>
                <a:spcPts val="6439"/>
              </a:lnSpc>
            </a:pPr>
            <a:r>
              <a:rPr lang="en-US" sz="4599" b="1" spc="4">
                <a:solidFill>
                  <a:srgbClr val="1B447E"/>
                </a:solidFill>
                <a:latin typeface="Raleway 1 Heavy"/>
                <a:ea typeface="Raleway 1 Heavy"/>
                <a:cs typeface="Raleway 1 Heavy"/>
                <a:sym typeface="Raleway 1 Heavy"/>
              </a:rPr>
              <a:t>2025 ONLINE SALE</a:t>
            </a:r>
          </a:p>
        </p:txBody>
      </p:sp>
      <p:sp>
        <p:nvSpPr>
          <p:cNvPr id="17" name="TextBox 17"/>
          <p:cNvSpPr txBox="1"/>
          <p:nvPr/>
        </p:nvSpPr>
        <p:spPr>
          <a:xfrm>
            <a:off x="2426297" y="6938010"/>
            <a:ext cx="5112684" cy="447844"/>
          </a:xfrm>
          <a:prstGeom prst="rect">
            <a:avLst/>
          </a:prstGeom>
        </p:spPr>
        <p:txBody>
          <a:bodyPr lIns="0" tIns="0" rIns="0" bIns="0" rtlCol="0" anchor="t">
            <a:spAutoFit/>
          </a:bodyPr>
          <a:lstStyle/>
          <a:p>
            <a:pPr algn="ctr">
              <a:lnSpc>
                <a:spcPts val="3662"/>
              </a:lnSpc>
            </a:pPr>
            <a:r>
              <a:rPr lang="en-US" sz="2615" b="1">
                <a:solidFill>
                  <a:srgbClr val="231F20"/>
                </a:solidFill>
                <a:latin typeface="Raleway 2 Ultra-Bold"/>
                <a:ea typeface="Raleway 2 Ultra-Bold"/>
                <a:cs typeface="Raleway 2 Ultra-Bold"/>
                <a:sym typeface="Raleway 2 Ultra-Bold"/>
              </a:rPr>
              <a:t>WWW.PRPOPCORNSTORE.COM</a:t>
            </a:r>
          </a:p>
        </p:txBody>
      </p:sp>
      <p:sp>
        <p:nvSpPr>
          <p:cNvPr id="18" name="Freeform 18"/>
          <p:cNvSpPr/>
          <p:nvPr/>
        </p:nvSpPr>
        <p:spPr>
          <a:xfrm>
            <a:off x="519471" y="2835904"/>
            <a:ext cx="4343029" cy="1601680"/>
          </a:xfrm>
          <a:custGeom>
            <a:avLst/>
            <a:gdLst/>
            <a:ahLst/>
            <a:cxnLst/>
            <a:rect l="l" t="t" r="r" b="b"/>
            <a:pathLst>
              <a:path w="4343029" h="1601680">
                <a:moveTo>
                  <a:pt x="0" y="0"/>
                </a:moveTo>
                <a:lnTo>
                  <a:pt x="4343029" y="0"/>
                </a:lnTo>
                <a:lnTo>
                  <a:pt x="4343029" y="1601680"/>
                </a:lnTo>
                <a:lnTo>
                  <a:pt x="0" y="1601680"/>
                </a:lnTo>
                <a:lnTo>
                  <a:pt x="0" y="0"/>
                </a:lnTo>
                <a:close/>
              </a:path>
            </a:pathLst>
          </a:custGeom>
          <a:blipFill>
            <a:blip r:embed="rId5"/>
            <a:stretch>
              <a:fillRect l="-4740" t="-4324" r="-7597" b="-13360"/>
            </a:stretch>
          </a:blipFill>
        </p:spPr>
        <p:txBody>
          <a:bodyPr/>
          <a:lstStyle/>
          <a:p>
            <a:endParaRPr lang="en-US"/>
          </a:p>
        </p:txBody>
      </p:sp>
      <p:sp>
        <p:nvSpPr>
          <p:cNvPr id="19" name="Freeform 19"/>
          <p:cNvSpPr/>
          <p:nvPr/>
        </p:nvSpPr>
        <p:spPr>
          <a:xfrm>
            <a:off x="4988391" y="2840558"/>
            <a:ext cx="1468609" cy="1592372"/>
          </a:xfrm>
          <a:custGeom>
            <a:avLst/>
            <a:gdLst/>
            <a:ahLst/>
            <a:cxnLst/>
            <a:rect l="l" t="t" r="r" b="b"/>
            <a:pathLst>
              <a:path w="1468609" h="1592372">
                <a:moveTo>
                  <a:pt x="0" y="0"/>
                </a:moveTo>
                <a:lnTo>
                  <a:pt x="1468609" y="0"/>
                </a:lnTo>
                <a:lnTo>
                  <a:pt x="1468609" y="1592372"/>
                </a:lnTo>
                <a:lnTo>
                  <a:pt x="0" y="1592372"/>
                </a:lnTo>
                <a:lnTo>
                  <a:pt x="0" y="0"/>
                </a:lnTo>
                <a:close/>
              </a:path>
            </a:pathLst>
          </a:custGeom>
          <a:blipFill>
            <a:blip r:embed="rId6"/>
            <a:stretch>
              <a:fillRect l="-3862" t="-1709" r="-201756" b="-13083"/>
            </a:stretch>
          </a:blipFill>
        </p:spPr>
        <p:txBody>
          <a:bodyPr/>
          <a:lstStyle/>
          <a:p>
            <a:endParaRPr lang="en-US"/>
          </a:p>
        </p:txBody>
      </p:sp>
      <p:sp>
        <p:nvSpPr>
          <p:cNvPr id="20" name="Freeform 20"/>
          <p:cNvSpPr/>
          <p:nvPr/>
        </p:nvSpPr>
        <p:spPr>
          <a:xfrm>
            <a:off x="519471" y="4682315"/>
            <a:ext cx="2857625" cy="1594634"/>
          </a:xfrm>
          <a:custGeom>
            <a:avLst/>
            <a:gdLst/>
            <a:ahLst/>
            <a:cxnLst/>
            <a:rect l="l" t="t" r="r" b="b"/>
            <a:pathLst>
              <a:path w="2857625" h="1594634">
                <a:moveTo>
                  <a:pt x="0" y="0"/>
                </a:moveTo>
                <a:lnTo>
                  <a:pt x="2857625" y="0"/>
                </a:lnTo>
                <a:lnTo>
                  <a:pt x="2857625" y="1594634"/>
                </a:lnTo>
                <a:lnTo>
                  <a:pt x="0" y="1594634"/>
                </a:lnTo>
                <a:lnTo>
                  <a:pt x="0" y="0"/>
                </a:lnTo>
                <a:close/>
              </a:path>
            </a:pathLst>
          </a:custGeom>
          <a:blipFill>
            <a:blip r:embed="rId7"/>
            <a:stretch>
              <a:fillRect l="-2974" t="-1719" r="-54403" b="-15923"/>
            </a:stretch>
          </a:blipFill>
        </p:spPr>
        <p:txBody>
          <a:bodyPr/>
          <a:lstStyle/>
          <a:p>
            <a:endParaRPr lang="en-US"/>
          </a:p>
        </p:txBody>
      </p:sp>
      <p:sp>
        <p:nvSpPr>
          <p:cNvPr id="21" name="Freeform 21"/>
          <p:cNvSpPr/>
          <p:nvPr/>
        </p:nvSpPr>
        <p:spPr>
          <a:xfrm>
            <a:off x="4988391" y="4672232"/>
            <a:ext cx="1337448" cy="1614799"/>
          </a:xfrm>
          <a:custGeom>
            <a:avLst/>
            <a:gdLst/>
            <a:ahLst/>
            <a:cxnLst/>
            <a:rect l="l" t="t" r="r" b="b"/>
            <a:pathLst>
              <a:path w="1337448" h="1614799">
                <a:moveTo>
                  <a:pt x="0" y="0"/>
                </a:moveTo>
                <a:lnTo>
                  <a:pt x="1337449" y="0"/>
                </a:lnTo>
                <a:lnTo>
                  <a:pt x="1337449" y="1614800"/>
                </a:lnTo>
                <a:lnTo>
                  <a:pt x="0" y="1614800"/>
                </a:lnTo>
                <a:lnTo>
                  <a:pt x="0" y="0"/>
                </a:lnTo>
                <a:close/>
              </a:path>
            </a:pathLst>
          </a:custGeom>
          <a:blipFill>
            <a:blip r:embed="rId8"/>
            <a:stretch>
              <a:fillRect l="-4859" t="-2723" r="-238513" b="-19974"/>
            </a:stretch>
          </a:blipFill>
        </p:spPr>
        <p:txBody>
          <a:bodyPr/>
          <a:lstStyle/>
          <a:p>
            <a:endParaRPr lang="en-US"/>
          </a:p>
        </p:txBody>
      </p:sp>
      <p:sp>
        <p:nvSpPr>
          <p:cNvPr id="22" name="Freeform 22"/>
          <p:cNvSpPr/>
          <p:nvPr/>
        </p:nvSpPr>
        <p:spPr>
          <a:xfrm>
            <a:off x="6457000" y="2835904"/>
            <a:ext cx="2877454" cy="1597026"/>
          </a:xfrm>
          <a:custGeom>
            <a:avLst/>
            <a:gdLst/>
            <a:ahLst/>
            <a:cxnLst/>
            <a:rect l="l" t="t" r="r" b="b"/>
            <a:pathLst>
              <a:path w="2877454" h="1597026">
                <a:moveTo>
                  <a:pt x="0" y="0"/>
                </a:moveTo>
                <a:lnTo>
                  <a:pt x="2877455" y="0"/>
                </a:lnTo>
                <a:lnTo>
                  <a:pt x="2877455" y="1597026"/>
                </a:lnTo>
                <a:lnTo>
                  <a:pt x="0" y="1597026"/>
                </a:lnTo>
                <a:lnTo>
                  <a:pt x="0" y="0"/>
                </a:lnTo>
                <a:close/>
              </a:path>
            </a:pathLst>
          </a:custGeom>
          <a:blipFill>
            <a:blip r:embed="rId9"/>
            <a:stretch>
              <a:fillRect l="-54670" t="-1704" r="-3258" b="-14181"/>
            </a:stretch>
          </a:blipFill>
        </p:spPr>
        <p:txBody>
          <a:bodyPr/>
          <a:lstStyle/>
          <a:p>
            <a:endParaRPr lang="en-US"/>
          </a:p>
        </p:txBody>
      </p:sp>
      <p:sp>
        <p:nvSpPr>
          <p:cNvPr id="23" name="Freeform 23"/>
          <p:cNvSpPr/>
          <p:nvPr/>
        </p:nvSpPr>
        <p:spPr>
          <a:xfrm>
            <a:off x="3480648" y="4682315"/>
            <a:ext cx="1381851" cy="1594634"/>
          </a:xfrm>
          <a:custGeom>
            <a:avLst/>
            <a:gdLst/>
            <a:ahLst/>
            <a:cxnLst/>
            <a:rect l="l" t="t" r="r" b="b"/>
            <a:pathLst>
              <a:path w="1381851" h="1594634">
                <a:moveTo>
                  <a:pt x="0" y="0"/>
                </a:moveTo>
                <a:lnTo>
                  <a:pt x="1381852" y="0"/>
                </a:lnTo>
                <a:lnTo>
                  <a:pt x="1381852" y="1594634"/>
                </a:lnTo>
                <a:lnTo>
                  <a:pt x="0" y="1594634"/>
                </a:lnTo>
                <a:lnTo>
                  <a:pt x="0" y="0"/>
                </a:lnTo>
                <a:close/>
              </a:path>
            </a:pathLst>
          </a:custGeom>
          <a:blipFill>
            <a:blip r:embed="rId10"/>
            <a:stretch>
              <a:fillRect l="-219883" t="-2218" r="-4091" b="-14890"/>
            </a:stretch>
          </a:blipFill>
        </p:spPr>
        <p:txBody>
          <a:bodyPr/>
          <a:lstStyle/>
          <a:p>
            <a:endParaRPr lang="en-US"/>
          </a:p>
        </p:txBody>
      </p:sp>
      <p:sp>
        <p:nvSpPr>
          <p:cNvPr id="24" name="Freeform 24"/>
          <p:cNvSpPr/>
          <p:nvPr/>
        </p:nvSpPr>
        <p:spPr>
          <a:xfrm>
            <a:off x="6447229" y="4682315"/>
            <a:ext cx="2876954" cy="1614799"/>
          </a:xfrm>
          <a:custGeom>
            <a:avLst/>
            <a:gdLst/>
            <a:ahLst/>
            <a:cxnLst/>
            <a:rect l="l" t="t" r="r" b="b"/>
            <a:pathLst>
              <a:path w="2876954" h="1614799">
                <a:moveTo>
                  <a:pt x="0" y="0"/>
                </a:moveTo>
                <a:lnTo>
                  <a:pt x="2876954" y="0"/>
                </a:lnTo>
                <a:lnTo>
                  <a:pt x="2876954" y="1614800"/>
                </a:lnTo>
                <a:lnTo>
                  <a:pt x="0" y="1614800"/>
                </a:lnTo>
                <a:lnTo>
                  <a:pt x="0" y="0"/>
                </a:lnTo>
                <a:close/>
              </a:path>
            </a:pathLst>
          </a:custGeom>
          <a:blipFill>
            <a:blip r:embed="rId8"/>
            <a:stretch>
              <a:fillRect l="-55298" t="-2723" r="-4329" b="-19974"/>
            </a:stretch>
          </a:blipFill>
        </p:spPr>
        <p:txBody>
          <a:bodyPr/>
          <a:lstStyle/>
          <a:p>
            <a:endParaRPr lang="en-US"/>
          </a:p>
        </p:txBody>
      </p:sp>
      <p:sp>
        <p:nvSpPr>
          <p:cNvPr id="25" name="Freeform 25"/>
          <p:cNvSpPr/>
          <p:nvPr/>
        </p:nvSpPr>
        <p:spPr>
          <a:xfrm flipH="1">
            <a:off x="7605896" y="1904721"/>
            <a:ext cx="2085556" cy="862899"/>
          </a:xfrm>
          <a:custGeom>
            <a:avLst/>
            <a:gdLst/>
            <a:ahLst/>
            <a:cxnLst/>
            <a:rect l="l" t="t" r="r" b="b"/>
            <a:pathLst>
              <a:path w="2085556" h="862899">
                <a:moveTo>
                  <a:pt x="2085556" y="0"/>
                </a:moveTo>
                <a:lnTo>
                  <a:pt x="0" y="0"/>
                </a:lnTo>
                <a:lnTo>
                  <a:pt x="0" y="862899"/>
                </a:lnTo>
                <a:lnTo>
                  <a:pt x="2085556" y="862899"/>
                </a:lnTo>
                <a:lnTo>
                  <a:pt x="2085556" y="0"/>
                </a:lnTo>
                <a:close/>
              </a:path>
            </a:pathLst>
          </a:custGeom>
          <a:blipFill>
            <a:blip r:embed="rId11">
              <a:alphaModFix amt="32999"/>
            </a:blip>
            <a:stretch>
              <a:fillRect/>
            </a:stretch>
          </a:blipFill>
        </p:spPr>
        <p:txBody>
          <a:bodyPr/>
          <a:lstStyle/>
          <a:p>
            <a:endParaRPr lang="en-US"/>
          </a:p>
        </p:txBody>
      </p:sp>
      <p:sp>
        <p:nvSpPr>
          <p:cNvPr id="26" name="TextBox 26"/>
          <p:cNvSpPr txBox="1"/>
          <p:nvPr/>
        </p:nvSpPr>
        <p:spPr>
          <a:xfrm>
            <a:off x="366948" y="2214359"/>
            <a:ext cx="5615194" cy="301464"/>
          </a:xfrm>
          <a:prstGeom prst="rect">
            <a:avLst/>
          </a:prstGeom>
        </p:spPr>
        <p:txBody>
          <a:bodyPr lIns="0" tIns="0" rIns="0" bIns="0" rtlCol="0" anchor="t">
            <a:spAutoFit/>
          </a:bodyPr>
          <a:lstStyle/>
          <a:p>
            <a:pPr algn="ctr">
              <a:lnSpc>
                <a:spcPts val="2595"/>
              </a:lnSpc>
            </a:pPr>
            <a:r>
              <a:rPr lang="en-US" sz="1853" b="1">
                <a:solidFill>
                  <a:srgbClr val="231F20"/>
                </a:solidFill>
                <a:latin typeface="Dancing Script Bold"/>
                <a:ea typeface="Dancing Script Bold"/>
                <a:cs typeface="Dancing Script Bold"/>
                <a:sym typeface="Dancing Script Bold"/>
              </a:rPr>
              <a:t>Shop our product mixes today - or support the military with our  </a:t>
            </a:r>
          </a:p>
        </p:txBody>
      </p:sp>
      <p:sp>
        <p:nvSpPr>
          <p:cNvPr id="27" name="TextBox 27"/>
          <p:cNvSpPr txBox="1"/>
          <p:nvPr/>
        </p:nvSpPr>
        <p:spPr>
          <a:xfrm>
            <a:off x="6009522" y="2147527"/>
            <a:ext cx="2731285" cy="368241"/>
          </a:xfrm>
          <a:prstGeom prst="rect">
            <a:avLst/>
          </a:prstGeom>
        </p:spPr>
        <p:txBody>
          <a:bodyPr lIns="0" tIns="0" rIns="0" bIns="0" rtlCol="0" anchor="t">
            <a:spAutoFit/>
          </a:bodyPr>
          <a:lstStyle/>
          <a:p>
            <a:pPr algn="ctr">
              <a:lnSpc>
                <a:spcPts val="2919"/>
              </a:lnSpc>
            </a:pPr>
            <a:r>
              <a:rPr lang="en-US" sz="2085" b="1">
                <a:solidFill>
                  <a:srgbClr val="1B447E"/>
                </a:solidFill>
                <a:latin typeface="Raleway 2 Ultra-Bold"/>
                <a:ea typeface="Raleway 2 Ultra-Bold"/>
                <a:cs typeface="Raleway 2 Ultra-Bold"/>
                <a:sym typeface="Raleway 2 Ultra-Bold"/>
              </a:rPr>
              <a:t>MILITARY DONATION</a:t>
            </a:r>
          </a:p>
        </p:txBody>
      </p:sp>
      <p:grpSp>
        <p:nvGrpSpPr>
          <p:cNvPr id="28" name="Group 28"/>
          <p:cNvGrpSpPr/>
          <p:nvPr/>
        </p:nvGrpSpPr>
        <p:grpSpPr>
          <a:xfrm>
            <a:off x="0" y="0"/>
            <a:ext cx="10058400" cy="104451"/>
            <a:chOff x="0" y="0"/>
            <a:chExt cx="4451339" cy="46225"/>
          </a:xfrm>
        </p:grpSpPr>
        <p:sp>
          <p:nvSpPr>
            <p:cNvPr id="29" name="Freeform 29"/>
            <p:cNvSpPr/>
            <p:nvPr/>
          </p:nvSpPr>
          <p:spPr>
            <a:xfrm>
              <a:off x="0" y="0"/>
              <a:ext cx="4451340" cy="46225"/>
            </a:xfrm>
            <a:custGeom>
              <a:avLst/>
              <a:gdLst/>
              <a:ahLst/>
              <a:cxnLst/>
              <a:rect l="l" t="t" r="r" b="b"/>
              <a:pathLst>
                <a:path w="4451340" h="46225">
                  <a:moveTo>
                    <a:pt x="0" y="0"/>
                  </a:moveTo>
                  <a:lnTo>
                    <a:pt x="4451340" y="0"/>
                  </a:lnTo>
                  <a:lnTo>
                    <a:pt x="4451340" y="46225"/>
                  </a:lnTo>
                  <a:lnTo>
                    <a:pt x="0" y="46225"/>
                  </a:lnTo>
                  <a:close/>
                </a:path>
              </a:pathLst>
            </a:custGeom>
            <a:solidFill>
              <a:srgbClr val="C4E2F6"/>
            </a:solidFill>
          </p:spPr>
          <p:txBody>
            <a:bodyPr/>
            <a:lstStyle/>
            <a:p>
              <a:endParaRPr lang="en-US"/>
            </a:p>
          </p:txBody>
        </p:sp>
        <p:sp>
          <p:nvSpPr>
            <p:cNvPr id="30" name="TextBox 30"/>
            <p:cNvSpPr txBox="1"/>
            <p:nvPr/>
          </p:nvSpPr>
          <p:spPr>
            <a:xfrm>
              <a:off x="0" y="-19050"/>
              <a:ext cx="4451339" cy="65275"/>
            </a:xfrm>
            <a:prstGeom prst="rect">
              <a:avLst/>
            </a:prstGeom>
          </p:spPr>
          <p:txBody>
            <a:bodyPr lIns="40014" tIns="40014" rIns="40014" bIns="40014" rtlCol="0" anchor="ctr"/>
            <a:lstStyle/>
            <a:p>
              <a:pPr algn="ctr">
                <a:lnSpc>
                  <a:spcPts val="1602"/>
                </a:lnSpc>
              </a:pPr>
              <a:endParaRPr/>
            </a:p>
          </p:txBody>
        </p:sp>
      </p:grpSp>
      <p:grpSp>
        <p:nvGrpSpPr>
          <p:cNvPr id="31" name="Group 31"/>
          <p:cNvGrpSpPr/>
          <p:nvPr/>
        </p:nvGrpSpPr>
        <p:grpSpPr>
          <a:xfrm>
            <a:off x="0" y="142549"/>
            <a:ext cx="10058400" cy="216990"/>
            <a:chOff x="0" y="0"/>
            <a:chExt cx="4451339" cy="96029"/>
          </a:xfrm>
        </p:grpSpPr>
        <p:sp>
          <p:nvSpPr>
            <p:cNvPr id="32" name="Freeform 32"/>
            <p:cNvSpPr/>
            <p:nvPr/>
          </p:nvSpPr>
          <p:spPr>
            <a:xfrm>
              <a:off x="0" y="0"/>
              <a:ext cx="4451340" cy="96029"/>
            </a:xfrm>
            <a:custGeom>
              <a:avLst/>
              <a:gdLst/>
              <a:ahLst/>
              <a:cxnLst/>
              <a:rect l="l" t="t" r="r" b="b"/>
              <a:pathLst>
                <a:path w="4451340" h="96029">
                  <a:moveTo>
                    <a:pt x="0" y="0"/>
                  </a:moveTo>
                  <a:lnTo>
                    <a:pt x="4451340" y="0"/>
                  </a:lnTo>
                  <a:lnTo>
                    <a:pt x="4451340" y="96029"/>
                  </a:lnTo>
                  <a:lnTo>
                    <a:pt x="0" y="96029"/>
                  </a:lnTo>
                  <a:close/>
                </a:path>
              </a:pathLst>
            </a:custGeom>
            <a:solidFill>
              <a:srgbClr val="1B447E"/>
            </a:solidFill>
          </p:spPr>
          <p:txBody>
            <a:bodyPr/>
            <a:lstStyle/>
            <a:p>
              <a:endParaRPr lang="en-US"/>
            </a:p>
          </p:txBody>
        </p:sp>
        <p:sp>
          <p:nvSpPr>
            <p:cNvPr id="33" name="TextBox 33"/>
            <p:cNvSpPr txBox="1"/>
            <p:nvPr/>
          </p:nvSpPr>
          <p:spPr>
            <a:xfrm>
              <a:off x="0" y="-19050"/>
              <a:ext cx="4451339" cy="115079"/>
            </a:xfrm>
            <a:prstGeom prst="rect">
              <a:avLst/>
            </a:prstGeom>
          </p:spPr>
          <p:txBody>
            <a:bodyPr lIns="40014" tIns="40014" rIns="40014" bIns="40014" rtlCol="0" anchor="ctr"/>
            <a:lstStyle/>
            <a:p>
              <a:pPr algn="ctr">
                <a:lnSpc>
                  <a:spcPts val="1602"/>
                </a:lnSpc>
              </a:pPr>
              <a:endParaRPr/>
            </a:p>
          </p:txBody>
        </p:sp>
      </p:grpSp>
      <p:sp>
        <p:nvSpPr>
          <p:cNvPr id="34" name="TextBox 34"/>
          <p:cNvSpPr txBox="1"/>
          <p:nvPr/>
        </p:nvSpPr>
        <p:spPr>
          <a:xfrm>
            <a:off x="1401826" y="4254127"/>
            <a:ext cx="464248" cy="191135"/>
          </a:xfrm>
          <a:prstGeom prst="rect">
            <a:avLst/>
          </a:prstGeom>
        </p:spPr>
        <p:txBody>
          <a:bodyPr lIns="0" tIns="0" rIns="0" bIns="0" rtlCol="0" anchor="t">
            <a:spAutoFit/>
          </a:bodyPr>
          <a:lstStyle/>
          <a:p>
            <a:pPr algn="ctr">
              <a:lnSpc>
                <a:spcPts val="1540"/>
              </a:lnSpc>
              <a:spcBef>
                <a:spcPct val="0"/>
              </a:spcBef>
            </a:pPr>
            <a:r>
              <a:rPr lang="en-US" sz="1100" b="1">
                <a:solidFill>
                  <a:srgbClr val="FDFDFD"/>
                </a:solidFill>
                <a:latin typeface="Raleway 1 Heavy"/>
                <a:ea typeface="Raleway 1 Heavy"/>
                <a:cs typeface="Raleway 1 Heavy"/>
                <a:sym typeface="Raleway 1 Heavy"/>
              </a:rPr>
              <a:t>$30.00</a:t>
            </a:r>
          </a:p>
        </p:txBody>
      </p:sp>
      <p:sp>
        <p:nvSpPr>
          <p:cNvPr id="35" name="TextBox 35"/>
          <p:cNvSpPr txBox="1"/>
          <p:nvPr/>
        </p:nvSpPr>
        <p:spPr>
          <a:xfrm>
            <a:off x="2887004" y="4241795"/>
            <a:ext cx="464248" cy="191135"/>
          </a:xfrm>
          <a:prstGeom prst="rect">
            <a:avLst/>
          </a:prstGeom>
        </p:spPr>
        <p:txBody>
          <a:bodyPr lIns="0" tIns="0" rIns="0" bIns="0" rtlCol="0" anchor="t">
            <a:spAutoFit/>
          </a:bodyPr>
          <a:lstStyle/>
          <a:p>
            <a:pPr algn="ctr">
              <a:lnSpc>
                <a:spcPts val="1540"/>
              </a:lnSpc>
              <a:spcBef>
                <a:spcPct val="0"/>
              </a:spcBef>
            </a:pPr>
            <a:r>
              <a:rPr lang="en-US" sz="1100" b="1">
                <a:solidFill>
                  <a:srgbClr val="FDFDFD"/>
                </a:solidFill>
                <a:latin typeface="Raleway 1 Heavy"/>
                <a:ea typeface="Raleway 1 Heavy"/>
                <a:cs typeface="Raleway 1 Heavy"/>
                <a:sym typeface="Raleway 1 Heavy"/>
              </a:rPr>
              <a:t>$30.00</a:t>
            </a:r>
          </a:p>
        </p:txBody>
      </p:sp>
      <p:sp>
        <p:nvSpPr>
          <p:cNvPr id="36" name="TextBox 36"/>
          <p:cNvSpPr txBox="1"/>
          <p:nvPr/>
        </p:nvSpPr>
        <p:spPr>
          <a:xfrm>
            <a:off x="4335993" y="4241795"/>
            <a:ext cx="456438" cy="191135"/>
          </a:xfrm>
          <a:prstGeom prst="rect">
            <a:avLst/>
          </a:prstGeom>
        </p:spPr>
        <p:txBody>
          <a:bodyPr lIns="0" tIns="0" rIns="0" bIns="0" rtlCol="0" anchor="t">
            <a:spAutoFit/>
          </a:bodyPr>
          <a:lstStyle/>
          <a:p>
            <a:pPr algn="ctr">
              <a:lnSpc>
                <a:spcPts val="1540"/>
              </a:lnSpc>
              <a:spcBef>
                <a:spcPct val="0"/>
              </a:spcBef>
            </a:pPr>
            <a:r>
              <a:rPr lang="en-US" sz="1100" b="1">
                <a:solidFill>
                  <a:srgbClr val="FDFDFD"/>
                </a:solidFill>
                <a:latin typeface="Raleway 1 Heavy"/>
                <a:ea typeface="Raleway 1 Heavy"/>
                <a:cs typeface="Raleway 1 Heavy"/>
                <a:sym typeface="Raleway 1 Heavy"/>
              </a:rPr>
              <a:t>$35.00</a:t>
            </a:r>
          </a:p>
        </p:txBody>
      </p:sp>
      <p:sp>
        <p:nvSpPr>
          <p:cNvPr id="37" name="TextBox 37"/>
          <p:cNvSpPr txBox="1"/>
          <p:nvPr/>
        </p:nvSpPr>
        <p:spPr>
          <a:xfrm>
            <a:off x="5881675" y="4241795"/>
            <a:ext cx="456438" cy="191135"/>
          </a:xfrm>
          <a:prstGeom prst="rect">
            <a:avLst/>
          </a:prstGeom>
        </p:spPr>
        <p:txBody>
          <a:bodyPr lIns="0" tIns="0" rIns="0" bIns="0" rtlCol="0" anchor="t">
            <a:spAutoFit/>
          </a:bodyPr>
          <a:lstStyle/>
          <a:p>
            <a:pPr algn="ctr">
              <a:lnSpc>
                <a:spcPts val="1540"/>
              </a:lnSpc>
              <a:spcBef>
                <a:spcPct val="0"/>
              </a:spcBef>
            </a:pPr>
            <a:r>
              <a:rPr lang="en-US" sz="1100" b="1">
                <a:solidFill>
                  <a:srgbClr val="FDFDFD"/>
                </a:solidFill>
                <a:latin typeface="Raleway 1 Heavy"/>
                <a:ea typeface="Raleway 1 Heavy"/>
                <a:cs typeface="Raleway 1 Heavy"/>
                <a:sym typeface="Raleway 1 Heavy"/>
              </a:rPr>
              <a:t>$35.00</a:t>
            </a:r>
          </a:p>
        </p:txBody>
      </p:sp>
      <p:sp>
        <p:nvSpPr>
          <p:cNvPr id="38" name="TextBox 38"/>
          <p:cNvSpPr txBox="1"/>
          <p:nvPr/>
        </p:nvSpPr>
        <p:spPr>
          <a:xfrm>
            <a:off x="7287865" y="4241795"/>
            <a:ext cx="465010" cy="191135"/>
          </a:xfrm>
          <a:prstGeom prst="rect">
            <a:avLst/>
          </a:prstGeom>
        </p:spPr>
        <p:txBody>
          <a:bodyPr lIns="0" tIns="0" rIns="0" bIns="0" rtlCol="0" anchor="t">
            <a:spAutoFit/>
          </a:bodyPr>
          <a:lstStyle/>
          <a:p>
            <a:pPr algn="ctr">
              <a:lnSpc>
                <a:spcPts val="1540"/>
              </a:lnSpc>
              <a:spcBef>
                <a:spcPct val="0"/>
              </a:spcBef>
            </a:pPr>
            <a:r>
              <a:rPr lang="en-US" sz="1100" b="1">
                <a:solidFill>
                  <a:srgbClr val="FDFDFD"/>
                </a:solidFill>
                <a:latin typeface="Raleway 1 Heavy"/>
                <a:ea typeface="Raleway 1 Heavy"/>
                <a:cs typeface="Raleway 1 Heavy"/>
                <a:sym typeface="Raleway 1 Heavy"/>
              </a:rPr>
              <a:t>$40.00</a:t>
            </a:r>
          </a:p>
        </p:txBody>
      </p:sp>
      <p:sp>
        <p:nvSpPr>
          <p:cNvPr id="39" name="TextBox 39"/>
          <p:cNvSpPr txBox="1"/>
          <p:nvPr/>
        </p:nvSpPr>
        <p:spPr>
          <a:xfrm>
            <a:off x="8809769" y="4241795"/>
            <a:ext cx="465010" cy="191135"/>
          </a:xfrm>
          <a:prstGeom prst="rect">
            <a:avLst/>
          </a:prstGeom>
        </p:spPr>
        <p:txBody>
          <a:bodyPr lIns="0" tIns="0" rIns="0" bIns="0" rtlCol="0" anchor="t">
            <a:spAutoFit/>
          </a:bodyPr>
          <a:lstStyle/>
          <a:p>
            <a:pPr algn="ctr">
              <a:lnSpc>
                <a:spcPts val="1540"/>
              </a:lnSpc>
              <a:spcBef>
                <a:spcPct val="0"/>
              </a:spcBef>
            </a:pPr>
            <a:r>
              <a:rPr lang="en-US" sz="1100" b="1">
                <a:solidFill>
                  <a:srgbClr val="FDFDFD"/>
                </a:solidFill>
                <a:latin typeface="Raleway 1 Heavy"/>
                <a:ea typeface="Raleway 1 Heavy"/>
                <a:cs typeface="Raleway 1 Heavy"/>
                <a:sym typeface="Raleway 1 Heavy"/>
              </a:rPr>
              <a:t>$40.00</a:t>
            </a:r>
          </a:p>
        </p:txBody>
      </p:sp>
      <p:sp>
        <p:nvSpPr>
          <p:cNvPr id="40" name="TextBox 40"/>
          <p:cNvSpPr txBox="1"/>
          <p:nvPr/>
        </p:nvSpPr>
        <p:spPr>
          <a:xfrm>
            <a:off x="1344237" y="6085814"/>
            <a:ext cx="457332" cy="191135"/>
          </a:xfrm>
          <a:prstGeom prst="rect">
            <a:avLst/>
          </a:prstGeom>
        </p:spPr>
        <p:txBody>
          <a:bodyPr lIns="0" tIns="0" rIns="0" bIns="0" rtlCol="0" anchor="t">
            <a:spAutoFit/>
          </a:bodyPr>
          <a:lstStyle/>
          <a:p>
            <a:pPr algn="ctr">
              <a:lnSpc>
                <a:spcPts val="1540"/>
              </a:lnSpc>
              <a:spcBef>
                <a:spcPct val="0"/>
              </a:spcBef>
            </a:pPr>
            <a:r>
              <a:rPr lang="en-US" sz="1100" b="1">
                <a:solidFill>
                  <a:srgbClr val="FDFDFD"/>
                </a:solidFill>
                <a:latin typeface="Raleway 1 Heavy"/>
                <a:ea typeface="Raleway 1 Heavy"/>
                <a:cs typeface="Raleway 1 Heavy"/>
                <a:sym typeface="Raleway 1 Heavy"/>
              </a:rPr>
              <a:t>$45.00</a:t>
            </a:r>
          </a:p>
        </p:txBody>
      </p:sp>
      <p:sp>
        <p:nvSpPr>
          <p:cNvPr id="41" name="TextBox 41"/>
          <p:cNvSpPr txBox="1"/>
          <p:nvPr/>
        </p:nvSpPr>
        <p:spPr>
          <a:xfrm>
            <a:off x="2823518" y="6085814"/>
            <a:ext cx="457105" cy="191135"/>
          </a:xfrm>
          <a:prstGeom prst="rect">
            <a:avLst/>
          </a:prstGeom>
        </p:spPr>
        <p:txBody>
          <a:bodyPr lIns="0" tIns="0" rIns="0" bIns="0" rtlCol="0" anchor="t">
            <a:spAutoFit/>
          </a:bodyPr>
          <a:lstStyle/>
          <a:p>
            <a:pPr algn="ctr">
              <a:lnSpc>
                <a:spcPts val="1540"/>
              </a:lnSpc>
              <a:spcBef>
                <a:spcPct val="0"/>
              </a:spcBef>
            </a:pPr>
            <a:r>
              <a:rPr lang="en-US" sz="1100" b="1">
                <a:solidFill>
                  <a:srgbClr val="FDFDFD"/>
                </a:solidFill>
                <a:latin typeface="Raleway 1 Heavy"/>
                <a:ea typeface="Raleway 1 Heavy"/>
                <a:cs typeface="Raleway 1 Heavy"/>
                <a:sym typeface="Raleway 1 Heavy"/>
              </a:rPr>
              <a:t>$45.00</a:t>
            </a:r>
          </a:p>
        </p:txBody>
      </p:sp>
      <p:sp>
        <p:nvSpPr>
          <p:cNvPr id="42" name="TextBox 42"/>
          <p:cNvSpPr txBox="1"/>
          <p:nvPr/>
        </p:nvSpPr>
        <p:spPr>
          <a:xfrm>
            <a:off x="4335993" y="6085814"/>
            <a:ext cx="457105" cy="191135"/>
          </a:xfrm>
          <a:prstGeom prst="rect">
            <a:avLst/>
          </a:prstGeom>
        </p:spPr>
        <p:txBody>
          <a:bodyPr lIns="0" tIns="0" rIns="0" bIns="0" rtlCol="0" anchor="t">
            <a:spAutoFit/>
          </a:bodyPr>
          <a:lstStyle/>
          <a:p>
            <a:pPr algn="ctr">
              <a:lnSpc>
                <a:spcPts val="1540"/>
              </a:lnSpc>
              <a:spcBef>
                <a:spcPct val="0"/>
              </a:spcBef>
            </a:pPr>
            <a:r>
              <a:rPr lang="en-US" sz="1100" b="1">
                <a:solidFill>
                  <a:srgbClr val="FDFDFD"/>
                </a:solidFill>
                <a:latin typeface="Raleway 1 Heavy"/>
                <a:ea typeface="Raleway 1 Heavy"/>
                <a:cs typeface="Raleway 1 Heavy"/>
                <a:sym typeface="Raleway 1 Heavy"/>
              </a:rPr>
              <a:t>$45.00</a:t>
            </a:r>
          </a:p>
        </p:txBody>
      </p:sp>
      <p:sp>
        <p:nvSpPr>
          <p:cNvPr id="43" name="TextBox 43"/>
          <p:cNvSpPr txBox="1"/>
          <p:nvPr/>
        </p:nvSpPr>
        <p:spPr>
          <a:xfrm>
            <a:off x="5824525" y="6095897"/>
            <a:ext cx="461296" cy="191135"/>
          </a:xfrm>
          <a:prstGeom prst="rect">
            <a:avLst/>
          </a:prstGeom>
        </p:spPr>
        <p:txBody>
          <a:bodyPr lIns="0" tIns="0" rIns="0" bIns="0" rtlCol="0" anchor="t">
            <a:spAutoFit/>
          </a:bodyPr>
          <a:lstStyle/>
          <a:p>
            <a:pPr algn="ctr">
              <a:lnSpc>
                <a:spcPts val="1540"/>
              </a:lnSpc>
              <a:spcBef>
                <a:spcPct val="0"/>
              </a:spcBef>
            </a:pPr>
            <a:r>
              <a:rPr lang="en-US" sz="1100" b="1">
                <a:solidFill>
                  <a:srgbClr val="FDFDFD"/>
                </a:solidFill>
                <a:latin typeface="Raleway 1 Heavy"/>
                <a:ea typeface="Raleway 1 Heavy"/>
                <a:cs typeface="Raleway 1 Heavy"/>
                <a:sym typeface="Raleway 1 Heavy"/>
              </a:rPr>
              <a:t>$50.00</a:t>
            </a:r>
          </a:p>
        </p:txBody>
      </p:sp>
      <p:sp>
        <p:nvSpPr>
          <p:cNvPr id="44" name="TextBox 44"/>
          <p:cNvSpPr txBox="1"/>
          <p:nvPr/>
        </p:nvSpPr>
        <p:spPr>
          <a:xfrm>
            <a:off x="7291698" y="6085814"/>
            <a:ext cx="453628" cy="191135"/>
          </a:xfrm>
          <a:prstGeom prst="rect">
            <a:avLst/>
          </a:prstGeom>
        </p:spPr>
        <p:txBody>
          <a:bodyPr lIns="0" tIns="0" rIns="0" bIns="0" rtlCol="0" anchor="t">
            <a:spAutoFit/>
          </a:bodyPr>
          <a:lstStyle/>
          <a:p>
            <a:pPr algn="ctr">
              <a:lnSpc>
                <a:spcPts val="1540"/>
              </a:lnSpc>
              <a:spcBef>
                <a:spcPct val="0"/>
              </a:spcBef>
            </a:pPr>
            <a:r>
              <a:rPr lang="en-US" sz="1100" b="1">
                <a:solidFill>
                  <a:srgbClr val="FDFDFD"/>
                </a:solidFill>
                <a:latin typeface="Raleway 1 Heavy"/>
                <a:ea typeface="Raleway 1 Heavy"/>
                <a:cs typeface="Raleway 1 Heavy"/>
                <a:sym typeface="Raleway 1 Heavy"/>
              </a:rPr>
              <a:t>$55.00</a:t>
            </a:r>
          </a:p>
        </p:txBody>
      </p:sp>
      <p:sp>
        <p:nvSpPr>
          <p:cNvPr id="45" name="TextBox 45"/>
          <p:cNvSpPr txBox="1"/>
          <p:nvPr/>
        </p:nvSpPr>
        <p:spPr>
          <a:xfrm>
            <a:off x="8806435" y="6105980"/>
            <a:ext cx="468344" cy="191135"/>
          </a:xfrm>
          <a:prstGeom prst="rect">
            <a:avLst/>
          </a:prstGeom>
        </p:spPr>
        <p:txBody>
          <a:bodyPr lIns="0" tIns="0" rIns="0" bIns="0" rtlCol="0" anchor="t">
            <a:spAutoFit/>
          </a:bodyPr>
          <a:lstStyle/>
          <a:p>
            <a:pPr algn="ctr">
              <a:lnSpc>
                <a:spcPts val="1540"/>
              </a:lnSpc>
              <a:spcBef>
                <a:spcPct val="0"/>
              </a:spcBef>
            </a:pPr>
            <a:r>
              <a:rPr lang="en-US" sz="1100" b="1">
                <a:solidFill>
                  <a:srgbClr val="FDFDFD"/>
                </a:solidFill>
                <a:latin typeface="Raleway 1 Heavy"/>
                <a:ea typeface="Raleway 1 Heavy"/>
                <a:cs typeface="Raleway 1 Heavy"/>
                <a:sym typeface="Raleway 1 Heavy"/>
              </a:rPr>
              <a:t>$60.00</a:t>
            </a:r>
          </a:p>
        </p:txBody>
      </p:sp>
      <p:pic>
        <p:nvPicPr>
          <p:cNvPr id="46" name="Picture 45" descr="A blue and white logo&#10;&#10;Description automatically generated">
            <a:extLst>
              <a:ext uri="{FF2B5EF4-FFF2-40B4-BE49-F238E27FC236}">
                <a16:creationId xmlns:a16="http://schemas.microsoft.com/office/drawing/2014/main" id="{D247FA34-8DBA-48E3-136F-3F05D62AB80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948580" y="664167"/>
            <a:ext cx="1894294" cy="101172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4E2F6"/>
        </a:solidFill>
        <a:effectLst/>
      </p:bgPr>
    </p:bg>
    <p:spTree>
      <p:nvGrpSpPr>
        <p:cNvPr id="1" name=""/>
        <p:cNvGrpSpPr/>
        <p:nvPr/>
      </p:nvGrpSpPr>
      <p:grpSpPr>
        <a:xfrm>
          <a:off x="0" y="0"/>
          <a:ext cx="0" cy="0"/>
          <a:chOff x="0" y="0"/>
          <a:chExt cx="0" cy="0"/>
        </a:xfrm>
      </p:grpSpPr>
      <p:sp>
        <p:nvSpPr>
          <p:cNvPr id="2" name="Freeform 2"/>
          <p:cNvSpPr/>
          <p:nvPr/>
        </p:nvSpPr>
        <p:spPr>
          <a:xfrm>
            <a:off x="-205322" y="3730679"/>
            <a:ext cx="10634930" cy="4378110"/>
          </a:xfrm>
          <a:custGeom>
            <a:avLst/>
            <a:gdLst/>
            <a:ahLst/>
            <a:cxnLst/>
            <a:rect l="l" t="t" r="r" b="b"/>
            <a:pathLst>
              <a:path w="10634930" h="4378110">
                <a:moveTo>
                  <a:pt x="0" y="0"/>
                </a:moveTo>
                <a:lnTo>
                  <a:pt x="10634930" y="0"/>
                </a:lnTo>
                <a:lnTo>
                  <a:pt x="10634930" y="4378110"/>
                </a:lnTo>
                <a:lnTo>
                  <a:pt x="0" y="4378110"/>
                </a:lnTo>
                <a:lnTo>
                  <a:pt x="0" y="0"/>
                </a:lnTo>
                <a:close/>
              </a:path>
            </a:pathLst>
          </a:custGeom>
          <a:blipFill>
            <a:blip r:embed="rId2"/>
            <a:stretch>
              <a:fillRect t="-11856" b="-5348"/>
            </a:stretch>
          </a:blipFill>
        </p:spPr>
        <p:txBody>
          <a:bodyPr/>
          <a:lstStyle/>
          <a:p>
            <a:endParaRPr lang="en-US"/>
          </a:p>
        </p:txBody>
      </p:sp>
      <p:sp>
        <p:nvSpPr>
          <p:cNvPr id="3" name="AutoShape 3"/>
          <p:cNvSpPr/>
          <p:nvPr/>
        </p:nvSpPr>
        <p:spPr>
          <a:xfrm>
            <a:off x="539801" y="3375546"/>
            <a:ext cx="117262" cy="1078811"/>
          </a:xfrm>
          <a:prstGeom prst="rect">
            <a:avLst/>
          </a:prstGeom>
          <a:solidFill>
            <a:srgbClr val="1B447E"/>
          </a:solidFill>
        </p:spPr>
        <p:txBody>
          <a:bodyPr/>
          <a:lstStyle/>
          <a:p>
            <a:endParaRPr lang="en-US"/>
          </a:p>
        </p:txBody>
      </p:sp>
      <p:sp>
        <p:nvSpPr>
          <p:cNvPr id="4" name="AutoShape 4"/>
          <p:cNvSpPr/>
          <p:nvPr/>
        </p:nvSpPr>
        <p:spPr>
          <a:xfrm>
            <a:off x="539801" y="4886368"/>
            <a:ext cx="117262" cy="1078811"/>
          </a:xfrm>
          <a:prstGeom prst="rect">
            <a:avLst/>
          </a:prstGeom>
          <a:solidFill>
            <a:srgbClr val="1B447E"/>
          </a:solidFill>
        </p:spPr>
        <p:txBody>
          <a:bodyPr/>
          <a:lstStyle/>
          <a:p>
            <a:endParaRPr lang="en-US"/>
          </a:p>
        </p:txBody>
      </p:sp>
      <p:sp>
        <p:nvSpPr>
          <p:cNvPr id="5" name="AutoShape 5"/>
          <p:cNvSpPr/>
          <p:nvPr/>
        </p:nvSpPr>
        <p:spPr>
          <a:xfrm>
            <a:off x="5523873" y="3328642"/>
            <a:ext cx="117262" cy="1078811"/>
          </a:xfrm>
          <a:prstGeom prst="rect">
            <a:avLst/>
          </a:prstGeom>
          <a:solidFill>
            <a:srgbClr val="1B447E"/>
          </a:solidFill>
        </p:spPr>
        <p:txBody>
          <a:bodyPr/>
          <a:lstStyle/>
          <a:p>
            <a:endParaRPr lang="en-US"/>
          </a:p>
        </p:txBody>
      </p:sp>
      <p:sp>
        <p:nvSpPr>
          <p:cNvPr id="6" name="AutoShape 6"/>
          <p:cNvSpPr/>
          <p:nvPr/>
        </p:nvSpPr>
        <p:spPr>
          <a:xfrm>
            <a:off x="5523873" y="4886368"/>
            <a:ext cx="117262" cy="1078811"/>
          </a:xfrm>
          <a:prstGeom prst="rect">
            <a:avLst/>
          </a:prstGeom>
          <a:solidFill>
            <a:srgbClr val="1B447E"/>
          </a:solidFill>
        </p:spPr>
        <p:txBody>
          <a:bodyPr/>
          <a:lstStyle/>
          <a:p>
            <a:endParaRPr lang="en-US"/>
          </a:p>
        </p:txBody>
      </p:sp>
      <p:grpSp>
        <p:nvGrpSpPr>
          <p:cNvPr id="7" name="Group 7"/>
          <p:cNvGrpSpPr/>
          <p:nvPr/>
        </p:nvGrpSpPr>
        <p:grpSpPr>
          <a:xfrm>
            <a:off x="0" y="0"/>
            <a:ext cx="10058400" cy="104451"/>
            <a:chOff x="0" y="0"/>
            <a:chExt cx="4451339" cy="46225"/>
          </a:xfrm>
        </p:grpSpPr>
        <p:sp>
          <p:nvSpPr>
            <p:cNvPr id="8" name="Freeform 8"/>
            <p:cNvSpPr/>
            <p:nvPr/>
          </p:nvSpPr>
          <p:spPr>
            <a:xfrm>
              <a:off x="0" y="0"/>
              <a:ext cx="4451340" cy="46225"/>
            </a:xfrm>
            <a:custGeom>
              <a:avLst/>
              <a:gdLst/>
              <a:ahLst/>
              <a:cxnLst/>
              <a:rect l="l" t="t" r="r" b="b"/>
              <a:pathLst>
                <a:path w="4451340" h="46225">
                  <a:moveTo>
                    <a:pt x="0" y="0"/>
                  </a:moveTo>
                  <a:lnTo>
                    <a:pt x="4451340" y="0"/>
                  </a:lnTo>
                  <a:lnTo>
                    <a:pt x="4451340" y="46225"/>
                  </a:lnTo>
                  <a:lnTo>
                    <a:pt x="0" y="46225"/>
                  </a:lnTo>
                  <a:close/>
                </a:path>
              </a:pathLst>
            </a:custGeom>
            <a:solidFill>
              <a:srgbClr val="231F20"/>
            </a:solidFill>
          </p:spPr>
          <p:txBody>
            <a:bodyPr/>
            <a:lstStyle/>
            <a:p>
              <a:endParaRPr lang="en-US"/>
            </a:p>
          </p:txBody>
        </p:sp>
        <p:sp>
          <p:nvSpPr>
            <p:cNvPr id="9" name="TextBox 9"/>
            <p:cNvSpPr txBox="1"/>
            <p:nvPr/>
          </p:nvSpPr>
          <p:spPr>
            <a:xfrm>
              <a:off x="0" y="-19050"/>
              <a:ext cx="4451339" cy="65275"/>
            </a:xfrm>
            <a:prstGeom prst="rect">
              <a:avLst/>
            </a:prstGeom>
          </p:spPr>
          <p:txBody>
            <a:bodyPr lIns="40014" tIns="40014" rIns="40014" bIns="40014" rtlCol="0" anchor="ctr"/>
            <a:lstStyle/>
            <a:p>
              <a:pPr algn="ctr">
                <a:lnSpc>
                  <a:spcPts val="1602"/>
                </a:lnSpc>
              </a:pPr>
              <a:endParaRPr/>
            </a:p>
          </p:txBody>
        </p:sp>
      </p:grpSp>
      <p:grpSp>
        <p:nvGrpSpPr>
          <p:cNvPr id="10" name="Group 10"/>
          <p:cNvGrpSpPr/>
          <p:nvPr/>
        </p:nvGrpSpPr>
        <p:grpSpPr>
          <a:xfrm>
            <a:off x="0" y="142549"/>
            <a:ext cx="10058400" cy="216990"/>
            <a:chOff x="0" y="0"/>
            <a:chExt cx="4451339" cy="96029"/>
          </a:xfrm>
        </p:grpSpPr>
        <p:sp>
          <p:nvSpPr>
            <p:cNvPr id="11" name="Freeform 11"/>
            <p:cNvSpPr/>
            <p:nvPr/>
          </p:nvSpPr>
          <p:spPr>
            <a:xfrm>
              <a:off x="0" y="0"/>
              <a:ext cx="4451340" cy="96029"/>
            </a:xfrm>
            <a:custGeom>
              <a:avLst/>
              <a:gdLst/>
              <a:ahLst/>
              <a:cxnLst/>
              <a:rect l="l" t="t" r="r" b="b"/>
              <a:pathLst>
                <a:path w="4451340" h="96029">
                  <a:moveTo>
                    <a:pt x="0" y="0"/>
                  </a:moveTo>
                  <a:lnTo>
                    <a:pt x="4451340" y="0"/>
                  </a:lnTo>
                  <a:lnTo>
                    <a:pt x="4451340" y="96029"/>
                  </a:lnTo>
                  <a:lnTo>
                    <a:pt x="0" y="96029"/>
                  </a:lnTo>
                  <a:close/>
                </a:path>
              </a:pathLst>
            </a:custGeom>
            <a:solidFill>
              <a:srgbClr val="FFFFFF"/>
            </a:solidFill>
          </p:spPr>
          <p:txBody>
            <a:bodyPr/>
            <a:lstStyle/>
            <a:p>
              <a:endParaRPr lang="en-US"/>
            </a:p>
          </p:txBody>
        </p:sp>
        <p:sp>
          <p:nvSpPr>
            <p:cNvPr id="12" name="TextBox 12"/>
            <p:cNvSpPr txBox="1"/>
            <p:nvPr/>
          </p:nvSpPr>
          <p:spPr>
            <a:xfrm>
              <a:off x="0" y="-19050"/>
              <a:ext cx="4451339" cy="115079"/>
            </a:xfrm>
            <a:prstGeom prst="rect">
              <a:avLst/>
            </a:prstGeom>
          </p:spPr>
          <p:txBody>
            <a:bodyPr lIns="40014" tIns="40014" rIns="40014" bIns="40014" rtlCol="0" anchor="ctr"/>
            <a:lstStyle/>
            <a:p>
              <a:pPr algn="ctr">
                <a:lnSpc>
                  <a:spcPts val="1602"/>
                </a:lnSpc>
              </a:pPr>
              <a:endParaRPr/>
            </a:p>
          </p:txBody>
        </p:sp>
      </p:grpSp>
      <p:sp>
        <p:nvSpPr>
          <p:cNvPr id="13" name="Freeform 13"/>
          <p:cNvSpPr/>
          <p:nvPr/>
        </p:nvSpPr>
        <p:spPr>
          <a:xfrm>
            <a:off x="1756843" y="1385818"/>
            <a:ext cx="3767030" cy="323896"/>
          </a:xfrm>
          <a:custGeom>
            <a:avLst/>
            <a:gdLst/>
            <a:ahLst/>
            <a:cxnLst/>
            <a:rect l="l" t="t" r="r" b="b"/>
            <a:pathLst>
              <a:path w="3767030" h="323896">
                <a:moveTo>
                  <a:pt x="0" y="0"/>
                </a:moveTo>
                <a:lnTo>
                  <a:pt x="3767030" y="0"/>
                </a:lnTo>
                <a:lnTo>
                  <a:pt x="3767030" y="323896"/>
                </a:lnTo>
                <a:lnTo>
                  <a:pt x="0" y="323896"/>
                </a:lnTo>
                <a:lnTo>
                  <a:pt x="0" y="0"/>
                </a:lnTo>
                <a:close/>
              </a:path>
            </a:pathLst>
          </a:custGeom>
          <a:blipFill>
            <a:blip r:embed="rId3">
              <a:extLst>
                <a:ext uri="{96DAC541-7B7A-43D3-8B79-37D633B846F1}">
                  <asvg:svgBlip xmlns:asvg="http://schemas.microsoft.com/office/drawing/2016/SVG/main" r:embed="rId4"/>
                </a:ext>
              </a:extLst>
            </a:blip>
            <a:stretch>
              <a:fillRect t="-18328" b="-18328"/>
            </a:stretch>
          </a:blipFill>
        </p:spPr>
        <p:txBody>
          <a:bodyPr/>
          <a:lstStyle/>
          <a:p>
            <a:endParaRPr lang="en-US"/>
          </a:p>
        </p:txBody>
      </p:sp>
      <p:sp>
        <p:nvSpPr>
          <p:cNvPr id="14" name="TextBox 14"/>
          <p:cNvSpPr txBox="1"/>
          <p:nvPr/>
        </p:nvSpPr>
        <p:spPr>
          <a:xfrm>
            <a:off x="2269751" y="1375605"/>
            <a:ext cx="3131127" cy="306257"/>
          </a:xfrm>
          <a:prstGeom prst="rect">
            <a:avLst/>
          </a:prstGeom>
        </p:spPr>
        <p:txBody>
          <a:bodyPr lIns="0" tIns="0" rIns="0" bIns="0" rtlCol="0" anchor="t">
            <a:spAutoFit/>
          </a:bodyPr>
          <a:lstStyle/>
          <a:p>
            <a:pPr algn="l">
              <a:lnSpc>
                <a:spcPts val="2544"/>
              </a:lnSpc>
              <a:spcBef>
                <a:spcPct val="0"/>
              </a:spcBef>
            </a:pPr>
            <a:r>
              <a:rPr lang="en-US" sz="1817" b="1" i="1" spc="90">
                <a:solidFill>
                  <a:srgbClr val="C4E2F6"/>
                </a:solidFill>
                <a:latin typeface="Raleway 2 Bold Italics"/>
                <a:ea typeface="Raleway 2 Bold Italics"/>
                <a:cs typeface="Raleway 2 Bold Italics"/>
                <a:sym typeface="Raleway 2 Bold Italics"/>
              </a:rPr>
              <a:t>WWW.PRPOPCORN.COM</a:t>
            </a:r>
          </a:p>
        </p:txBody>
      </p:sp>
      <p:sp>
        <p:nvSpPr>
          <p:cNvPr id="15" name="Freeform 15"/>
          <p:cNvSpPr/>
          <p:nvPr/>
        </p:nvSpPr>
        <p:spPr>
          <a:xfrm>
            <a:off x="777240" y="777240"/>
            <a:ext cx="840393" cy="932474"/>
          </a:xfrm>
          <a:custGeom>
            <a:avLst/>
            <a:gdLst/>
            <a:ahLst/>
            <a:cxnLst/>
            <a:rect l="l" t="t" r="r" b="b"/>
            <a:pathLst>
              <a:path w="840393" h="932474">
                <a:moveTo>
                  <a:pt x="0" y="0"/>
                </a:moveTo>
                <a:lnTo>
                  <a:pt x="840393" y="0"/>
                </a:lnTo>
                <a:lnTo>
                  <a:pt x="840393" y="932474"/>
                </a:lnTo>
                <a:lnTo>
                  <a:pt x="0" y="93247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6" name="TextBox 16"/>
          <p:cNvSpPr txBox="1"/>
          <p:nvPr/>
        </p:nvSpPr>
        <p:spPr>
          <a:xfrm>
            <a:off x="1756843" y="701040"/>
            <a:ext cx="5036820" cy="646678"/>
          </a:xfrm>
          <a:prstGeom prst="rect">
            <a:avLst/>
          </a:prstGeom>
        </p:spPr>
        <p:txBody>
          <a:bodyPr lIns="0" tIns="0" rIns="0" bIns="0" rtlCol="0" anchor="t">
            <a:spAutoFit/>
          </a:bodyPr>
          <a:lstStyle/>
          <a:p>
            <a:pPr algn="l">
              <a:lnSpc>
                <a:spcPts val="5168"/>
              </a:lnSpc>
            </a:pPr>
            <a:r>
              <a:rPr lang="en-US" sz="3800" b="1">
                <a:solidFill>
                  <a:srgbClr val="FFFFFF"/>
                </a:solidFill>
                <a:latin typeface="Raleway 1 Heavy"/>
                <a:ea typeface="Raleway 1 Heavy"/>
                <a:cs typeface="Raleway 1 Heavy"/>
                <a:sym typeface="Raleway 1 Heavy"/>
              </a:rPr>
              <a:t>ONLINE RESOURCES</a:t>
            </a:r>
          </a:p>
        </p:txBody>
      </p:sp>
      <p:grpSp>
        <p:nvGrpSpPr>
          <p:cNvPr id="17" name="Group 17"/>
          <p:cNvGrpSpPr/>
          <p:nvPr/>
        </p:nvGrpSpPr>
        <p:grpSpPr>
          <a:xfrm>
            <a:off x="1059227" y="3328642"/>
            <a:ext cx="3595221" cy="1252198"/>
            <a:chOff x="0" y="0"/>
            <a:chExt cx="4793628" cy="1669597"/>
          </a:xfrm>
        </p:grpSpPr>
        <p:sp>
          <p:nvSpPr>
            <p:cNvPr id="18" name="TextBox 18"/>
            <p:cNvSpPr txBox="1"/>
            <p:nvPr/>
          </p:nvSpPr>
          <p:spPr>
            <a:xfrm>
              <a:off x="0" y="-28575"/>
              <a:ext cx="4793628" cy="427020"/>
            </a:xfrm>
            <a:prstGeom prst="rect">
              <a:avLst/>
            </a:prstGeom>
          </p:spPr>
          <p:txBody>
            <a:bodyPr lIns="0" tIns="0" rIns="0" bIns="0" rtlCol="0" anchor="t">
              <a:spAutoFit/>
            </a:bodyPr>
            <a:lstStyle/>
            <a:p>
              <a:pPr algn="l">
                <a:lnSpc>
                  <a:spcPts val="2560"/>
                </a:lnSpc>
              </a:pPr>
              <a:r>
                <a:rPr lang="en-US" sz="1969" b="1" spc="196">
                  <a:solidFill>
                    <a:srgbClr val="1B447E"/>
                  </a:solidFill>
                  <a:latin typeface="Raleway 1 Bold"/>
                  <a:ea typeface="Raleway 1 Bold"/>
                  <a:cs typeface="Raleway 1 Bold"/>
                  <a:sym typeface="Raleway 1 Bold"/>
                </a:rPr>
                <a:t>TRAINING VIDEOS</a:t>
              </a:r>
            </a:p>
          </p:txBody>
        </p:sp>
        <p:sp>
          <p:nvSpPr>
            <p:cNvPr id="19" name="TextBox 19"/>
            <p:cNvSpPr txBox="1"/>
            <p:nvPr/>
          </p:nvSpPr>
          <p:spPr>
            <a:xfrm>
              <a:off x="0" y="580798"/>
              <a:ext cx="4793628" cy="1088799"/>
            </a:xfrm>
            <a:prstGeom prst="rect">
              <a:avLst/>
            </a:prstGeom>
          </p:spPr>
          <p:txBody>
            <a:bodyPr lIns="0" tIns="0" rIns="0" bIns="0" rtlCol="0" anchor="t">
              <a:spAutoFit/>
            </a:bodyPr>
            <a:lstStyle/>
            <a:p>
              <a:pPr algn="l">
                <a:lnSpc>
                  <a:spcPts val="2240"/>
                </a:lnSpc>
              </a:pPr>
              <a:r>
                <a:rPr lang="en-US" sz="1600" spc="32">
                  <a:solidFill>
                    <a:srgbClr val="231F20"/>
                  </a:solidFill>
                  <a:latin typeface="Raleway 1"/>
                  <a:ea typeface="Raleway 1"/>
                  <a:cs typeface="Raleway 1"/>
                  <a:sym typeface="Raleway 1"/>
                </a:rPr>
                <a:t>WATCH &amp; LEARN  OUR 12 VIDEOS TO HELP YOU MAKE THIS SEASON A SUCCESS!</a:t>
              </a:r>
            </a:p>
          </p:txBody>
        </p:sp>
      </p:grpSp>
      <p:grpSp>
        <p:nvGrpSpPr>
          <p:cNvPr id="20" name="Group 20"/>
          <p:cNvGrpSpPr/>
          <p:nvPr/>
        </p:nvGrpSpPr>
        <p:grpSpPr>
          <a:xfrm>
            <a:off x="1056661" y="4886368"/>
            <a:ext cx="3786824" cy="699748"/>
            <a:chOff x="0" y="0"/>
            <a:chExt cx="5049099" cy="932997"/>
          </a:xfrm>
        </p:grpSpPr>
        <p:sp>
          <p:nvSpPr>
            <p:cNvPr id="21" name="TextBox 21"/>
            <p:cNvSpPr txBox="1"/>
            <p:nvPr/>
          </p:nvSpPr>
          <p:spPr>
            <a:xfrm>
              <a:off x="0" y="-28575"/>
              <a:ext cx="5049099" cy="427020"/>
            </a:xfrm>
            <a:prstGeom prst="rect">
              <a:avLst/>
            </a:prstGeom>
          </p:spPr>
          <p:txBody>
            <a:bodyPr lIns="0" tIns="0" rIns="0" bIns="0" rtlCol="0" anchor="t">
              <a:spAutoFit/>
            </a:bodyPr>
            <a:lstStyle/>
            <a:p>
              <a:pPr algn="l">
                <a:lnSpc>
                  <a:spcPts val="2560"/>
                </a:lnSpc>
              </a:pPr>
              <a:r>
                <a:rPr lang="en-US" sz="1969" b="1" spc="196">
                  <a:solidFill>
                    <a:srgbClr val="1B447E"/>
                  </a:solidFill>
                  <a:latin typeface="Raleway 1 Bold"/>
                  <a:ea typeface="Raleway 1 Bold"/>
                  <a:cs typeface="Raleway 1 Bold"/>
                  <a:sym typeface="Raleway 1 Bold"/>
                </a:rPr>
                <a:t>PRINTABLE RESOURCES</a:t>
              </a:r>
            </a:p>
          </p:txBody>
        </p:sp>
        <p:sp>
          <p:nvSpPr>
            <p:cNvPr id="22" name="TextBox 22"/>
            <p:cNvSpPr txBox="1"/>
            <p:nvPr/>
          </p:nvSpPr>
          <p:spPr>
            <a:xfrm>
              <a:off x="0" y="580798"/>
              <a:ext cx="5049099" cy="352199"/>
            </a:xfrm>
            <a:prstGeom prst="rect">
              <a:avLst/>
            </a:prstGeom>
          </p:spPr>
          <p:txBody>
            <a:bodyPr lIns="0" tIns="0" rIns="0" bIns="0" rtlCol="0" anchor="t">
              <a:spAutoFit/>
            </a:bodyPr>
            <a:lstStyle/>
            <a:p>
              <a:pPr algn="l">
                <a:lnSpc>
                  <a:spcPts val="2240"/>
                </a:lnSpc>
              </a:pPr>
              <a:r>
                <a:rPr lang="en-US" sz="1600" spc="32">
                  <a:solidFill>
                    <a:srgbClr val="231F20"/>
                  </a:solidFill>
                  <a:latin typeface="Raleway 1"/>
                  <a:ea typeface="Raleway 1"/>
                  <a:cs typeface="Raleway 1"/>
                  <a:sym typeface="Raleway 1"/>
                </a:rPr>
                <a:t>RECEIPTS, LEAVE BEHINDS &amp; MORE!</a:t>
              </a:r>
            </a:p>
          </p:txBody>
        </p:sp>
      </p:grpSp>
      <p:grpSp>
        <p:nvGrpSpPr>
          <p:cNvPr id="23" name="Group 23"/>
          <p:cNvGrpSpPr/>
          <p:nvPr/>
        </p:nvGrpSpPr>
        <p:grpSpPr>
          <a:xfrm>
            <a:off x="6074568" y="3328642"/>
            <a:ext cx="3444030" cy="1252198"/>
            <a:chOff x="0" y="0"/>
            <a:chExt cx="4592040" cy="1669597"/>
          </a:xfrm>
        </p:grpSpPr>
        <p:sp>
          <p:nvSpPr>
            <p:cNvPr id="24" name="TextBox 24"/>
            <p:cNvSpPr txBox="1"/>
            <p:nvPr/>
          </p:nvSpPr>
          <p:spPr>
            <a:xfrm>
              <a:off x="0" y="-28575"/>
              <a:ext cx="4592040" cy="427020"/>
            </a:xfrm>
            <a:prstGeom prst="rect">
              <a:avLst/>
            </a:prstGeom>
          </p:spPr>
          <p:txBody>
            <a:bodyPr lIns="0" tIns="0" rIns="0" bIns="0" rtlCol="0" anchor="t">
              <a:spAutoFit/>
            </a:bodyPr>
            <a:lstStyle/>
            <a:p>
              <a:pPr algn="l">
                <a:lnSpc>
                  <a:spcPts val="2560"/>
                </a:lnSpc>
              </a:pPr>
              <a:r>
                <a:rPr lang="en-US" sz="1969" b="1" spc="196">
                  <a:solidFill>
                    <a:srgbClr val="1B447E"/>
                  </a:solidFill>
                  <a:latin typeface="Raleway 1 Bold"/>
                  <a:ea typeface="Raleway 1 Bold"/>
                  <a:cs typeface="Raleway 1 Bold"/>
                  <a:sym typeface="Raleway 1 Bold"/>
                </a:rPr>
                <a:t>SALES TOOLS</a:t>
              </a:r>
            </a:p>
          </p:txBody>
        </p:sp>
        <p:sp>
          <p:nvSpPr>
            <p:cNvPr id="25" name="TextBox 25"/>
            <p:cNvSpPr txBox="1"/>
            <p:nvPr/>
          </p:nvSpPr>
          <p:spPr>
            <a:xfrm>
              <a:off x="0" y="580798"/>
              <a:ext cx="4592040" cy="1088799"/>
            </a:xfrm>
            <a:prstGeom prst="rect">
              <a:avLst/>
            </a:prstGeom>
          </p:spPr>
          <p:txBody>
            <a:bodyPr lIns="0" tIns="0" rIns="0" bIns="0" rtlCol="0" anchor="t">
              <a:spAutoFit/>
            </a:bodyPr>
            <a:lstStyle/>
            <a:p>
              <a:pPr algn="l">
                <a:lnSpc>
                  <a:spcPts val="2240"/>
                </a:lnSpc>
              </a:pPr>
              <a:r>
                <a:rPr lang="en-US" sz="1600" spc="32">
                  <a:solidFill>
                    <a:srgbClr val="231F20"/>
                  </a:solidFill>
                  <a:latin typeface="Raleway 1"/>
                  <a:ea typeface="Raleway 1"/>
                  <a:cs typeface="Raleway 1"/>
                  <a:sym typeface="Raleway 1"/>
                </a:rPr>
                <a:t>NUTRITION INFORMATION, PRODUCT WEIGHTS  &amp; DIMENSIONS AND MORE!</a:t>
              </a:r>
            </a:p>
          </p:txBody>
        </p:sp>
      </p:grpSp>
      <p:grpSp>
        <p:nvGrpSpPr>
          <p:cNvPr id="26" name="Group 26"/>
          <p:cNvGrpSpPr/>
          <p:nvPr/>
        </p:nvGrpSpPr>
        <p:grpSpPr>
          <a:xfrm>
            <a:off x="6074568" y="4886368"/>
            <a:ext cx="3444030" cy="975973"/>
            <a:chOff x="0" y="0"/>
            <a:chExt cx="4592040" cy="1301297"/>
          </a:xfrm>
        </p:grpSpPr>
        <p:sp>
          <p:nvSpPr>
            <p:cNvPr id="27" name="TextBox 27"/>
            <p:cNvSpPr txBox="1"/>
            <p:nvPr/>
          </p:nvSpPr>
          <p:spPr>
            <a:xfrm>
              <a:off x="0" y="-28575"/>
              <a:ext cx="4592040" cy="427020"/>
            </a:xfrm>
            <a:prstGeom prst="rect">
              <a:avLst/>
            </a:prstGeom>
          </p:spPr>
          <p:txBody>
            <a:bodyPr lIns="0" tIns="0" rIns="0" bIns="0" rtlCol="0" anchor="t">
              <a:spAutoFit/>
            </a:bodyPr>
            <a:lstStyle/>
            <a:p>
              <a:pPr algn="l">
                <a:lnSpc>
                  <a:spcPts val="2560"/>
                </a:lnSpc>
              </a:pPr>
              <a:r>
                <a:rPr lang="en-US" sz="1969" b="1" spc="196">
                  <a:solidFill>
                    <a:srgbClr val="1B447E"/>
                  </a:solidFill>
                  <a:latin typeface="Raleway 1 Bold"/>
                  <a:ea typeface="Raleway 1 Bold"/>
                  <a:cs typeface="Raleway 1 Bold"/>
                  <a:sym typeface="Raleway 1 Bold"/>
                </a:rPr>
                <a:t>PAYMENT INFO</a:t>
              </a:r>
            </a:p>
          </p:txBody>
        </p:sp>
        <p:sp>
          <p:nvSpPr>
            <p:cNvPr id="28" name="TextBox 28"/>
            <p:cNvSpPr txBox="1"/>
            <p:nvPr/>
          </p:nvSpPr>
          <p:spPr>
            <a:xfrm>
              <a:off x="0" y="580798"/>
              <a:ext cx="4592040" cy="720499"/>
            </a:xfrm>
            <a:prstGeom prst="rect">
              <a:avLst/>
            </a:prstGeom>
          </p:spPr>
          <p:txBody>
            <a:bodyPr lIns="0" tIns="0" rIns="0" bIns="0" rtlCol="0" anchor="t">
              <a:spAutoFit/>
            </a:bodyPr>
            <a:lstStyle/>
            <a:p>
              <a:pPr algn="l">
                <a:lnSpc>
                  <a:spcPts val="2240"/>
                </a:lnSpc>
              </a:pPr>
              <a:r>
                <a:rPr lang="en-US" sz="1600" spc="32">
                  <a:solidFill>
                    <a:srgbClr val="231F20"/>
                  </a:solidFill>
                  <a:latin typeface="Raleway 1"/>
                  <a:ea typeface="Raleway 1"/>
                  <a:cs typeface="Raleway 1"/>
                  <a:sym typeface="Raleway 1"/>
                </a:rPr>
                <a:t>LEARN ABOUT SUGGESTED PAYMENT OPTIONS!</a:t>
              </a: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4E2F6"/>
        </a:solidFill>
        <a:effectLst/>
      </p:bgPr>
    </p:bg>
    <p:spTree>
      <p:nvGrpSpPr>
        <p:cNvPr id="1" name=""/>
        <p:cNvGrpSpPr/>
        <p:nvPr/>
      </p:nvGrpSpPr>
      <p:grpSpPr>
        <a:xfrm>
          <a:off x="0" y="0"/>
          <a:ext cx="0" cy="0"/>
          <a:chOff x="0" y="0"/>
          <a:chExt cx="0" cy="0"/>
        </a:xfrm>
      </p:grpSpPr>
      <p:sp>
        <p:nvSpPr>
          <p:cNvPr id="2" name="Freeform 2"/>
          <p:cNvSpPr/>
          <p:nvPr/>
        </p:nvSpPr>
        <p:spPr>
          <a:xfrm>
            <a:off x="-205322" y="3730679"/>
            <a:ext cx="10634930" cy="4378110"/>
          </a:xfrm>
          <a:custGeom>
            <a:avLst/>
            <a:gdLst/>
            <a:ahLst/>
            <a:cxnLst/>
            <a:rect l="l" t="t" r="r" b="b"/>
            <a:pathLst>
              <a:path w="10634930" h="4378110">
                <a:moveTo>
                  <a:pt x="0" y="0"/>
                </a:moveTo>
                <a:lnTo>
                  <a:pt x="10634930" y="0"/>
                </a:lnTo>
                <a:lnTo>
                  <a:pt x="10634930" y="4378110"/>
                </a:lnTo>
                <a:lnTo>
                  <a:pt x="0" y="4378110"/>
                </a:lnTo>
                <a:lnTo>
                  <a:pt x="0" y="0"/>
                </a:lnTo>
                <a:close/>
              </a:path>
            </a:pathLst>
          </a:custGeom>
          <a:blipFill>
            <a:blip r:embed="rId2"/>
            <a:stretch>
              <a:fillRect t="-11856" b="-5348"/>
            </a:stretch>
          </a:blipFill>
        </p:spPr>
        <p:txBody>
          <a:bodyPr/>
          <a:lstStyle/>
          <a:p>
            <a:endParaRPr lang="en-US"/>
          </a:p>
        </p:txBody>
      </p:sp>
      <p:grpSp>
        <p:nvGrpSpPr>
          <p:cNvPr id="3" name="Group 3"/>
          <p:cNvGrpSpPr/>
          <p:nvPr/>
        </p:nvGrpSpPr>
        <p:grpSpPr>
          <a:xfrm>
            <a:off x="0" y="614626"/>
            <a:ext cx="5029200" cy="1501952"/>
            <a:chOff x="0" y="0"/>
            <a:chExt cx="2225670" cy="664688"/>
          </a:xfrm>
        </p:grpSpPr>
        <p:sp>
          <p:nvSpPr>
            <p:cNvPr id="4" name="Freeform 4"/>
            <p:cNvSpPr/>
            <p:nvPr/>
          </p:nvSpPr>
          <p:spPr>
            <a:xfrm>
              <a:off x="0" y="0"/>
              <a:ext cx="2225670" cy="664688"/>
            </a:xfrm>
            <a:custGeom>
              <a:avLst/>
              <a:gdLst/>
              <a:ahLst/>
              <a:cxnLst/>
              <a:rect l="l" t="t" r="r" b="b"/>
              <a:pathLst>
                <a:path w="2225670" h="664688">
                  <a:moveTo>
                    <a:pt x="0" y="0"/>
                  </a:moveTo>
                  <a:lnTo>
                    <a:pt x="2225670" y="0"/>
                  </a:lnTo>
                  <a:lnTo>
                    <a:pt x="2225670" y="664688"/>
                  </a:lnTo>
                  <a:lnTo>
                    <a:pt x="0" y="664688"/>
                  </a:lnTo>
                  <a:close/>
                </a:path>
              </a:pathLst>
            </a:custGeom>
            <a:solidFill>
              <a:srgbClr val="C4E2F6"/>
            </a:solidFill>
          </p:spPr>
          <p:txBody>
            <a:bodyPr/>
            <a:lstStyle/>
            <a:p>
              <a:endParaRPr lang="en-US"/>
            </a:p>
          </p:txBody>
        </p:sp>
        <p:sp>
          <p:nvSpPr>
            <p:cNvPr id="5" name="TextBox 5"/>
            <p:cNvSpPr txBox="1"/>
            <p:nvPr/>
          </p:nvSpPr>
          <p:spPr>
            <a:xfrm>
              <a:off x="0" y="-19050"/>
              <a:ext cx="2225670" cy="683738"/>
            </a:xfrm>
            <a:prstGeom prst="rect">
              <a:avLst/>
            </a:prstGeom>
          </p:spPr>
          <p:txBody>
            <a:bodyPr lIns="40014" tIns="40014" rIns="40014" bIns="40014" rtlCol="0" anchor="ctr"/>
            <a:lstStyle/>
            <a:p>
              <a:pPr algn="ctr">
                <a:lnSpc>
                  <a:spcPts val="1602"/>
                </a:lnSpc>
              </a:pPr>
              <a:endParaRPr/>
            </a:p>
          </p:txBody>
        </p:sp>
      </p:grpSp>
      <p:grpSp>
        <p:nvGrpSpPr>
          <p:cNvPr id="6" name="Group 6"/>
          <p:cNvGrpSpPr/>
          <p:nvPr/>
        </p:nvGrpSpPr>
        <p:grpSpPr>
          <a:xfrm>
            <a:off x="0" y="0"/>
            <a:ext cx="10058400" cy="104451"/>
            <a:chOff x="0" y="0"/>
            <a:chExt cx="4451339" cy="46225"/>
          </a:xfrm>
        </p:grpSpPr>
        <p:sp>
          <p:nvSpPr>
            <p:cNvPr id="7" name="Freeform 7"/>
            <p:cNvSpPr/>
            <p:nvPr/>
          </p:nvSpPr>
          <p:spPr>
            <a:xfrm>
              <a:off x="0" y="0"/>
              <a:ext cx="4451340" cy="46225"/>
            </a:xfrm>
            <a:custGeom>
              <a:avLst/>
              <a:gdLst/>
              <a:ahLst/>
              <a:cxnLst/>
              <a:rect l="l" t="t" r="r" b="b"/>
              <a:pathLst>
                <a:path w="4451340" h="46225">
                  <a:moveTo>
                    <a:pt x="0" y="0"/>
                  </a:moveTo>
                  <a:lnTo>
                    <a:pt x="4451340" y="0"/>
                  </a:lnTo>
                  <a:lnTo>
                    <a:pt x="4451340" y="46225"/>
                  </a:lnTo>
                  <a:lnTo>
                    <a:pt x="0" y="46225"/>
                  </a:lnTo>
                  <a:close/>
                </a:path>
              </a:pathLst>
            </a:custGeom>
            <a:solidFill>
              <a:srgbClr val="C4E2F6"/>
            </a:solidFill>
          </p:spPr>
          <p:txBody>
            <a:bodyPr/>
            <a:lstStyle/>
            <a:p>
              <a:endParaRPr lang="en-US"/>
            </a:p>
          </p:txBody>
        </p:sp>
        <p:sp>
          <p:nvSpPr>
            <p:cNvPr id="8" name="TextBox 8"/>
            <p:cNvSpPr txBox="1"/>
            <p:nvPr/>
          </p:nvSpPr>
          <p:spPr>
            <a:xfrm>
              <a:off x="0" y="-19050"/>
              <a:ext cx="4451339" cy="65275"/>
            </a:xfrm>
            <a:prstGeom prst="rect">
              <a:avLst/>
            </a:prstGeom>
          </p:spPr>
          <p:txBody>
            <a:bodyPr lIns="40014" tIns="40014" rIns="40014" bIns="40014" rtlCol="0" anchor="ctr"/>
            <a:lstStyle/>
            <a:p>
              <a:pPr algn="ctr">
                <a:lnSpc>
                  <a:spcPts val="1602"/>
                </a:lnSpc>
              </a:pPr>
              <a:endParaRPr/>
            </a:p>
          </p:txBody>
        </p:sp>
      </p:grpSp>
      <p:grpSp>
        <p:nvGrpSpPr>
          <p:cNvPr id="9" name="Group 9"/>
          <p:cNvGrpSpPr/>
          <p:nvPr/>
        </p:nvGrpSpPr>
        <p:grpSpPr>
          <a:xfrm>
            <a:off x="0" y="142549"/>
            <a:ext cx="10058400" cy="216990"/>
            <a:chOff x="0" y="0"/>
            <a:chExt cx="4451339" cy="96029"/>
          </a:xfrm>
        </p:grpSpPr>
        <p:sp>
          <p:nvSpPr>
            <p:cNvPr id="10" name="Freeform 10"/>
            <p:cNvSpPr/>
            <p:nvPr/>
          </p:nvSpPr>
          <p:spPr>
            <a:xfrm>
              <a:off x="0" y="0"/>
              <a:ext cx="4451340" cy="96029"/>
            </a:xfrm>
            <a:custGeom>
              <a:avLst/>
              <a:gdLst/>
              <a:ahLst/>
              <a:cxnLst/>
              <a:rect l="l" t="t" r="r" b="b"/>
              <a:pathLst>
                <a:path w="4451340" h="96029">
                  <a:moveTo>
                    <a:pt x="0" y="0"/>
                  </a:moveTo>
                  <a:lnTo>
                    <a:pt x="4451340" y="0"/>
                  </a:lnTo>
                  <a:lnTo>
                    <a:pt x="4451340" y="96029"/>
                  </a:lnTo>
                  <a:lnTo>
                    <a:pt x="0" y="96029"/>
                  </a:lnTo>
                  <a:close/>
                </a:path>
              </a:pathLst>
            </a:custGeom>
            <a:solidFill>
              <a:srgbClr val="1B447E"/>
            </a:solidFill>
          </p:spPr>
          <p:txBody>
            <a:bodyPr/>
            <a:lstStyle/>
            <a:p>
              <a:endParaRPr lang="en-US"/>
            </a:p>
          </p:txBody>
        </p:sp>
        <p:sp>
          <p:nvSpPr>
            <p:cNvPr id="11" name="TextBox 11"/>
            <p:cNvSpPr txBox="1"/>
            <p:nvPr/>
          </p:nvSpPr>
          <p:spPr>
            <a:xfrm>
              <a:off x="0" y="-19050"/>
              <a:ext cx="4451339" cy="115079"/>
            </a:xfrm>
            <a:prstGeom prst="rect">
              <a:avLst/>
            </a:prstGeom>
          </p:spPr>
          <p:txBody>
            <a:bodyPr lIns="40014" tIns="40014" rIns="40014" bIns="40014" rtlCol="0" anchor="ctr"/>
            <a:lstStyle/>
            <a:p>
              <a:pPr algn="ctr">
                <a:lnSpc>
                  <a:spcPts val="1602"/>
                </a:lnSpc>
              </a:pPr>
              <a:endParaRPr/>
            </a:p>
          </p:txBody>
        </p:sp>
      </p:grpSp>
      <p:sp>
        <p:nvSpPr>
          <p:cNvPr id="82" name="TextBox 82"/>
          <p:cNvSpPr txBox="1"/>
          <p:nvPr/>
        </p:nvSpPr>
        <p:spPr>
          <a:xfrm>
            <a:off x="777240" y="820571"/>
            <a:ext cx="8290560" cy="423193"/>
          </a:xfrm>
          <a:prstGeom prst="rect">
            <a:avLst/>
          </a:prstGeom>
        </p:spPr>
        <p:txBody>
          <a:bodyPr wrap="square" lIns="0" tIns="0" rIns="0" bIns="0" rtlCol="0" anchor="t">
            <a:spAutoFit/>
          </a:bodyPr>
          <a:lstStyle/>
          <a:p>
            <a:pPr algn="l">
              <a:lnSpc>
                <a:spcPts val="3339"/>
              </a:lnSpc>
            </a:pPr>
            <a:r>
              <a:rPr lang="en-US" sz="3150" b="1" dirty="0">
                <a:solidFill>
                  <a:srgbClr val="231F20"/>
                </a:solidFill>
                <a:latin typeface="Raleway 2 Ultra-Bold"/>
                <a:ea typeface="Raleway 2 Ultra-Bold"/>
                <a:cs typeface="Raleway 2 Ultra-Bold"/>
                <a:sym typeface="Raleway 2 Ultra-Bold"/>
              </a:rPr>
              <a:t>Updated Website (www.prpopcorn.com)</a:t>
            </a:r>
          </a:p>
        </p:txBody>
      </p:sp>
      <p:pic>
        <p:nvPicPr>
          <p:cNvPr id="84" name="Picture 83">
            <a:extLst>
              <a:ext uri="{FF2B5EF4-FFF2-40B4-BE49-F238E27FC236}">
                <a16:creationId xmlns:a16="http://schemas.microsoft.com/office/drawing/2014/main" id="{F2BBE976-05E1-D559-07CE-F0DD62761EB7}"/>
              </a:ext>
            </a:extLst>
          </p:cNvPr>
          <p:cNvPicPr>
            <a:picLocks noChangeAspect="1"/>
          </p:cNvPicPr>
          <p:nvPr/>
        </p:nvPicPr>
        <p:blipFill>
          <a:blip r:embed="rId3"/>
          <a:srcRect t="15981" r="1248"/>
          <a:stretch>
            <a:fillRect/>
          </a:stretch>
        </p:blipFill>
        <p:spPr>
          <a:xfrm>
            <a:off x="62753" y="1365602"/>
            <a:ext cx="9932894" cy="4489554"/>
          </a:xfrm>
          <a:prstGeom prst="rect">
            <a:avLst/>
          </a:prstGeom>
        </p:spPr>
      </p:pic>
      <p:pic>
        <p:nvPicPr>
          <p:cNvPr id="86" name="Picture 85">
            <a:extLst>
              <a:ext uri="{FF2B5EF4-FFF2-40B4-BE49-F238E27FC236}">
                <a16:creationId xmlns:a16="http://schemas.microsoft.com/office/drawing/2014/main" id="{1D9AABB7-3E97-E133-785B-DF9786BEFC46}"/>
              </a:ext>
            </a:extLst>
          </p:cNvPr>
          <p:cNvPicPr>
            <a:picLocks noChangeAspect="1"/>
          </p:cNvPicPr>
          <p:nvPr/>
        </p:nvPicPr>
        <p:blipFill>
          <a:blip r:embed="rId4"/>
          <a:srcRect l="624" t="15982" r="1515" b="2086"/>
          <a:stretch>
            <a:fillRect/>
          </a:stretch>
        </p:blipFill>
        <p:spPr>
          <a:xfrm>
            <a:off x="272377" y="5168304"/>
            <a:ext cx="5662040" cy="2518379"/>
          </a:xfrm>
          <a:prstGeom prst="rect">
            <a:avLst/>
          </a:prstGeom>
          <a:ln>
            <a:solidFill>
              <a:schemeClr val="accent1"/>
            </a:solidFill>
          </a:ln>
        </p:spPr>
      </p:pic>
      <p:pic>
        <p:nvPicPr>
          <p:cNvPr id="88" name="Picture 87">
            <a:extLst>
              <a:ext uri="{FF2B5EF4-FFF2-40B4-BE49-F238E27FC236}">
                <a16:creationId xmlns:a16="http://schemas.microsoft.com/office/drawing/2014/main" id="{CC6F13C9-5B03-A3C8-8912-0A164875C58C}"/>
              </a:ext>
            </a:extLst>
          </p:cNvPr>
          <p:cNvPicPr>
            <a:picLocks noChangeAspect="1"/>
          </p:cNvPicPr>
          <p:nvPr/>
        </p:nvPicPr>
        <p:blipFill>
          <a:blip r:embed="rId5"/>
          <a:srcRect l="25000" t="15982" r="25757"/>
          <a:stretch>
            <a:fillRect/>
          </a:stretch>
        </p:blipFill>
        <p:spPr>
          <a:xfrm>
            <a:off x="6673220" y="4421846"/>
            <a:ext cx="3322427" cy="3011552"/>
          </a:xfrm>
          <a:prstGeom prst="rect">
            <a:avLst/>
          </a:prstGeom>
          <a:ln>
            <a:solidFill>
              <a:schemeClr val="accent1"/>
            </a:solid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079651" y="2472868"/>
            <a:ext cx="4201509" cy="4522292"/>
            <a:chOff x="0" y="0"/>
            <a:chExt cx="1464578" cy="1576398"/>
          </a:xfrm>
        </p:grpSpPr>
        <p:sp>
          <p:nvSpPr>
            <p:cNvPr id="3" name="Freeform 3"/>
            <p:cNvSpPr/>
            <p:nvPr/>
          </p:nvSpPr>
          <p:spPr>
            <a:xfrm>
              <a:off x="0" y="0"/>
              <a:ext cx="1464578" cy="1576398"/>
            </a:xfrm>
            <a:custGeom>
              <a:avLst/>
              <a:gdLst/>
              <a:ahLst/>
              <a:cxnLst/>
              <a:rect l="l" t="t" r="r" b="b"/>
              <a:pathLst>
                <a:path w="1464578" h="1576398">
                  <a:moveTo>
                    <a:pt x="0" y="0"/>
                  </a:moveTo>
                  <a:lnTo>
                    <a:pt x="1464578" y="0"/>
                  </a:lnTo>
                  <a:lnTo>
                    <a:pt x="1464578" y="1576398"/>
                  </a:lnTo>
                  <a:lnTo>
                    <a:pt x="0" y="1576398"/>
                  </a:lnTo>
                  <a:close/>
                </a:path>
              </a:pathLst>
            </a:custGeom>
            <a:solidFill>
              <a:srgbClr val="1B447E"/>
            </a:solidFill>
          </p:spPr>
          <p:txBody>
            <a:bodyPr/>
            <a:lstStyle/>
            <a:p>
              <a:endParaRPr lang="en-US"/>
            </a:p>
          </p:txBody>
        </p:sp>
        <p:sp>
          <p:nvSpPr>
            <p:cNvPr id="4" name="TextBox 4"/>
            <p:cNvSpPr txBox="1"/>
            <p:nvPr/>
          </p:nvSpPr>
          <p:spPr>
            <a:xfrm>
              <a:off x="0" y="-19050"/>
              <a:ext cx="1464578" cy="1595448"/>
            </a:xfrm>
            <a:prstGeom prst="rect">
              <a:avLst/>
            </a:prstGeom>
          </p:spPr>
          <p:txBody>
            <a:bodyPr lIns="50800" tIns="50800" rIns="50800" bIns="50800" rtlCol="0" anchor="ctr"/>
            <a:lstStyle/>
            <a:p>
              <a:pPr algn="ctr">
                <a:lnSpc>
                  <a:spcPts val="1602"/>
                </a:lnSpc>
              </a:pPr>
              <a:endParaRPr/>
            </a:p>
          </p:txBody>
        </p:sp>
      </p:grpSp>
      <p:grpSp>
        <p:nvGrpSpPr>
          <p:cNvPr id="5" name="Group 5"/>
          <p:cNvGrpSpPr/>
          <p:nvPr/>
        </p:nvGrpSpPr>
        <p:grpSpPr>
          <a:xfrm>
            <a:off x="0" y="0"/>
            <a:ext cx="10058400" cy="104451"/>
            <a:chOff x="0" y="0"/>
            <a:chExt cx="4451339" cy="46225"/>
          </a:xfrm>
        </p:grpSpPr>
        <p:sp>
          <p:nvSpPr>
            <p:cNvPr id="6" name="Freeform 6"/>
            <p:cNvSpPr/>
            <p:nvPr/>
          </p:nvSpPr>
          <p:spPr>
            <a:xfrm>
              <a:off x="0" y="0"/>
              <a:ext cx="4451340" cy="46225"/>
            </a:xfrm>
            <a:custGeom>
              <a:avLst/>
              <a:gdLst/>
              <a:ahLst/>
              <a:cxnLst/>
              <a:rect l="l" t="t" r="r" b="b"/>
              <a:pathLst>
                <a:path w="4451340" h="46225">
                  <a:moveTo>
                    <a:pt x="0" y="0"/>
                  </a:moveTo>
                  <a:lnTo>
                    <a:pt x="4451340" y="0"/>
                  </a:lnTo>
                  <a:lnTo>
                    <a:pt x="4451340" y="46225"/>
                  </a:lnTo>
                  <a:lnTo>
                    <a:pt x="0" y="46225"/>
                  </a:lnTo>
                  <a:close/>
                </a:path>
              </a:pathLst>
            </a:custGeom>
            <a:solidFill>
              <a:srgbClr val="C4E2F6"/>
            </a:solidFill>
          </p:spPr>
          <p:txBody>
            <a:bodyPr/>
            <a:lstStyle/>
            <a:p>
              <a:endParaRPr lang="en-US"/>
            </a:p>
          </p:txBody>
        </p:sp>
        <p:sp>
          <p:nvSpPr>
            <p:cNvPr id="7" name="TextBox 7"/>
            <p:cNvSpPr txBox="1"/>
            <p:nvPr/>
          </p:nvSpPr>
          <p:spPr>
            <a:xfrm>
              <a:off x="0" y="-19050"/>
              <a:ext cx="4451339" cy="65275"/>
            </a:xfrm>
            <a:prstGeom prst="rect">
              <a:avLst/>
            </a:prstGeom>
          </p:spPr>
          <p:txBody>
            <a:bodyPr lIns="40014" tIns="40014" rIns="40014" bIns="40014" rtlCol="0" anchor="ctr"/>
            <a:lstStyle/>
            <a:p>
              <a:pPr algn="ctr">
                <a:lnSpc>
                  <a:spcPts val="1602"/>
                </a:lnSpc>
              </a:pPr>
              <a:endParaRPr/>
            </a:p>
          </p:txBody>
        </p:sp>
      </p:grpSp>
      <p:grpSp>
        <p:nvGrpSpPr>
          <p:cNvPr id="8" name="Group 8"/>
          <p:cNvGrpSpPr/>
          <p:nvPr/>
        </p:nvGrpSpPr>
        <p:grpSpPr>
          <a:xfrm>
            <a:off x="0" y="142549"/>
            <a:ext cx="10058400" cy="216990"/>
            <a:chOff x="0" y="0"/>
            <a:chExt cx="4451339" cy="96029"/>
          </a:xfrm>
        </p:grpSpPr>
        <p:sp>
          <p:nvSpPr>
            <p:cNvPr id="9" name="Freeform 9"/>
            <p:cNvSpPr/>
            <p:nvPr/>
          </p:nvSpPr>
          <p:spPr>
            <a:xfrm>
              <a:off x="0" y="0"/>
              <a:ext cx="4451340" cy="96029"/>
            </a:xfrm>
            <a:custGeom>
              <a:avLst/>
              <a:gdLst/>
              <a:ahLst/>
              <a:cxnLst/>
              <a:rect l="l" t="t" r="r" b="b"/>
              <a:pathLst>
                <a:path w="4451340" h="96029">
                  <a:moveTo>
                    <a:pt x="0" y="0"/>
                  </a:moveTo>
                  <a:lnTo>
                    <a:pt x="4451340" y="0"/>
                  </a:lnTo>
                  <a:lnTo>
                    <a:pt x="4451340" y="96029"/>
                  </a:lnTo>
                  <a:lnTo>
                    <a:pt x="0" y="96029"/>
                  </a:lnTo>
                  <a:close/>
                </a:path>
              </a:pathLst>
            </a:custGeom>
            <a:solidFill>
              <a:srgbClr val="1B447E"/>
            </a:solidFill>
          </p:spPr>
          <p:txBody>
            <a:bodyPr/>
            <a:lstStyle/>
            <a:p>
              <a:endParaRPr lang="en-US"/>
            </a:p>
          </p:txBody>
        </p:sp>
        <p:sp>
          <p:nvSpPr>
            <p:cNvPr id="10" name="TextBox 10"/>
            <p:cNvSpPr txBox="1"/>
            <p:nvPr/>
          </p:nvSpPr>
          <p:spPr>
            <a:xfrm>
              <a:off x="0" y="-19050"/>
              <a:ext cx="4451339" cy="115079"/>
            </a:xfrm>
            <a:prstGeom prst="rect">
              <a:avLst/>
            </a:prstGeom>
          </p:spPr>
          <p:txBody>
            <a:bodyPr lIns="40014" tIns="40014" rIns="40014" bIns="40014" rtlCol="0" anchor="ctr"/>
            <a:lstStyle/>
            <a:p>
              <a:pPr algn="ctr">
                <a:lnSpc>
                  <a:spcPts val="1602"/>
                </a:lnSpc>
              </a:pPr>
              <a:endParaRPr/>
            </a:p>
          </p:txBody>
        </p:sp>
      </p:grpSp>
      <p:sp>
        <p:nvSpPr>
          <p:cNvPr id="11" name="Freeform 11"/>
          <p:cNvSpPr/>
          <p:nvPr/>
        </p:nvSpPr>
        <p:spPr>
          <a:xfrm rot="2422098">
            <a:off x="6438389" y="318807"/>
            <a:ext cx="3791415" cy="3108960"/>
          </a:xfrm>
          <a:custGeom>
            <a:avLst/>
            <a:gdLst/>
            <a:ahLst/>
            <a:cxnLst/>
            <a:rect l="l" t="t" r="r" b="b"/>
            <a:pathLst>
              <a:path w="3791415" h="3108960">
                <a:moveTo>
                  <a:pt x="0" y="0"/>
                </a:moveTo>
                <a:lnTo>
                  <a:pt x="3791414" y="0"/>
                </a:lnTo>
                <a:lnTo>
                  <a:pt x="3791414" y="3108960"/>
                </a:lnTo>
                <a:lnTo>
                  <a:pt x="0" y="31089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Freeform 12"/>
          <p:cNvSpPr/>
          <p:nvPr/>
        </p:nvSpPr>
        <p:spPr>
          <a:xfrm rot="2422098">
            <a:off x="7108313" y="1035471"/>
            <a:ext cx="2819438" cy="2311939"/>
          </a:xfrm>
          <a:custGeom>
            <a:avLst/>
            <a:gdLst/>
            <a:ahLst/>
            <a:cxnLst/>
            <a:rect l="l" t="t" r="r" b="b"/>
            <a:pathLst>
              <a:path w="2819438" h="2311939">
                <a:moveTo>
                  <a:pt x="0" y="0"/>
                </a:moveTo>
                <a:lnTo>
                  <a:pt x="2819438" y="0"/>
                </a:lnTo>
                <a:lnTo>
                  <a:pt x="2819438" y="2311939"/>
                </a:lnTo>
                <a:lnTo>
                  <a:pt x="0" y="231193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Freeform 13"/>
          <p:cNvSpPr/>
          <p:nvPr/>
        </p:nvSpPr>
        <p:spPr>
          <a:xfrm rot="-10800000">
            <a:off x="5224995" y="2576296"/>
            <a:ext cx="3910820" cy="4355232"/>
          </a:xfrm>
          <a:custGeom>
            <a:avLst/>
            <a:gdLst/>
            <a:ahLst/>
            <a:cxnLst/>
            <a:rect l="l" t="t" r="r" b="b"/>
            <a:pathLst>
              <a:path w="3910820" h="4355232">
                <a:moveTo>
                  <a:pt x="0" y="0"/>
                </a:moveTo>
                <a:lnTo>
                  <a:pt x="3910820" y="0"/>
                </a:lnTo>
                <a:lnTo>
                  <a:pt x="3910820" y="4355233"/>
                </a:lnTo>
                <a:lnTo>
                  <a:pt x="0" y="4355233"/>
                </a:lnTo>
                <a:lnTo>
                  <a:pt x="0" y="0"/>
                </a:lnTo>
                <a:close/>
              </a:path>
            </a:pathLst>
          </a:custGeom>
          <a:blipFill>
            <a:blip r:embed="rId6"/>
            <a:stretch>
              <a:fillRect t="-8644" r="-5097" b="-1585"/>
            </a:stretch>
          </a:blipFill>
        </p:spPr>
        <p:txBody>
          <a:bodyPr/>
          <a:lstStyle/>
          <a:p>
            <a:endParaRPr lang="en-US"/>
          </a:p>
        </p:txBody>
      </p:sp>
      <p:sp>
        <p:nvSpPr>
          <p:cNvPr id="14" name="TextBox 14"/>
          <p:cNvSpPr txBox="1"/>
          <p:nvPr/>
        </p:nvSpPr>
        <p:spPr>
          <a:xfrm>
            <a:off x="777240" y="815340"/>
            <a:ext cx="3977757" cy="1911902"/>
          </a:xfrm>
          <a:prstGeom prst="rect">
            <a:avLst/>
          </a:prstGeom>
        </p:spPr>
        <p:txBody>
          <a:bodyPr lIns="0" tIns="0" rIns="0" bIns="0" rtlCol="0" anchor="t">
            <a:spAutoFit/>
          </a:bodyPr>
          <a:lstStyle/>
          <a:p>
            <a:pPr algn="l">
              <a:lnSpc>
                <a:spcPts val="5013"/>
              </a:lnSpc>
            </a:pPr>
            <a:r>
              <a:rPr lang="en-US" sz="4599" b="1" spc="4" dirty="0">
                <a:solidFill>
                  <a:srgbClr val="1B447E"/>
                </a:solidFill>
                <a:latin typeface="Raleway 1 Heavy"/>
                <a:ea typeface="Raleway 1 Heavy"/>
                <a:cs typeface="Raleway 1 Heavy"/>
                <a:sym typeface="Raleway 1 Heavy"/>
              </a:rPr>
              <a:t>PR POPCORN </a:t>
            </a:r>
          </a:p>
          <a:p>
            <a:pPr algn="l">
              <a:lnSpc>
                <a:spcPts val="5013"/>
              </a:lnSpc>
            </a:pPr>
            <a:r>
              <a:rPr lang="en-US" sz="4599" b="1" spc="4" dirty="0">
                <a:solidFill>
                  <a:srgbClr val="1B447E"/>
                </a:solidFill>
                <a:latin typeface="Raleway 1 Heavy"/>
                <a:ea typeface="Raleway 1 Heavy"/>
                <a:cs typeface="Raleway 1 Heavy"/>
                <a:sym typeface="Raleway 1 Heavy"/>
              </a:rPr>
              <a:t>WINNER'S CIRCLE</a:t>
            </a:r>
          </a:p>
        </p:txBody>
      </p:sp>
      <p:sp>
        <p:nvSpPr>
          <p:cNvPr id="15" name="TextBox 15"/>
          <p:cNvSpPr txBox="1"/>
          <p:nvPr/>
        </p:nvSpPr>
        <p:spPr>
          <a:xfrm>
            <a:off x="777240" y="3102751"/>
            <a:ext cx="3977757" cy="329615"/>
          </a:xfrm>
          <a:prstGeom prst="rect">
            <a:avLst/>
          </a:prstGeom>
        </p:spPr>
        <p:txBody>
          <a:bodyPr lIns="0" tIns="0" rIns="0" bIns="0" rtlCol="0" anchor="t">
            <a:spAutoFit/>
          </a:bodyPr>
          <a:lstStyle/>
          <a:p>
            <a:pPr algn="l">
              <a:lnSpc>
                <a:spcPts val="2425"/>
              </a:lnSpc>
            </a:pPr>
            <a:r>
              <a:rPr lang="en-US" sz="2310" b="1">
                <a:solidFill>
                  <a:srgbClr val="1B447E"/>
                </a:solidFill>
                <a:latin typeface="Raleway 1 Bold"/>
                <a:ea typeface="Raleway 1 Bold"/>
                <a:cs typeface="Raleway 1 Bold"/>
                <a:sym typeface="Raleway 1 Bold"/>
              </a:rPr>
              <a:t>ONLINE SALES INCLUDED!</a:t>
            </a:r>
          </a:p>
        </p:txBody>
      </p:sp>
      <p:sp>
        <p:nvSpPr>
          <p:cNvPr id="16" name="TextBox 16"/>
          <p:cNvSpPr txBox="1"/>
          <p:nvPr/>
        </p:nvSpPr>
        <p:spPr>
          <a:xfrm>
            <a:off x="777240" y="3556633"/>
            <a:ext cx="3619428" cy="767080"/>
          </a:xfrm>
          <a:prstGeom prst="rect">
            <a:avLst/>
          </a:prstGeom>
        </p:spPr>
        <p:txBody>
          <a:bodyPr lIns="0" tIns="0" rIns="0" bIns="0" rtlCol="0" anchor="t">
            <a:spAutoFit/>
          </a:bodyPr>
          <a:lstStyle/>
          <a:p>
            <a:pPr algn="l">
              <a:lnSpc>
                <a:spcPts val="3080"/>
              </a:lnSpc>
            </a:pPr>
            <a:r>
              <a:rPr lang="en-US" sz="2200">
                <a:solidFill>
                  <a:srgbClr val="231F20"/>
                </a:solidFill>
                <a:latin typeface="Raleway 1"/>
                <a:ea typeface="Raleway 1"/>
                <a:cs typeface="Raleway 1"/>
                <a:sym typeface="Raleway 1"/>
              </a:rPr>
              <a:t>$3,000 Winner's Circle Scout can select their prize</a:t>
            </a:r>
          </a:p>
        </p:txBody>
      </p:sp>
      <p:sp>
        <p:nvSpPr>
          <p:cNvPr id="17" name="TextBox 17"/>
          <p:cNvSpPr txBox="1"/>
          <p:nvPr/>
        </p:nvSpPr>
        <p:spPr>
          <a:xfrm>
            <a:off x="777240" y="4285613"/>
            <a:ext cx="4251960" cy="1953483"/>
          </a:xfrm>
          <a:prstGeom prst="rect">
            <a:avLst/>
          </a:prstGeom>
        </p:spPr>
        <p:txBody>
          <a:bodyPr wrap="square" lIns="0" tIns="0" rIns="0" bIns="0" rtlCol="0" anchor="t">
            <a:spAutoFit/>
          </a:bodyPr>
          <a:lstStyle/>
          <a:p>
            <a:pPr marL="345443" lvl="1" indent="-172721" algn="l">
              <a:lnSpc>
                <a:spcPts val="2240"/>
              </a:lnSpc>
              <a:buFont typeface="Arial"/>
              <a:buChar char="•"/>
            </a:pPr>
            <a:r>
              <a:rPr lang="en-US" sz="1600" dirty="0">
                <a:solidFill>
                  <a:srgbClr val="231F20"/>
                </a:solidFill>
                <a:latin typeface="Raleway 1"/>
                <a:ea typeface="Raleway 1"/>
                <a:cs typeface="Raleway 1"/>
                <a:sym typeface="Raleway 1"/>
              </a:rPr>
              <a:t>All popcorn sales count (S&amp;S, TO, Online)</a:t>
            </a:r>
          </a:p>
          <a:p>
            <a:pPr marL="345443" lvl="1" indent="-172721" algn="l">
              <a:lnSpc>
                <a:spcPts val="2240"/>
              </a:lnSpc>
              <a:buFont typeface="Arial"/>
              <a:buChar char="•"/>
            </a:pPr>
            <a:r>
              <a:rPr lang="en-US" sz="1600" dirty="0">
                <a:solidFill>
                  <a:srgbClr val="231F20"/>
                </a:solidFill>
                <a:latin typeface="Raleway 1"/>
                <a:ea typeface="Raleway 1"/>
                <a:cs typeface="Raleway 1"/>
                <a:sym typeface="Raleway 1"/>
              </a:rPr>
              <a:t>Prize choice for every $3,000 sold</a:t>
            </a:r>
          </a:p>
          <a:p>
            <a:pPr marL="345443" lvl="1" indent="-172721" algn="l">
              <a:lnSpc>
                <a:spcPts val="2240"/>
              </a:lnSpc>
              <a:buFont typeface="Arial"/>
              <a:buChar char="•"/>
            </a:pPr>
            <a:r>
              <a:rPr lang="en-US" sz="1600" dirty="0">
                <a:solidFill>
                  <a:srgbClr val="231F20"/>
                </a:solidFill>
                <a:latin typeface="Raleway 1"/>
                <a:ea typeface="Raleway 1"/>
                <a:cs typeface="Raleway 1"/>
                <a:sym typeface="Raleway 1"/>
              </a:rPr>
              <a:t>Kernel enters qualifying Scouts</a:t>
            </a:r>
          </a:p>
          <a:p>
            <a:pPr marL="345443" lvl="1" indent="-172721" algn="l">
              <a:lnSpc>
                <a:spcPts val="2240"/>
              </a:lnSpc>
              <a:buFont typeface="Arial"/>
              <a:buChar char="•"/>
            </a:pPr>
            <a:r>
              <a:rPr lang="en-US" sz="1600" dirty="0">
                <a:solidFill>
                  <a:srgbClr val="231F20"/>
                </a:solidFill>
                <a:latin typeface="Raleway 1"/>
                <a:ea typeface="Raleway 1"/>
                <a:cs typeface="Raleway 1"/>
                <a:sym typeface="Raleway 1"/>
              </a:rPr>
              <a:t>PRP fulfills and communicates with family</a:t>
            </a:r>
          </a:p>
          <a:p>
            <a:pPr marL="690885" lvl="2" indent="-230295" algn="l">
              <a:lnSpc>
                <a:spcPts val="2240"/>
              </a:lnSpc>
              <a:buFont typeface="Arial"/>
              <a:buChar char="⚬"/>
            </a:pPr>
            <a:r>
              <a:rPr lang="en-US" sz="1600" dirty="0">
                <a:solidFill>
                  <a:srgbClr val="231F20"/>
                </a:solidFill>
                <a:latin typeface="Raleway 1"/>
                <a:ea typeface="Raleway 1"/>
                <a:cs typeface="Raleway 1"/>
                <a:sym typeface="Raleway 1"/>
              </a:rPr>
              <a:t>Use Kernel Tracker to enter sales by Scout for validation</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4E2F6"/>
        </a:solidFill>
        <a:effectLst/>
      </p:bgPr>
    </p:bg>
    <p:spTree>
      <p:nvGrpSpPr>
        <p:cNvPr id="1" name=""/>
        <p:cNvGrpSpPr/>
        <p:nvPr/>
      </p:nvGrpSpPr>
      <p:grpSpPr>
        <a:xfrm>
          <a:off x="0" y="0"/>
          <a:ext cx="0" cy="0"/>
          <a:chOff x="0" y="0"/>
          <a:chExt cx="0" cy="0"/>
        </a:xfrm>
      </p:grpSpPr>
      <p:sp>
        <p:nvSpPr>
          <p:cNvPr id="2" name="Freeform 2"/>
          <p:cNvSpPr/>
          <p:nvPr/>
        </p:nvSpPr>
        <p:spPr>
          <a:xfrm>
            <a:off x="725446" y="3423194"/>
            <a:ext cx="349814" cy="628880"/>
          </a:xfrm>
          <a:custGeom>
            <a:avLst/>
            <a:gdLst/>
            <a:ahLst/>
            <a:cxnLst/>
            <a:rect l="l" t="t" r="r" b="b"/>
            <a:pathLst>
              <a:path w="349814" h="628880">
                <a:moveTo>
                  <a:pt x="0" y="0"/>
                </a:moveTo>
                <a:lnTo>
                  <a:pt x="349814" y="0"/>
                </a:lnTo>
                <a:lnTo>
                  <a:pt x="349814" y="628880"/>
                </a:lnTo>
                <a:lnTo>
                  <a:pt x="0" y="6288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725446" y="5074925"/>
            <a:ext cx="349814" cy="479198"/>
          </a:xfrm>
          <a:custGeom>
            <a:avLst/>
            <a:gdLst/>
            <a:ahLst/>
            <a:cxnLst/>
            <a:rect l="l" t="t" r="r" b="b"/>
            <a:pathLst>
              <a:path w="349814" h="479198">
                <a:moveTo>
                  <a:pt x="0" y="0"/>
                </a:moveTo>
                <a:lnTo>
                  <a:pt x="349814" y="0"/>
                </a:lnTo>
                <a:lnTo>
                  <a:pt x="349814" y="479197"/>
                </a:lnTo>
                <a:lnTo>
                  <a:pt x="0" y="4791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725446" y="6610717"/>
            <a:ext cx="331758" cy="508442"/>
          </a:xfrm>
          <a:custGeom>
            <a:avLst/>
            <a:gdLst/>
            <a:ahLst/>
            <a:cxnLst/>
            <a:rect l="l" t="t" r="r" b="b"/>
            <a:pathLst>
              <a:path w="331758" h="508442">
                <a:moveTo>
                  <a:pt x="0" y="0"/>
                </a:moveTo>
                <a:lnTo>
                  <a:pt x="331758" y="0"/>
                </a:lnTo>
                <a:lnTo>
                  <a:pt x="331758" y="508442"/>
                </a:lnTo>
                <a:lnTo>
                  <a:pt x="0" y="5084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TextBox 5"/>
          <p:cNvSpPr txBox="1"/>
          <p:nvPr/>
        </p:nvSpPr>
        <p:spPr>
          <a:xfrm>
            <a:off x="1194794" y="3385094"/>
            <a:ext cx="8138160" cy="1102360"/>
          </a:xfrm>
          <a:prstGeom prst="rect">
            <a:avLst/>
          </a:prstGeom>
        </p:spPr>
        <p:txBody>
          <a:bodyPr lIns="0" tIns="0" rIns="0" bIns="0" rtlCol="0" anchor="t">
            <a:spAutoFit/>
          </a:bodyPr>
          <a:lstStyle/>
          <a:p>
            <a:pPr algn="just">
              <a:lnSpc>
                <a:spcPts val="2239"/>
              </a:lnSpc>
            </a:pPr>
            <a:r>
              <a:rPr lang="en-US" sz="1599">
                <a:solidFill>
                  <a:srgbClr val="231F20"/>
                </a:solidFill>
                <a:latin typeface="Raleway 1"/>
                <a:ea typeface="Raleway 1"/>
                <a:cs typeface="Raleway 1"/>
                <a:sym typeface="Raleway 1"/>
              </a:rPr>
              <a:t>Promote the Popcorn!  The best way to sell Pecatonica River Popcorn is by tasting!  Have the Scout try all the flavors and pick their favorite.  In addition, practice their sales pitch &amp; review all safety tips. </a:t>
            </a:r>
          </a:p>
          <a:p>
            <a:pPr algn="just">
              <a:lnSpc>
                <a:spcPts val="2239"/>
              </a:lnSpc>
            </a:pPr>
            <a:endParaRPr lang="en-US" sz="1599">
              <a:solidFill>
                <a:srgbClr val="231F20"/>
              </a:solidFill>
              <a:latin typeface="Raleway 1"/>
              <a:ea typeface="Raleway 1"/>
              <a:cs typeface="Raleway 1"/>
              <a:sym typeface="Raleway 1"/>
            </a:endParaRPr>
          </a:p>
        </p:txBody>
      </p:sp>
      <p:sp>
        <p:nvSpPr>
          <p:cNvPr id="6" name="Freeform 6"/>
          <p:cNvSpPr/>
          <p:nvPr/>
        </p:nvSpPr>
        <p:spPr>
          <a:xfrm>
            <a:off x="4180125" y="5833703"/>
            <a:ext cx="2932860" cy="602476"/>
          </a:xfrm>
          <a:custGeom>
            <a:avLst/>
            <a:gdLst/>
            <a:ahLst/>
            <a:cxnLst/>
            <a:rect l="l" t="t" r="r" b="b"/>
            <a:pathLst>
              <a:path w="2932860" h="602476">
                <a:moveTo>
                  <a:pt x="0" y="0"/>
                </a:moveTo>
                <a:lnTo>
                  <a:pt x="2932860" y="0"/>
                </a:lnTo>
                <a:lnTo>
                  <a:pt x="2932860" y="602476"/>
                </a:lnTo>
                <a:lnTo>
                  <a:pt x="0" y="602476"/>
                </a:lnTo>
                <a:lnTo>
                  <a:pt x="0" y="0"/>
                </a:lnTo>
                <a:close/>
              </a:path>
            </a:pathLst>
          </a:custGeom>
          <a:blipFill>
            <a:blip r:embed="rId8"/>
            <a:stretch>
              <a:fillRect l="-8178" t="-106566" r="-8532" b="-455666"/>
            </a:stretch>
          </a:blipFill>
        </p:spPr>
        <p:txBody>
          <a:bodyPr/>
          <a:lstStyle/>
          <a:p>
            <a:endParaRPr lang="en-US"/>
          </a:p>
        </p:txBody>
      </p:sp>
      <p:grpSp>
        <p:nvGrpSpPr>
          <p:cNvPr id="7" name="Group 7"/>
          <p:cNvGrpSpPr/>
          <p:nvPr/>
        </p:nvGrpSpPr>
        <p:grpSpPr>
          <a:xfrm>
            <a:off x="0" y="0"/>
            <a:ext cx="10058400" cy="104451"/>
            <a:chOff x="0" y="0"/>
            <a:chExt cx="4451339" cy="46225"/>
          </a:xfrm>
        </p:grpSpPr>
        <p:sp>
          <p:nvSpPr>
            <p:cNvPr id="8" name="Freeform 8"/>
            <p:cNvSpPr/>
            <p:nvPr/>
          </p:nvSpPr>
          <p:spPr>
            <a:xfrm>
              <a:off x="0" y="0"/>
              <a:ext cx="4451340" cy="46225"/>
            </a:xfrm>
            <a:custGeom>
              <a:avLst/>
              <a:gdLst/>
              <a:ahLst/>
              <a:cxnLst/>
              <a:rect l="l" t="t" r="r" b="b"/>
              <a:pathLst>
                <a:path w="4451340" h="46225">
                  <a:moveTo>
                    <a:pt x="0" y="0"/>
                  </a:moveTo>
                  <a:lnTo>
                    <a:pt x="4451340" y="0"/>
                  </a:lnTo>
                  <a:lnTo>
                    <a:pt x="4451340" y="46225"/>
                  </a:lnTo>
                  <a:lnTo>
                    <a:pt x="0" y="46225"/>
                  </a:lnTo>
                  <a:close/>
                </a:path>
              </a:pathLst>
            </a:custGeom>
            <a:solidFill>
              <a:srgbClr val="C4E2F6"/>
            </a:solidFill>
          </p:spPr>
          <p:txBody>
            <a:bodyPr/>
            <a:lstStyle/>
            <a:p>
              <a:endParaRPr lang="en-US"/>
            </a:p>
          </p:txBody>
        </p:sp>
        <p:sp>
          <p:nvSpPr>
            <p:cNvPr id="9" name="TextBox 9"/>
            <p:cNvSpPr txBox="1"/>
            <p:nvPr/>
          </p:nvSpPr>
          <p:spPr>
            <a:xfrm>
              <a:off x="0" y="-19050"/>
              <a:ext cx="4451339" cy="65275"/>
            </a:xfrm>
            <a:prstGeom prst="rect">
              <a:avLst/>
            </a:prstGeom>
          </p:spPr>
          <p:txBody>
            <a:bodyPr lIns="40014" tIns="40014" rIns="40014" bIns="40014" rtlCol="0" anchor="ctr"/>
            <a:lstStyle/>
            <a:p>
              <a:pPr algn="ctr">
                <a:lnSpc>
                  <a:spcPts val="1602"/>
                </a:lnSpc>
              </a:pPr>
              <a:endParaRPr/>
            </a:p>
          </p:txBody>
        </p:sp>
      </p:grpSp>
      <p:grpSp>
        <p:nvGrpSpPr>
          <p:cNvPr id="10" name="Group 10"/>
          <p:cNvGrpSpPr/>
          <p:nvPr/>
        </p:nvGrpSpPr>
        <p:grpSpPr>
          <a:xfrm>
            <a:off x="0" y="142549"/>
            <a:ext cx="10058400" cy="216990"/>
            <a:chOff x="0" y="0"/>
            <a:chExt cx="4451339" cy="96029"/>
          </a:xfrm>
        </p:grpSpPr>
        <p:sp>
          <p:nvSpPr>
            <p:cNvPr id="11" name="Freeform 11"/>
            <p:cNvSpPr/>
            <p:nvPr/>
          </p:nvSpPr>
          <p:spPr>
            <a:xfrm>
              <a:off x="0" y="0"/>
              <a:ext cx="4451340" cy="96029"/>
            </a:xfrm>
            <a:custGeom>
              <a:avLst/>
              <a:gdLst/>
              <a:ahLst/>
              <a:cxnLst/>
              <a:rect l="l" t="t" r="r" b="b"/>
              <a:pathLst>
                <a:path w="4451340" h="96029">
                  <a:moveTo>
                    <a:pt x="0" y="0"/>
                  </a:moveTo>
                  <a:lnTo>
                    <a:pt x="4451340" y="0"/>
                  </a:lnTo>
                  <a:lnTo>
                    <a:pt x="4451340" y="96029"/>
                  </a:lnTo>
                  <a:lnTo>
                    <a:pt x="0" y="96029"/>
                  </a:lnTo>
                  <a:close/>
                </a:path>
              </a:pathLst>
            </a:custGeom>
            <a:solidFill>
              <a:srgbClr val="1B447E"/>
            </a:solidFill>
          </p:spPr>
          <p:txBody>
            <a:bodyPr/>
            <a:lstStyle/>
            <a:p>
              <a:endParaRPr lang="en-US"/>
            </a:p>
          </p:txBody>
        </p:sp>
        <p:sp>
          <p:nvSpPr>
            <p:cNvPr id="12" name="TextBox 12"/>
            <p:cNvSpPr txBox="1"/>
            <p:nvPr/>
          </p:nvSpPr>
          <p:spPr>
            <a:xfrm>
              <a:off x="0" y="-19050"/>
              <a:ext cx="4451339" cy="115079"/>
            </a:xfrm>
            <a:prstGeom prst="rect">
              <a:avLst/>
            </a:prstGeom>
          </p:spPr>
          <p:txBody>
            <a:bodyPr lIns="40014" tIns="40014" rIns="40014" bIns="40014" rtlCol="0" anchor="ctr"/>
            <a:lstStyle/>
            <a:p>
              <a:pPr algn="ctr">
                <a:lnSpc>
                  <a:spcPts val="1602"/>
                </a:lnSpc>
              </a:pPr>
              <a:endParaRPr/>
            </a:p>
          </p:txBody>
        </p:sp>
      </p:grpSp>
      <p:grpSp>
        <p:nvGrpSpPr>
          <p:cNvPr id="13" name="Group 13"/>
          <p:cNvGrpSpPr>
            <a:grpSpLocks noChangeAspect="1"/>
          </p:cNvGrpSpPr>
          <p:nvPr/>
        </p:nvGrpSpPr>
        <p:grpSpPr>
          <a:xfrm>
            <a:off x="4180125" y="4254217"/>
            <a:ext cx="685021" cy="651495"/>
            <a:chOff x="0" y="0"/>
            <a:chExt cx="5108588" cy="4858563"/>
          </a:xfrm>
        </p:grpSpPr>
        <p:sp>
          <p:nvSpPr>
            <p:cNvPr id="14" name="Freeform 14"/>
            <p:cNvSpPr/>
            <p:nvPr/>
          </p:nvSpPr>
          <p:spPr>
            <a:xfrm>
              <a:off x="12014" y="12624"/>
              <a:ext cx="5084559" cy="4835728"/>
            </a:xfrm>
            <a:custGeom>
              <a:avLst/>
              <a:gdLst/>
              <a:ahLst/>
              <a:cxnLst/>
              <a:rect l="l" t="t" r="r" b="b"/>
              <a:pathLst>
                <a:path w="5084559" h="4835728">
                  <a:moveTo>
                    <a:pt x="2542274" y="0"/>
                  </a:moveTo>
                  <a:lnTo>
                    <a:pt x="3327883" y="1591818"/>
                  </a:lnTo>
                  <a:lnTo>
                    <a:pt x="5084559" y="1847075"/>
                  </a:lnTo>
                  <a:lnTo>
                    <a:pt x="3813416" y="3086125"/>
                  </a:lnTo>
                  <a:lnTo>
                    <a:pt x="4113492" y="4835715"/>
                  </a:lnTo>
                  <a:lnTo>
                    <a:pt x="2542261" y="4009669"/>
                  </a:lnTo>
                  <a:lnTo>
                    <a:pt x="971068" y="4835728"/>
                  </a:lnTo>
                  <a:lnTo>
                    <a:pt x="1271143" y="3086138"/>
                  </a:lnTo>
                  <a:lnTo>
                    <a:pt x="0" y="1847088"/>
                  </a:lnTo>
                  <a:lnTo>
                    <a:pt x="1756677" y="1591831"/>
                  </a:lnTo>
                  <a:lnTo>
                    <a:pt x="2542274" y="0"/>
                  </a:lnTo>
                  <a:close/>
                </a:path>
              </a:pathLst>
            </a:custGeom>
            <a:blipFill>
              <a:blip r:embed="rId9"/>
              <a:stretch>
                <a:fillRect l="-50931" t="-3170" r="-37588" b="-28646"/>
              </a:stretch>
            </a:blipFill>
          </p:spPr>
          <p:txBody>
            <a:bodyPr/>
            <a:lstStyle/>
            <a:p>
              <a:endParaRPr lang="en-US"/>
            </a:p>
          </p:txBody>
        </p:sp>
        <p:sp>
          <p:nvSpPr>
            <p:cNvPr id="15" name="Freeform 15"/>
            <p:cNvSpPr/>
            <p:nvPr/>
          </p:nvSpPr>
          <p:spPr>
            <a:xfrm>
              <a:off x="0" y="0"/>
              <a:ext cx="5108588" cy="4858563"/>
            </a:xfrm>
            <a:custGeom>
              <a:avLst/>
              <a:gdLst/>
              <a:ahLst/>
              <a:cxnLst/>
              <a:rect l="l" t="t" r="r" b="b"/>
              <a:pathLst>
                <a:path w="5108588" h="4858563">
                  <a:moveTo>
                    <a:pt x="4132936" y="4858563"/>
                  </a:moveTo>
                  <a:lnTo>
                    <a:pt x="2554288" y="4028605"/>
                  </a:lnTo>
                  <a:lnTo>
                    <a:pt x="975652" y="4858563"/>
                  </a:lnTo>
                  <a:lnTo>
                    <a:pt x="1277150" y="3100705"/>
                  </a:lnTo>
                  <a:lnTo>
                    <a:pt x="0" y="1855800"/>
                  </a:lnTo>
                  <a:lnTo>
                    <a:pt x="1764983" y="1599336"/>
                  </a:lnTo>
                  <a:lnTo>
                    <a:pt x="2554288" y="0"/>
                  </a:lnTo>
                  <a:lnTo>
                    <a:pt x="3343605" y="1599336"/>
                  </a:lnTo>
                  <a:lnTo>
                    <a:pt x="5108588" y="1855800"/>
                  </a:lnTo>
                  <a:lnTo>
                    <a:pt x="5100472" y="1863700"/>
                  </a:lnTo>
                  <a:lnTo>
                    <a:pt x="3831437" y="3100705"/>
                  </a:lnTo>
                  <a:lnTo>
                    <a:pt x="4132935" y="4858563"/>
                  </a:lnTo>
                  <a:close/>
                  <a:moveTo>
                    <a:pt x="2554288" y="4015994"/>
                  </a:moveTo>
                  <a:lnTo>
                    <a:pt x="2556891" y="4017353"/>
                  </a:lnTo>
                  <a:lnTo>
                    <a:pt x="4118102" y="4838128"/>
                  </a:lnTo>
                  <a:lnTo>
                    <a:pt x="3819436" y="3096819"/>
                  </a:lnTo>
                  <a:lnTo>
                    <a:pt x="3821544" y="3094761"/>
                  </a:lnTo>
                  <a:lnTo>
                    <a:pt x="5084572" y="1863611"/>
                  </a:lnTo>
                  <a:lnTo>
                    <a:pt x="3336188" y="1609560"/>
                  </a:lnTo>
                  <a:lnTo>
                    <a:pt x="3334880" y="1606918"/>
                  </a:lnTo>
                  <a:lnTo>
                    <a:pt x="2554288" y="25248"/>
                  </a:lnTo>
                  <a:lnTo>
                    <a:pt x="1772399" y="1609560"/>
                  </a:lnTo>
                  <a:lnTo>
                    <a:pt x="24016" y="1863611"/>
                  </a:lnTo>
                  <a:lnTo>
                    <a:pt x="1289152" y="3096819"/>
                  </a:lnTo>
                  <a:lnTo>
                    <a:pt x="990498" y="4838128"/>
                  </a:lnTo>
                  <a:lnTo>
                    <a:pt x="2554288" y="4015994"/>
                  </a:lnTo>
                  <a:close/>
                </a:path>
              </a:pathLst>
            </a:custGeom>
            <a:solidFill>
              <a:srgbClr val="000000">
                <a:alpha val="0"/>
              </a:srgbClr>
            </a:solidFill>
            <a:ln w="12700">
              <a:solidFill>
                <a:srgbClr val="000000"/>
              </a:solidFill>
            </a:ln>
          </p:spPr>
          <p:txBody>
            <a:bodyPr/>
            <a:lstStyle/>
            <a:p>
              <a:endParaRPr lang="en-US"/>
            </a:p>
          </p:txBody>
        </p:sp>
      </p:grpSp>
      <p:grpSp>
        <p:nvGrpSpPr>
          <p:cNvPr id="16" name="Group 16"/>
          <p:cNvGrpSpPr>
            <a:grpSpLocks noChangeAspect="1"/>
          </p:cNvGrpSpPr>
          <p:nvPr/>
        </p:nvGrpSpPr>
        <p:grpSpPr>
          <a:xfrm>
            <a:off x="5118045" y="4383309"/>
            <a:ext cx="685021" cy="651495"/>
            <a:chOff x="0" y="0"/>
            <a:chExt cx="5108588" cy="4858563"/>
          </a:xfrm>
        </p:grpSpPr>
        <p:sp>
          <p:nvSpPr>
            <p:cNvPr id="17" name="Freeform 17"/>
            <p:cNvSpPr/>
            <p:nvPr/>
          </p:nvSpPr>
          <p:spPr>
            <a:xfrm>
              <a:off x="12014" y="12624"/>
              <a:ext cx="5084559" cy="4835728"/>
            </a:xfrm>
            <a:custGeom>
              <a:avLst/>
              <a:gdLst/>
              <a:ahLst/>
              <a:cxnLst/>
              <a:rect l="l" t="t" r="r" b="b"/>
              <a:pathLst>
                <a:path w="5084559" h="4835728">
                  <a:moveTo>
                    <a:pt x="2542274" y="0"/>
                  </a:moveTo>
                  <a:lnTo>
                    <a:pt x="3327883" y="1591818"/>
                  </a:lnTo>
                  <a:lnTo>
                    <a:pt x="5084559" y="1847075"/>
                  </a:lnTo>
                  <a:lnTo>
                    <a:pt x="3813416" y="3086125"/>
                  </a:lnTo>
                  <a:lnTo>
                    <a:pt x="4113492" y="4835715"/>
                  </a:lnTo>
                  <a:lnTo>
                    <a:pt x="2542261" y="4009669"/>
                  </a:lnTo>
                  <a:lnTo>
                    <a:pt x="971068" y="4835728"/>
                  </a:lnTo>
                  <a:lnTo>
                    <a:pt x="1271143" y="3086138"/>
                  </a:lnTo>
                  <a:lnTo>
                    <a:pt x="0" y="1847088"/>
                  </a:lnTo>
                  <a:lnTo>
                    <a:pt x="1756677" y="1591831"/>
                  </a:lnTo>
                  <a:lnTo>
                    <a:pt x="2542274" y="0"/>
                  </a:lnTo>
                  <a:close/>
                </a:path>
              </a:pathLst>
            </a:custGeom>
            <a:blipFill>
              <a:blip r:embed="rId10"/>
              <a:stretch>
                <a:fillRect l="-21508" r="-21508"/>
              </a:stretch>
            </a:blipFill>
          </p:spPr>
          <p:txBody>
            <a:bodyPr/>
            <a:lstStyle/>
            <a:p>
              <a:endParaRPr lang="en-US"/>
            </a:p>
          </p:txBody>
        </p:sp>
        <p:sp>
          <p:nvSpPr>
            <p:cNvPr id="18" name="Freeform 18"/>
            <p:cNvSpPr/>
            <p:nvPr/>
          </p:nvSpPr>
          <p:spPr>
            <a:xfrm>
              <a:off x="0" y="0"/>
              <a:ext cx="5108588" cy="4858563"/>
            </a:xfrm>
            <a:custGeom>
              <a:avLst/>
              <a:gdLst/>
              <a:ahLst/>
              <a:cxnLst/>
              <a:rect l="l" t="t" r="r" b="b"/>
              <a:pathLst>
                <a:path w="5108588" h="4858563">
                  <a:moveTo>
                    <a:pt x="4132936" y="4858563"/>
                  </a:moveTo>
                  <a:lnTo>
                    <a:pt x="2554288" y="4028605"/>
                  </a:lnTo>
                  <a:lnTo>
                    <a:pt x="975652" y="4858563"/>
                  </a:lnTo>
                  <a:lnTo>
                    <a:pt x="1277150" y="3100705"/>
                  </a:lnTo>
                  <a:lnTo>
                    <a:pt x="0" y="1855800"/>
                  </a:lnTo>
                  <a:lnTo>
                    <a:pt x="1764983" y="1599336"/>
                  </a:lnTo>
                  <a:lnTo>
                    <a:pt x="2554288" y="0"/>
                  </a:lnTo>
                  <a:lnTo>
                    <a:pt x="3343605" y="1599336"/>
                  </a:lnTo>
                  <a:lnTo>
                    <a:pt x="5108588" y="1855800"/>
                  </a:lnTo>
                  <a:lnTo>
                    <a:pt x="5100472" y="1863700"/>
                  </a:lnTo>
                  <a:lnTo>
                    <a:pt x="3831437" y="3100705"/>
                  </a:lnTo>
                  <a:lnTo>
                    <a:pt x="4132935" y="4858563"/>
                  </a:lnTo>
                  <a:close/>
                  <a:moveTo>
                    <a:pt x="2554288" y="4015994"/>
                  </a:moveTo>
                  <a:lnTo>
                    <a:pt x="2556891" y="4017353"/>
                  </a:lnTo>
                  <a:lnTo>
                    <a:pt x="4118102" y="4838128"/>
                  </a:lnTo>
                  <a:lnTo>
                    <a:pt x="3819436" y="3096819"/>
                  </a:lnTo>
                  <a:lnTo>
                    <a:pt x="3821544" y="3094761"/>
                  </a:lnTo>
                  <a:lnTo>
                    <a:pt x="5084572" y="1863611"/>
                  </a:lnTo>
                  <a:lnTo>
                    <a:pt x="3336188" y="1609560"/>
                  </a:lnTo>
                  <a:lnTo>
                    <a:pt x="3334880" y="1606918"/>
                  </a:lnTo>
                  <a:lnTo>
                    <a:pt x="2554288" y="25248"/>
                  </a:lnTo>
                  <a:lnTo>
                    <a:pt x="1772399" y="1609560"/>
                  </a:lnTo>
                  <a:lnTo>
                    <a:pt x="24016" y="1863611"/>
                  </a:lnTo>
                  <a:lnTo>
                    <a:pt x="1289152" y="3096819"/>
                  </a:lnTo>
                  <a:lnTo>
                    <a:pt x="990498" y="4838128"/>
                  </a:lnTo>
                  <a:lnTo>
                    <a:pt x="2554288" y="4015994"/>
                  </a:lnTo>
                  <a:close/>
                </a:path>
              </a:pathLst>
            </a:custGeom>
            <a:solidFill>
              <a:srgbClr val="000000">
                <a:alpha val="0"/>
              </a:srgbClr>
            </a:solidFill>
            <a:ln w="12700">
              <a:solidFill>
                <a:srgbClr val="000000"/>
              </a:solidFill>
            </a:ln>
          </p:spPr>
          <p:txBody>
            <a:bodyPr/>
            <a:lstStyle/>
            <a:p>
              <a:endParaRPr lang="en-US"/>
            </a:p>
          </p:txBody>
        </p:sp>
      </p:grpSp>
      <p:grpSp>
        <p:nvGrpSpPr>
          <p:cNvPr id="19" name="Group 19"/>
          <p:cNvGrpSpPr>
            <a:grpSpLocks noChangeAspect="1"/>
          </p:cNvGrpSpPr>
          <p:nvPr/>
        </p:nvGrpSpPr>
        <p:grpSpPr>
          <a:xfrm>
            <a:off x="6056181" y="4299824"/>
            <a:ext cx="685021" cy="651495"/>
            <a:chOff x="0" y="0"/>
            <a:chExt cx="5108588" cy="4858563"/>
          </a:xfrm>
        </p:grpSpPr>
        <p:sp>
          <p:nvSpPr>
            <p:cNvPr id="20" name="Freeform 20"/>
            <p:cNvSpPr/>
            <p:nvPr/>
          </p:nvSpPr>
          <p:spPr>
            <a:xfrm>
              <a:off x="12014" y="12624"/>
              <a:ext cx="5084559" cy="4835728"/>
            </a:xfrm>
            <a:custGeom>
              <a:avLst/>
              <a:gdLst/>
              <a:ahLst/>
              <a:cxnLst/>
              <a:rect l="l" t="t" r="r" b="b"/>
              <a:pathLst>
                <a:path w="5084559" h="4835728">
                  <a:moveTo>
                    <a:pt x="2542274" y="0"/>
                  </a:moveTo>
                  <a:lnTo>
                    <a:pt x="3327883" y="1591818"/>
                  </a:lnTo>
                  <a:lnTo>
                    <a:pt x="5084559" y="1847075"/>
                  </a:lnTo>
                  <a:lnTo>
                    <a:pt x="3813416" y="3086125"/>
                  </a:lnTo>
                  <a:lnTo>
                    <a:pt x="4113492" y="4835715"/>
                  </a:lnTo>
                  <a:lnTo>
                    <a:pt x="2542261" y="4009669"/>
                  </a:lnTo>
                  <a:lnTo>
                    <a:pt x="971068" y="4835728"/>
                  </a:lnTo>
                  <a:lnTo>
                    <a:pt x="1271143" y="3086138"/>
                  </a:lnTo>
                  <a:lnTo>
                    <a:pt x="0" y="1847088"/>
                  </a:lnTo>
                  <a:lnTo>
                    <a:pt x="1756677" y="1591831"/>
                  </a:lnTo>
                  <a:lnTo>
                    <a:pt x="2542274" y="0"/>
                  </a:lnTo>
                  <a:close/>
                </a:path>
              </a:pathLst>
            </a:custGeom>
            <a:blipFill>
              <a:blip r:embed="rId11"/>
              <a:stretch>
                <a:fillRect l="-7034" t="-5742" r="-20602" b="-28462"/>
              </a:stretch>
            </a:blipFill>
          </p:spPr>
          <p:txBody>
            <a:bodyPr/>
            <a:lstStyle/>
            <a:p>
              <a:endParaRPr lang="en-US"/>
            </a:p>
          </p:txBody>
        </p:sp>
        <p:sp>
          <p:nvSpPr>
            <p:cNvPr id="21" name="Freeform 21"/>
            <p:cNvSpPr/>
            <p:nvPr/>
          </p:nvSpPr>
          <p:spPr>
            <a:xfrm>
              <a:off x="0" y="0"/>
              <a:ext cx="5108588" cy="4858563"/>
            </a:xfrm>
            <a:custGeom>
              <a:avLst/>
              <a:gdLst/>
              <a:ahLst/>
              <a:cxnLst/>
              <a:rect l="l" t="t" r="r" b="b"/>
              <a:pathLst>
                <a:path w="5108588" h="4858563">
                  <a:moveTo>
                    <a:pt x="4132936" y="4858563"/>
                  </a:moveTo>
                  <a:lnTo>
                    <a:pt x="2554288" y="4028605"/>
                  </a:lnTo>
                  <a:lnTo>
                    <a:pt x="975652" y="4858563"/>
                  </a:lnTo>
                  <a:lnTo>
                    <a:pt x="1277150" y="3100705"/>
                  </a:lnTo>
                  <a:lnTo>
                    <a:pt x="0" y="1855800"/>
                  </a:lnTo>
                  <a:lnTo>
                    <a:pt x="1764983" y="1599336"/>
                  </a:lnTo>
                  <a:lnTo>
                    <a:pt x="2554288" y="0"/>
                  </a:lnTo>
                  <a:lnTo>
                    <a:pt x="3343605" y="1599336"/>
                  </a:lnTo>
                  <a:lnTo>
                    <a:pt x="5108588" y="1855800"/>
                  </a:lnTo>
                  <a:lnTo>
                    <a:pt x="5100472" y="1863700"/>
                  </a:lnTo>
                  <a:lnTo>
                    <a:pt x="3831437" y="3100705"/>
                  </a:lnTo>
                  <a:lnTo>
                    <a:pt x="4132935" y="4858563"/>
                  </a:lnTo>
                  <a:close/>
                  <a:moveTo>
                    <a:pt x="2554288" y="4015994"/>
                  </a:moveTo>
                  <a:lnTo>
                    <a:pt x="2556891" y="4017353"/>
                  </a:lnTo>
                  <a:lnTo>
                    <a:pt x="4118102" y="4838128"/>
                  </a:lnTo>
                  <a:lnTo>
                    <a:pt x="3819436" y="3096819"/>
                  </a:lnTo>
                  <a:lnTo>
                    <a:pt x="3821544" y="3094761"/>
                  </a:lnTo>
                  <a:lnTo>
                    <a:pt x="5084572" y="1863611"/>
                  </a:lnTo>
                  <a:lnTo>
                    <a:pt x="3336188" y="1609560"/>
                  </a:lnTo>
                  <a:lnTo>
                    <a:pt x="3334880" y="1606918"/>
                  </a:lnTo>
                  <a:lnTo>
                    <a:pt x="2554288" y="25248"/>
                  </a:lnTo>
                  <a:lnTo>
                    <a:pt x="1772399" y="1609560"/>
                  </a:lnTo>
                  <a:lnTo>
                    <a:pt x="24016" y="1863611"/>
                  </a:lnTo>
                  <a:lnTo>
                    <a:pt x="1289152" y="3096819"/>
                  </a:lnTo>
                  <a:lnTo>
                    <a:pt x="990498" y="4838128"/>
                  </a:lnTo>
                  <a:lnTo>
                    <a:pt x="2554288" y="4015994"/>
                  </a:lnTo>
                  <a:close/>
                </a:path>
              </a:pathLst>
            </a:custGeom>
            <a:solidFill>
              <a:srgbClr val="000000">
                <a:alpha val="0"/>
              </a:srgbClr>
            </a:solidFill>
            <a:ln w="12700">
              <a:solidFill>
                <a:srgbClr val="000000"/>
              </a:solidFill>
            </a:ln>
          </p:spPr>
          <p:txBody>
            <a:bodyPr/>
            <a:lstStyle/>
            <a:p>
              <a:endParaRPr lang="en-US"/>
            </a:p>
          </p:txBody>
        </p:sp>
      </p:grpSp>
      <p:sp>
        <p:nvSpPr>
          <p:cNvPr id="22" name="Freeform 22"/>
          <p:cNvSpPr/>
          <p:nvPr/>
        </p:nvSpPr>
        <p:spPr>
          <a:xfrm rot="2173602">
            <a:off x="6612600" y="4209163"/>
            <a:ext cx="611932" cy="348291"/>
          </a:xfrm>
          <a:custGeom>
            <a:avLst/>
            <a:gdLst/>
            <a:ahLst/>
            <a:cxnLst/>
            <a:rect l="l" t="t" r="r" b="b"/>
            <a:pathLst>
              <a:path w="611932" h="348291">
                <a:moveTo>
                  <a:pt x="0" y="0"/>
                </a:moveTo>
                <a:lnTo>
                  <a:pt x="611932" y="0"/>
                </a:lnTo>
                <a:lnTo>
                  <a:pt x="611932" y="348291"/>
                </a:lnTo>
                <a:lnTo>
                  <a:pt x="0" y="34829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3" name="Freeform 23"/>
          <p:cNvSpPr/>
          <p:nvPr/>
        </p:nvSpPr>
        <p:spPr>
          <a:xfrm>
            <a:off x="3362086" y="5824178"/>
            <a:ext cx="594389" cy="608849"/>
          </a:xfrm>
          <a:custGeom>
            <a:avLst/>
            <a:gdLst/>
            <a:ahLst/>
            <a:cxnLst/>
            <a:rect l="l" t="t" r="r" b="b"/>
            <a:pathLst>
              <a:path w="594389" h="608849">
                <a:moveTo>
                  <a:pt x="0" y="0"/>
                </a:moveTo>
                <a:lnTo>
                  <a:pt x="594388" y="0"/>
                </a:lnTo>
                <a:lnTo>
                  <a:pt x="594388" y="608849"/>
                </a:lnTo>
                <a:lnTo>
                  <a:pt x="0" y="60884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24" name="TextBox 24"/>
          <p:cNvSpPr txBox="1"/>
          <p:nvPr/>
        </p:nvSpPr>
        <p:spPr>
          <a:xfrm>
            <a:off x="777240" y="681990"/>
            <a:ext cx="7356635" cy="665480"/>
          </a:xfrm>
          <a:prstGeom prst="rect">
            <a:avLst/>
          </a:prstGeom>
        </p:spPr>
        <p:txBody>
          <a:bodyPr lIns="0" tIns="0" rIns="0" bIns="0" rtlCol="0" anchor="t">
            <a:spAutoFit/>
          </a:bodyPr>
          <a:lstStyle/>
          <a:p>
            <a:pPr algn="just">
              <a:lnSpc>
                <a:spcPts val="5320"/>
              </a:lnSpc>
              <a:spcBef>
                <a:spcPct val="0"/>
              </a:spcBef>
            </a:pPr>
            <a:r>
              <a:rPr lang="en-US" sz="3800" b="1" spc="3">
                <a:solidFill>
                  <a:srgbClr val="1B447E"/>
                </a:solidFill>
                <a:latin typeface="Raleway 2 Heavy"/>
                <a:ea typeface="Raleway 2 Heavy"/>
                <a:cs typeface="Raleway 2 Heavy"/>
                <a:sym typeface="Raleway 2 Heavy"/>
              </a:rPr>
              <a:t>UNIT POPCORN KICKOFF</a:t>
            </a:r>
          </a:p>
        </p:txBody>
      </p:sp>
      <p:sp>
        <p:nvSpPr>
          <p:cNvPr id="25" name="TextBox 25"/>
          <p:cNvSpPr txBox="1"/>
          <p:nvPr/>
        </p:nvSpPr>
        <p:spPr>
          <a:xfrm>
            <a:off x="805886" y="2650507"/>
            <a:ext cx="4158551" cy="565836"/>
          </a:xfrm>
          <a:prstGeom prst="rect">
            <a:avLst/>
          </a:prstGeom>
        </p:spPr>
        <p:txBody>
          <a:bodyPr lIns="0" tIns="0" rIns="0" bIns="0" rtlCol="0" anchor="t">
            <a:spAutoFit/>
          </a:bodyPr>
          <a:lstStyle/>
          <a:p>
            <a:pPr algn="l">
              <a:lnSpc>
                <a:spcPts val="4512"/>
              </a:lnSpc>
            </a:pPr>
            <a:r>
              <a:rPr lang="en-US" sz="3223" b="1">
                <a:solidFill>
                  <a:srgbClr val="1B447E"/>
                </a:solidFill>
                <a:latin typeface="Raleway 2 Bold"/>
                <a:ea typeface="Raleway 2 Bold"/>
                <a:cs typeface="Raleway 2 Bold"/>
                <a:sym typeface="Raleway 2 Bold"/>
              </a:rPr>
              <a:t>BEST PRACTICES</a:t>
            </a:r>
          </a:p>
        </p:txBody>
      </p:sp>
      <p:sp>
        <p:nvSpPr>
          <p:cNvPr id="26" name="TextBox 26"/>
          <p:cNvSpPr txBox="1"/>
          <p:nvPr/>
        </p:nvSpPr>
        <p:spPr>
          <a:xfrm>
            <a:off x="781639" y="1481472"/>
            <a:ext cx="8138160" cy="826135"/>
          </a:xfrm>
          <a:prstGeom prst="rect">
            <a:avLst/>
          </a:prstGeom>
        </p:spPr>
        <p:txBody>
          <a:bodyPr lIns="0" tIns="0" rIns="0" bIns="0" rtlCol="0" anchor="t">
            <a:spAutoFit/>
          </a:bodyPr>
          <a:lstStyle/>
          <a:p>
            <a:pPr algn="l">
              <a:lnSpc>
                <a:spcPts val="2239"/>
              </a:lnSpc>
            </a:pPr>
            <a:r>
              <a:rPr lang="en-US" sz="1599">
                <a:solidFill>
                  <a:srgbClr val="231F20"/>
                </a:solidFill>
                <a:latin typeface="Raleway 1"/>
                <a:ea typeface="Raleway 1"/>
                <a:cs typeface="Raleway 1"/>
                <a:sym typeface="Raleway 1"/>
              </a:rPr>
              <a:t>The Unit Popcorn kickoff offers a fantastic chance to captivate and inspire your Scouts while also providing an ideal platform to enlighten parents about the importance of selling popcorn to sustain your Scouting program.</a:t>
            </a:r>
          </a:p>
        </p:txBody>
      </p:sp>
      <p:sp>
        <p:nvSpPr>
          <p:cNvPr id="27" name="TextBox 27"/>
          <p:cNvSpPr txBox="1"/>
          <p:nvPr/>
        </p:nvSpPr>
        <p:spPr>
          <a:xfrm>
            <a:off x="1194794" y="5102818"/>
            <a:ext cx="8138160" cy="549910"/>
          </a:xfrm>
          <a:prstGeom prst="rect">
            <a:avLst/>
          </a:prstGeom>
        </p:spPr>
        <p:txBody>
          <a:bodyPr lIns="0" tIns="0" rIns="0" bIns="0" rtlCol="0" anchor="t">
            <a:spAutoFit/>
          </a:bodyPr>
          <a:lstStyle/>
          <a:p>
            <a:pPr algn="l">
              <a:lnSpc>
                <a:spcPts val="2239"/>
              </a:lnSpc>
            </a:pPr>
            <a:r>
              <a:rPr lang="en-US" sz="1599" dirty="0">
                <a:solidFill>
                  <a:srgbClr val="231F20"/>
                </a:solidFill>
                <a:latin typeface="Raleway 1"/>
                <a:ea typeface="Raleway 1"/>
                <a:cs typeface="Raleway 1"/>
                <a:sym typeface="Raleway 1"/>
              </a:rPr>
              <a:t>Discuss the Winner’s Circle Prizes!  All Scout sales, including Online Sales, qualify the Scouts for our Winner Circle prizes.  Highlight previous sales’ winners or prizes.</a:t>
            </a:r>
          </a:p>
        </p:txBody>
      </p:sp>
      <p:sp>
        <p:nvSpPr>
          <p:cNvPr id="28" name="TextBox 28"/>
          <p:cNvSpPr txBox="1"/>
          <p:nvPr/>
        </p:nvSpPr>
        <p:spPr>
          <a:xfrm>
            <a:off x="1114354" y="6572617"/>
            <a:ext cx="8138160" cy="549910"/>
          </a:xfrm>
          <a:prstGeom prst="rect">
            <a:avLst/>
          </a:prstGeom>
        </p:spPr>
        <p:txBody>
          <a:bodyPr lIns="0" tIns="0" rIns="0" bIns="0" rtlCol="0" anchor="t">
            <a:spAutoFit/>
          </a:bodyPr>
          <a:lstStyle/>
          <a:p>
            <a:pPr algn="l">
              <a:lnSpc>
                <a:spcPts val="2239"/>
              </a:lnSpc>
            </a:pPr>
            <a:r>
              <a:rPr lang="en-US" sz="1599" dirty="0">
                <a:solidFill>
                  <a:srgbClr val="231F20"/>
                </a:solidFill>
                <a:latin typeface="Raleway 1"/>
                <a:ea typeface="Raleway 1"/>
                <a:cs typeface="Raleway 1"/>
                <a:sym typeface="Raleway 1"/>
              </a:rPr>
              <a:t>Make it fun!  Consider banners, posters, balloons and music to help create a fun &amp; exciting environment.  This is your opportunity to really excite the Scouts! </a:t>
            </a:r>
          </a:p>
        </p:txBody>
      </p:sp>
      <p:sp>
        <p:nvSpPr>
          <p:cNvPr id="29" name="Freeform 29"/>
          <p:cNvSpPr/>
          <p:nvPr/>
        </p:nvSpPr>
        <p:spPr>
          <a:xfrm>
            <a:off x="3438309" y="4319552"/>
            <a:ext cx="441943" cy="649916"/>
          </a:xfrm>
          <a:custGeom>
            <a:avLst/>
            <a:gdLst/>
            <a:ahLst/>
            <a:cxnLst/>
            <a:rect l="l" t="t" r="r" b="b"/>
            <a:pathLst>
              <a:path w="441943" h="649916">
                <a:moveTo>
                  <a:pt x="0" y="0"/>
                </a:moveTo>
                <a:lnTo>
                  <a:pt x="441943" y="0"/>
                </a:lnTo>
                <a:lnTo>
                  <a:pt x="441943" y="649916"/>
                </a:lnTo>
                <a:lnTo>
                  <a:pt x="0" y="64991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30" name="Freeform 30"/>
          <p:cNvSpPr/>
          <p:nvPr/>
        </p:nvSpPr>
        <p:spPr>
          <a:xfrm>
            <a:off x="6792425" y="730140"/>
            <a:ext cx="1175790" cy="664431"/>
          </a:xfrm>
          <a:custGeom>
            <a:avLst/>
            <a:gdLst/>
            <a:ahLst/>
            <a:cxnLst/>
            <a:rect l="l" t="t" r="r" b="b"/>
            <a:pathLst>
              <a:path w="1175790" h="664431">
                <a:moveTo>
                  <a:pt x="0" y="0"/>
                </a:moveTo>
                <a:lnTo>
                  <a:pt x="1175790" y="0"/>
                </a:lnTo>
                <a:lnTo>
                  <a:pt x="1175790" y="664430"/>
                </a:lnTo>
                <a:lnTo>
                  <a:pt x="0" y="66443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4E2F6"/>
        </a:solidFill>
        <a:effectLst/>
      </p:bgPr>
    </p:bg>
    <p:spTree>
      <p:nvGrpSpPr>
        <p:cNvPr id="1" name=""/>
        <p:cNvGrpSpPr/>
        <p:nvPr/>
      </p:nvGrpSpPr>
      <p:grpSpPr>
        <a:xfrm>
          <a:off x="0" y="0"/>
          <a:ext cx="0" cy="0"/>
          <a:chOff x="0" y="0"/>
          <a:chExt cx="0" cy="0"/>
        </a:xfrm>
      </p:grpSpPr>
      <p:sp>
        <p:nvSpPr>
          <p:cNvPr id="2" name="Freeform 2"/>
          <p:cNvSpPr/>
          <p:nvPr/>
        </p:nvSpPr>
        <p:spPr>
          <a:xfrm>
            <a:off x="732438" y="2484725"/>
            <a:ext cx="606745" cy="799664"/>
          </a:xfrm>
          <a:custGeom>
            <a:avLst/>
            <a:gdLst/>
            <a:ahLst/>
            <a:cxnLst/>
            <a:rect l="l" t="t" r="r" b="b"/>
            <a:pathLst>
              <a:path w="606745" h="799664">
                <a:moveTo>
                  <a:pt x="0" y="0"/>
                </a:moveTo>
                <a:lnTo>
                  <a:pt x="606745" y="0"/>
                </a:lnTo>
                <a:lnTo>
                  <a:pt x="606745" y="799663"/>
                </a:lnTo>
                <a:lnTo>
                  <a:pt x="0" y="79966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510954" y="4207531"/>
            <a:ext cx="940051" cy="940051"/>
            <a:chOff x="0" y="0"/>
            <a:chExt cx="1253401" cy="1253401"/>
          </a:xfrm>
        </p:grpSpPr>
        <p:sp>
          <p:nvSpPr>
            <p:cNvPr id="4" name="Freeform 4"/>
            <p:cNvSpPr/>
            <p:nvPr/>
          </p:nvSpPr>
          <p:spPr>
            <a:xfrm>
              <a:off x="9332" y="14249"/>
              <a:ext cx="1244069" cy="1239152"/>
            </a:xfrm>
            <a:custGeom>
              <a:avLst/>
              <a:gdLst/>
              <a:ahLst/>
              <a:cxnLst/>
              <a:rect l="l" t="t" r="r" b="b"/>
              <a:pathLst>
                <a:path w="1244069" h="1239152">
                  <a:moveTo>
                    <a:pt x="0" y="0"/>
                  </a:moveTo>
                  <a:lnTo>
                    <a:pt x="1244069" y="0"/>
                  </a:lnTo>
                  <a:lnTo>
                    <a:pt x="1244069" y="1239152"/>
                  </a:lnTo>
                  <a:lnTo>
                    <a:pt x="0" y="1239152"/>
                  </a:lnTo>
                  <a:lnTo>
                    <a:pt x="0" y="0"/>
                  </a:lnTo>
                  <a:close/>
                </a:path>
              </a:pathLst>
            </a:custGeom>
            <a:blipFill>
              <a:blip r:embed="rId4"/>
              <a:stretch>
                <a:fillRect/>
              </a:stretch>
            </a:blipFill>
          </p:spPr>
          <p:txBody>
            <a:bodyPr/>
            <a:lstStyle/>
            <a:p>
              <a:endParaRPr lang="en-US"/>
            </a:p>
          </p:txBody>
        </p:sp>
        <p:sp>
          <p:nvSpPr>
            <p:cNvPr id="5" name="Freeform 5"/>
            <p:cNvSpPr/>
            <p:nvPr/>
          </p:nvSpPr>
          <p:spPr>
            <a:xfrm>
              <a:off x="0" y="0"/>
              <a:ext cx="1253401" cy="1253401"/>
            </a:xfrm>
            <a:custGeom>
              <a:avLst/>
              <a:gdLst/>
              <a:ahLst/>
              <a:cxnLst/>
              <a:rect l="l" t="t" r="r" b="b"/>
              <a:pathLst>
                <a:path w="1253401" h="1253401">
                  <a:moveTo>
                    <a:pt x="0" y="0"/>
                  </a:moveTo>
                  <a:lnTo>
                    <a:pt x="1253401" y="0"/>
                  </a:lnTo>
                  <a:lnTo>
                    <a:pt x="1253401" y="1253401"/>
                  </a:lnTo>
                  <a:lnTo>
                    <a:pt x="0" y="125340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sp>
        <p:nvSpPr>
          <p:cNvPr id="6" name="TextBox 6"/>
          <p:cNvSpPr txBox="1"/>
          <p:nvPr/>
        </p:nvSpPr>
        <p:spPr>
          <a:xfrm>
            <a:off x="777240" y="736933"/>
            <a:ext cx="9326337" cy="1294197"/>
          </a:xfrm>
          <a:prstGeom prst="rect">
            <a:avLst/>
          </a:prstGeom>
        </p:spPr>
        <p:txBody>
          <a:bodyPr lIns="0" tIns="0" rIns="0" bIns="0" rtlCol="0" anchor="t">
            <a:spAutoFit/>
          </a:bodyPr>
          <a:lstStyle/>
          <a:p>
            <a:pPr algn="l">
              <a:lnSpc>
                <a:spcPts val="5168"/>
              </a:lnSpc>
            </a:pPr>
            <a:r>
              <a:rPr lang="en-US" sz="3800" b="1" spc="38">
                <a:solidFill>
                  <a:srgbClr val="1B447E"/>
                </a:solidFill>
                <a:latin typeface="Raleway 1 Heavy"/>
                <a:ea typeface="Raleway 1 Heavy"/>
                <a:cs typeface="Raleway 1 Heavy"/>
                <a:sym typeface="Raleway 1 Heavy"/>
              </a:rPr>
              <a:t>3 APPS TO MANAGE </a:t>
            </a:r>
          </a:p>
          <a:p>
            <a:pPr algn="l">
              <a:lnSpc>
                <a:spcPts val="5168"/>
              </a:lnSpc>
            </a:pPr>
            <a:r>
              <a:rPr lang="en-US" sz="3800" b="1" spc="38">
                <a:solidFill>
                  <a:srgbClr val="1B447E"/>
                </a:solidFill>
                <a:latin typeface="Raleway 1 Heavy"/>
                <a:ea typeface="Raleway 1 Heavy"/>
                <a:cs typeface="Raleway 1 Heavy"/>
                <a:sym typeface="Raleway 1 Heavy"/>
              </a:rPr>
              <a:t>YOUR SALE</a:t>
            </a:r>
          </a:p>
        </p:txBody>
      </p:sp>
      <p:grpSp>
        <p:nvGrpSpPr>
          <p:cNvPr id="7" name="Group 7"/>
          <p:cNvGrpSpPr>
            <a:grpSpLocks noChangeAspect="1"/>
          </p:cNvGrpSpPr>
          <p:nvPr/>
        </p:nvGrpSpPr>
        <p:grpSpPr>
          <a:xfrm>
            <a:off x="7025283" y="884112"/>
            <a:ext cx="2533464" cy="5012894"/>
            <a:chOff x="0" y="0"/>
            <a:chExt cx="2620010" cy="5184140"/>
          </a:xfrm>
        </p:grpSpPr>
        <p:sp>
          <p:nvSpPr>
            <p:cNvPr id="8" name="Freeform 8"/>
            <p:cNvSpPr/>
            <p:nvPr/>
          </p:nvSpPr>
          <p:spPr>
            <a:xfrm>
              <a:off x="53340" y="25400"/>
              <a:ext cx="2513330" cy="5132070"/>
            </a:xfrm>
            <a:custGeom>
              <a:avLst/>
              <a:gdLst/>
              <a:ahLst/>
              <a:cxnLst/>
              <a:rect l="l" t="t" r="r" b="b"/>
              <a:pathLst>
                <a:path w="2513330" h="513207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p:spPr>
          <p:txBody>
            <a:bodyPr/>
            <a:lstStyle/>
            <a:p>
              <a:endParaRPr lang="en-US"/>
            </a:p>
          </p:txBody>
        </p:sp>
        <p:sp>
          <p:nvSpPr>
            <p:cNvPr id="9" name="Freeform 9"/>
            <p:cNvSpPr/>
            <p:nvPr/>
          </p:nvSpPr>
          <p:spPr>
            <a:xfrm>
              <a:off x="185420" y="156210"/>
              <a:ext cx="2251710" cy="4876800"/>
            </a:xfrm>
            <a:custGeom>
              <a:avLst/>
              <a:gdLst/>
              <a:ahLst/>
              <a:cxnLst/>
              <a:rect l="l" t="t" r="r" b="b"/>
              <a:pathLst>
                <a:path w="2251710" h="4876800">
                  <a:moveTo>
                    <a:pt x="2040890" y="0"/>
                  </a:moveTo>
                  <a:lnTo>
                    <a:pt x="1769110" y="0"/>
                  </a:lnTo>
                  <a:lnTo>
                    <a:pt x="1769110" y="57150"/>
                  </a:lnTo>
                  <a:cubicBezTo>
                    <a:pt x="1769110" y="121920"/>
                    <a:pt x="1715770" y="175260"/>
                    <a:pt x="1651000" y="175260"/>
                  </a:cubicBezTo>
                  <a:lnTo>
                    <a:pt x="601980" y="175260"/>
                  </a:lnTo>
                  <a:cubicBezTo>
                    <a:pt x="537210" y="175260"/>
                    <a:pt x="483870" y="121920"/>
                    <a:pt x="483870" y="57150"/>
                  </a:cubicBezTo>
                  <a:lnTo>
                    <a:pt x="483870" y="0"/>
                  </a:lnTo>
                  <a:lnTo>
                    <a:pt x="209550" y="0"/>
                  </a:lnTo>
                  <a:cubicBezTo>
                    <a:pt x="93980" y="0"/>
                    <a:pt x="0" y="93980"/>
                    <a:pt x="0" y="209550"/>
                  </a:cubicBezTo>
                  <a:lnTo>
                    <a:pt x="0" y="4667250"/>
                  </a:lnTo>
                  <a:cubicBezTo>
                    <a:pt x="0" y="4782820"/>
                    <a:pt x="93980" y="4876800"/>
                    <a:pt x="209550" y="4876800"/>
                  </a:cubicBezTo>
                  <a:lnTo>
                    <a:pt x="2040890" y="4876800"/>
                  </a:lnTo>
                  <a:cubicBezTo>
                    <a:pt x="2156460" y="4876800"/>
                    <a:pt x="2250440" y="4782820"/>
                    <a:pt x="2250440" y="4667250"/>
                  </a:cubicBezTo>
                  <a:lnTo>
                    <a:pt x="2250440" y="209550"/>
                  </a:lnTo>
                  <a:cubicBezTo>
                    <a:pt x="2251710" y="93980"/>
                    <a:pt x="2157730" y="0"/>
                    <a:pt x="2040890" y="0"/>
                  </a:cubicBezTo>
                  <a:close/>
                </a:path>
              </a:pathLst>
            </a:custGeom>
            <a:blipFill>
              <a:blip r:embed="rId7"/>
              <a:stretch>
                <a:fillRect l="-10917" r="-10917"/>
              </a:stretch>
            </a:blipFill>
          </p:spPr>
          <p:txBody>
            <a:bodyPr/>
            <a:lstStyle/>
            <a:p>
              <a:endParaRPr lang="en-US"/>
            </a:p>
          </p:txBody>
        </p:sp>
        <p:sp>
          <p:nvSpPr>
            <p:cNvPr id="10" name="Freeform 10"/>
            <p:cNvSpPr/>
            <p:nvPr/>
          </p:nvSpPr>
          <p:spPr>
            <a:xfrm>
              <a:off x="1121410" y="198120"/>
              <a:ext cx="347980" cy="43180"/>
            </a:xfrm>
            <a:custGeom>
              <a:avLst/>
              <a:gdLst/>
              <a:ahLst/>
              <a:cxnLst/>
              <a:rect l="l" t="t" r="r" b="b"/>
              <a:pathLst>
                <a:path w="347980" h="4318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p:spPr>
          <p:txBody>
            <a:bodyPr/>
            <a:lstStyle/>
            <a:p>
              <a:endParaRPr lang="en-US"/>
            </a:p>
          </p:txBody>
        </p:sp>
        <p:sp>
          <p:nvSpPr>
            <p:cNvPr id="11" name="Freeform 11"/>
            <p:cNvSpPr/>
            <p:nvPr/>
          </p:nvSpPr>
          <p:spPr>
            <a:xfrm>
              <a:off x="1578312" y="187909"/>
              <a:ext cx="66636" cy="63602"/>
            </a:xfrm>
            <a:custGeom>
              <a:avLst/>
              <a:gdLst/>
              <a:ahLst/>
              <a:cxnLst/>
              <a:rect l="l" t="t" r="r" b="b"/>
              <a:pathLst>
                <a:path w="66636" h="63602">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solidFill>
          </p:spPr>
          <p:txBody>
            <a:bodyPr/>
            <a:lstStyle/>
            <a:p>
              <a:endParaRPr lang="en-US"/>
            </a:p>
          </p:txBody>
        </p:sp>
        <p:sp>
          <p:nvSpPr>
            <p:cNvPr id="12" name="Freeform 12"/>
            <p:cNvSpPr/>
            <p:nvPr/>
          </p:nvSpPr>
          <p:spPr>
            <a:xfrm>
              <a:off x="0" y="685800"/>
              <a:ext cx="27940" cy="213360"/>
            </a:xfrm>
            <a:custGeom>
              <a:avLst/>
              <a:gdLst/>
              <a:ahLst/>
              <a:cxnLst/>
              <a:rect l="l" t="t" r="r" b="b"/>
              <a:pathLst>
                <a:path w="27940" h="21336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p:spPr>
          <p:txBody>
            <a:bodyPr/>
            <a:lstStyle/>
            <a:p>
              <a:endParaRPr lang="en-US"/>
            </a:p>
          </p:txBody>
        </p:sp>
        <p:sp>
          <p:nvSpPr>
            <p:cNvPr id="13" name="Freeform 13"/>
            <p:cNvSpPr/>
            <p:nvPr/>
          </p:nvSpPr>
          <p:spPr>
            <a:xfrm>
              <a:off x="0" y="1057910"/>
              <a:ext cx="27940" cy="384810"/>
            </a:xfrm>
            <a:custGeom>
              <a:avLst/>
              <a:gdLst/>
              <a:ahLst/>
              <a:cxnLst/>
              <a:rect l="l" t="t" r="r" b="b"/>
              <a:pathLst>
                <a:path w="27940" h="38481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p:spPr>
          <p:txBody>
            <a:bodyPr/>
            <a:lstStyle/>
            <a:p>
              <a:endParaRPr lang="en-US"/>
            </a:p>
          </p:txBody>
        </p:sp>
        <p:sp>
          <p:nvSpPr>
            <p:cNvPr id="14" name="Freeform 14"/>
            <p:cNvSpPr/>
            <p:nvPr/>
          </p:nvSpPr>
          <p:spPr>
            <a:xfrm>
              <a:off x="0" y="1526540"/>
              <a:ext cx="27940" cy="386080"/>
            </a:xfrm>
            <a:custGeom>
              <a:avLst/>
              <a:gdLst/>
              <a:ahLst/>
              <a:cxnLst/>
              <a:rect l="l" t="t" r="r" b="b"/>
              <a:pathLst>
                <a:path w="27940" h="38608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p:spPr>
          <p:txBody>
            <a:bodyPr/>
            <a:lstStyle/>
            <a:p>
              <a:endParaRPr lang="en-US"/>
            </a:p>
          </p:txBody>
        </p:sp>
        <p:sp>
          <p:nvSpPr>
            <p:cNvPr id="15" name="Freeform 15"/>
            <p:cNvSpPr/>
            <p:nvPr/>
          </p:nvSpPr>
          <p:spPr>
            <a:xfrm>
              <a:off x="2592070" y="1184910"/>
              <a:ext cx="27940" cy="618490"/>
            </a:xfrm>
            <a:custGeom>
              <a:avLst/>
              <a:gdLst/>
              <a:ahLst/>
              <a:cxnLst/>
              <a:rect l="l" t="t" r="r" b="b"/>
              <a:pathLst>
                <a:path w="27940" h="61849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p:spPr>
          <p:txBody>
            <a:bodyPr/>
            <a:lstStyle/>
            <a:p>
              <a:endParaRPr lang="en-US"/>
            </a:p>
          </p:txBody>
        </p:sp>
        <p:sp>
          <p:nvSpPr>
            <p:cNvPr id="16" name="Freeform 16"/>
            <p:cNvSpPr/>
            <p:nvPr/>
          </p:nvSpPr>
          <p:spPr>
            <a:xfrm>
              <a:off x="27940" y="0"/>
              <a:ext cx="2564130" cy="5182870"/>
            </a:xfrm>
            <a:custGeom>
              <a:avLst/>
              <a:gdLst/>
              <a:ahLst/>
              <a:cxnLst/>
              <a:rect l="l" t="t" r="r" b="b"/>
              <a:pathLst>
                <a:path w="2564130" h="518287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p:spPr>
          <p:txBody>
            <a:bodyPr/>
            <a:lstStyle/>
            <a:p>
              <a:endParaRPr lang="en-US"/>
            </a:p>
          </p:txBody>
        </p:sp>
      </p:grpSp>
      <p:sp>
        <p:nvSpPr>
          <p:cNvPr id="17" name="Freeform 17"/>
          <p:cNvSpPr/>
          <p:nvPr/>
        </p:nvSpPr>
        <p:spPr>
          <a:xfrm rot="1008990" flipV="1">
            <a:off x="5610230" y="2107182"/>
            <a:ext cx="2830105" cy="799505"/>
          </a:xfrm>
          <a:custGeom>
            <a:avLst/>
            <a:gdLst/>
            <a:ahLst/>
            <a:cxnLst/>
            <a:rect l="l" t="t" r="r" b="b"/>
            <a:pathLst>
              <a:path w="2830105" h="799505">
                <a:moveTo>
                  <a:pt x="0" y="799504"/>
                </a:moveTo>
                <a:lnTo>
                  <a:pt x="2830105" y="799504"/>
                </a:lnTo>
                <a:lnTo>
                  <a:pt x="2830105" y="0"/>
                </a:lnTo>
                <a:lnTo>
                  <a:pt x="0" y="0"/>
                </a:lnTo>
                <a:lnTo>
                  <a:pt x="0" y="799504"/>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8" name="TextBox 18"/>
          <p:cNvSpPr txBox="1"/>
          <p:nvPr/>
        </p:nvSpPr>
        <p:spPr>
          <a:xfrm>
            <a:off x="565785" y="3327552"/>
            <a:ext cx="940051" cy="322138"/>
          </a:xfrm>
          <a:prstGeom prst="rect">
            <a:avLst/>
          </a:prstGeom>
        </p:spPr>
        <p:txBody>
          <a:bodyPr lIns="0" tIns="0" rIns="0" bIns="0" rtlCol="0" anchor="t">
            <a:spAutoFit/>
          </a:bodyPr>
          <a:lstStyle/>
          <a:p>
            <a:pPr algn="ctr">
              <a:lnSpc>
                <a:spcPts val="1220"/>
              </a:lnSpc>
            </a:pPr>
            <a:r>
              <a:rPr lang="en-US" sz="1284" b="1" spc="-25">
                <a:solidFill>
                  <a:srgbClr val="1B447E"/>
                </a:solidFill>
                <a:latin typeface="Raleway 1 Heavy"/>
                <a:ea typeface="Raleway 1 Heavy"/>
                <a:cs typeface="Raleway 1 Heavy"/>
                <a:sym typeface="Raleway 1 Heavy"/>
              </a:rPr>
              <a:t>MY PR POPCORN</a:t>
            </a:r>
          </a:p>
        </p:txBody>
      </p:sp>
      <p:sp>
        <p:nvSpPr>
          <p:cNvPr id="19" name="TextBox 19"/>
          <p:cNvSpPr txBox="1"/>
          <p:nvPr/>
        </p:nvSpPr>
        <p:spPr>
          <a:xfrm>
            <a:off x="1672489" y="3142482"/>
            <a:ext cx="4939158" cy="504698"/>
          </a:xfrm>
          <a:prstGeom prst="rect">
            <a:avLst/>
          </a:prstGeom>
        </p:spPr>
        <p:txBody>
          <a:bodyPr lIns="0" tIns="0" rIns="0" bIns="0" rtlCol="0" anchor="t">
            <a:spAutoFit/>
          </a:bodyPr>
          <a:lstStyle/>
          <a:p>
            <a:pPr>
              <a:lnSpc>
                <a:spcPts val="2002"/>
              </a:lnSpc>
            </a:pPr>
            <a:r>
              <a:rPr lang="en-US" sz="1430" spc="28" dirty="0">
                <a:solidFill>
                  <a:srgbClr val="1B447E"/>
                </a:solidFill>
                <a:latin typeface="Raleway 1"/>
                <a:ea typeface="Raleway 1"/>
                <a:cs typeface="Raleway 1"/>
                <a:sym typeface="Raleway 1"/>
              </a:rPr>
              <a:t>App used to promote online sales at the Scout level through social media. </a:t>
            </a:r>
            <a:r>
              <a:rPr lang="en-US" sz="1430" spc="28" dirty="0">
                <a:solidFill>
                  <a:srgbClr val="1B447E"/>
                </a:solidFill>
                <a:highlight>
                  <a:srgbClr val="FFFF00"/>
                </a:highlight>
                <a:latin typeface="Raleway 1"/>
                <a:ea typeface="Raleway 1"/>
                <a:cs typeface="Raleway 1"/>
                <a:sym typeface="Raleway 1"/>
              </a:rPr>
              <a:t>*2025 ENHANCEMENTS*</a:t>
            </a:r>
            <a:endParaRPr lang="en-US" sz="1430" spc="28" dirty="0">
              <a:solidFill>
                <a:srgbClr val="1B447E"/>
              </a:solidFill>
              <a:latin typeface="Raleway 1"/>
              <a:ea typeface="Raleway 1"/>
              <a:cs typeface="Raleway 1"/>
              <a:sym typeface="Raleway 1"/>
            </a:endParaRPr>
          </a:p>
        </p:txBody>
      </p:sp>
      <p:sp>
        <p:nvSpPr>
          <p:cNvPr id="20" name="TextBox 20"/>
          <p:cNvSpPr txBox="1"/>
          <p:nvPr/>
        </p:nvSpPr>
        <p:spPr>
          <a:xfrm>
            <a:off x="1617657" y="4642852"/>
            <a:ext cx="4939158" cy="504698"/>
          </a:xfrm>
          <a:prstGeom prst="rect">
            <a:avLst/>
          </a:prstGeom>
        </p:spPr>
        <p:txBody>
          <a:bodyPr lIns="0" tIns="0" rIns="0" bIns="0" rtlCol="0" anchor="t">
            <a:spAutoFit/>
          </a:bodyPr>
          <a:lstStyle/>
          <a:p>
            <a:pPr algn="l">
              <a:lnSpc>
                <a:spcPts val="2002"/>
              </a:lnSpc>
            </a:pPr>
            <a:r>
              <a:rPr lang="en-US" sz="1430" spc="28" dirty="0">
                <a:solidFill>
                  <a:srgbClr val="1B447E"/>
                </a:solidFill>
                <a:latin typeface="Raleway 1"/>
                <a:ea typeface="Raleway 1"/>
                <a:cs typeface="Raleway 1"/>
                <a:sym typeface="Raleway 1"/>
              </a:rPr>
              <a:t>App designed to manage unit level inventory down to the Scout level. </a:t>
            </a:r>
            <a:r>
              <a:rPr lang="en-US" sz="1430" spc="28" dirty="0">
                <a:solidFill>
                  <a:srgbClr val="1B447E"/>
                </a:solidFill>
                <a:highlight>
                  <a:srgbClr val="FFFF00"/>
                </a:highlight>
                <a:latin typeface="Raleway 1"/>
                <a:ea typeface="Raleway 1"/>
                <a:cs typeface="Raleway 1"/>
                <a:sym typeface="Raleway 1"/>
              </a:rPr>
              <a:t>*2025 ENHANCEMENTS*</a:t>
            </a:r>
          </a:p>
        </p:txBody>
      </p:sp>
      <p:grpSp>
        <p:nvGrpSpPr>
          <p:cNvPr id="21" name="Group 21"/>
          <p:cNvGrpSpPr/>
          <p:nvPr/>
        </p:nvGrpSpPr>
        <p:grpSpPr>
          <a:xfrm>
            <a:off x="679247" y="5719545"/>
            <a:ext cx="713127" cy="713127"/>
            <a:chOff x="0" y="0"/>
            <a:chExt cx="950837" cy="950837"/>
          </a:xfrm>
        </p:grpSpPr>
        <p:sp>
          <p:nvSpPr>
            <p:cNvPr id="22" name="Freeform 22"/>
            <p:cNvSpPr/>
            <p:nvPr/>
          </p:nvSpPr>
          <p:spPr>
            <a:xfrm>
              <a:off x="0" y="0"/>
              <a:ext cx="950837" cy="950837"/>
            </a:xfrm>
            <a:custGeom>
              <a:avLst/>
              <a:gdLst/>
              <a:ahLst/>
              <a:cxnLst/>
              <a:rect l="l" t="t" r="r" b="b"/>
              <a:pathLst>
                <a:path w="950837" h="950837">
                  <a:moveTo>
                    <a:pt x="0" y="0"/>
                  </a:moveTo>
                  <a:lnTo>
                    <a:pt x="950837" y="0"/>
                  </a:lnTo>
                  <a:lnTo>
                    <a:pt x="950837" y="950837"/>
                  </a:lnTo>
                  <a:lnTo>
                    <a:pt x="0" y="95083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3" name="Freeform 23"/>
            <p:cNvSpPr/>
            <p:nvPr/>
          </p:nvSpPr>
          <p:spPr>
            <a:xfrm>
              <a:off x="154233" y="162148"/>
              <a:ext cx="642371" cy="642371"/>
            </a:xfrm>
            <a:custGeom>
              <a:avLst/>
              <a:gdLst/>
              <a:ahLst/>
              <a:cxnLst/>
              <a:rect l="l" t="t" r="r" b="b"/>
              <a:pathLst>
                <a:path w="642371" h="642371">
                  <a:moveTo>
                    <a:pt x="0" y="0"/>
                  </a:moveTo>
                  <a:lnTo>
                    <a:pt x="642371" y="0"/>
                  </a:lnTo>
                  <a:lnTo>
                    <a:pt x="642371" y="642371"/>
                  </a:lnTo>
                  <a:lnTo>
                    <a:pt x="0" y="64237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4" name="Freeform 24"/>
            <p:cNvSpPr/>
            <p:nvPr/>
          </p:nvSpPr>
          <p:spPr>
            <a:xfrm>
              <a:off x="334495" y="334495"/>
              <a:ext cx="281846" cy="281846"/>
            </a:xfrm>
            <a:custGeom>
              <a:avLst/>
              <a:gdLst/>
              <a:ahLst/>
              <a:cxnLst/>
              <a:rect l="l" t="t" r="r" b="b"/>
              <a:pathLst>
                <a:path w="281846" h="281846">
                  <a:moveTo>
                    <a:pt x="0" y="0"/>
                  </a:moveTo>
                  <a:lnTo>
                    <a:pt x="281846" y="0"/>
                  </a:lnTo>
                  <a:lnTo>
                    <a:pt x="281846" y="281846"/>
                  </a:lnTo>
                  <a:lnTo>
                    <a:pt x="0" y="28184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sp>
        <p:nvSpPr>
          <p:cNvPr id="25" name="TextBox 25"/>
          <p:cNvSpPr txBox="1"/>
          <p:nvPr/>
        </p:nvSpPr>
        <p:spPr>
          <a:xfrm>
            <a:off x="1672489" y="6011466"/>
            <a:ext cx="4939158" cy="504698"/>
          </a:xfrm>
          <a:prstGeom prst="rect">
            <a:avLst/>
          </a:prstGeom>
        </p:spPr>
        <p:txBody>
          <a:bodyPr lIns="0" tIns="0" rIns="0" bIns="0" rtlCol="0" anchor="t">
            <a:spAutoFit/>
          </a:bodyPr>
          <a:lstStyle/>
          <a:p>
            <a:pPr algn="l">
              <a:lnSpc>
                <a:spcPts val="2002"/>
              </a:lnSpc>
            </a:pPr>
            <a:r>
              <a:rPr lang="en-US" sz="1430" spc="28">
                <a:solidFill>
                  <a:srgbClr val="1B447E"/>
                </a:solidFill>
                <a:latin typeface="Raleway 1"/>
                <a:ea typeface="Raleway 1"/>
                <a:cs typeface="Raleway 1"/>
                <a:sym typeface="Raleway 1"/>
              </a:rPr>
              <a:t>Money collection app to allow for the collection of credit cards.</a:t>
            </a:r>
          </a:p>
        </p:txBody>
      </p:sp>
      <p:grpSp>
        <p:nvGrpSpPr>
          <p:cNvPr id="26" name="Group 26"/>
          <p:cNvGrpSpPr/>
          <p:nvPr/>
        </p:nvGrpSpPr>
        <p:grpSpPr>
          <a:xfrm>
            <a:off x="0" y="0"/>
            <a:ext cx="10058400" cy="104451"/>
            <a:chOff x="0" y="0"/>
            <a:chExt cx="4451339" cy="46225"/>
          </a:xfrm>
        </p:grpSpPr>
        <p:sp>
          <p:nvSpPr>
            <p:cNvPr id="27" name="Freeform 27"/>
            <p:cNvSpPr/>
            <p:nvPr/>
          </p:nvSpPr>
          <p:spPr>
            <a:xfrm>
              <a:off x="0" y="0"/>
              <a:ext cx="4451340" cy="46225"/>
            </a:xfrm>
            <a:custGeom>
              <a:avLst/>
              <a:gdLst/>
              <a:ahLst/>
              <a:cxnLst/>
              <a:rect l="l" t="t" r="r" b="b"/>
              <a:pathLst>
                <a:path w="4451340" h="46225">
                  <a:moveTo>
                    <a:pt x="0" y="0"/>
                  </a:moveTo>
                  <a:lnTo>
                    <a:pt x="4451340" y="0"/>
                  </a:lnTo>
                  <a:lnTo>
                    <a:pt x="4451340" y="46225"/>
                  </a:lnTo>
                  <a:lnTo>
                    <a:pt x="0" y="46225"/>
                  </a:lnTo>
                  <a:close/>
                </a:path>
              </a:pathLst>
            </a:custGeom>
            <a:solidFill>
              <a:srgbClr val="1B447E"/>
            </a:solidFill>
          </p:spPr>
          <p:txBody>
            <a:bodyPr/>
            <a:lstStyle/>
            <a:p>
              <a:endParaRPr lang="en-US"/>
            </a:p>
          </p:txBody>
        </p:sp>
        <p:sp>
          <p:nvSpPr>
            <p:cNvPr id="28" name="TextBox 28"/>
            <p:cNvSpPr txBox="1"/>
            <p:nvPr/>
          </p:nvSpPr>
          <p:spPr>
            <a:xfrm>
              <a:off x="0" y="-19050"/>
              <a:ext cx="4451339" cy="65275"/>
            </a:xfrm>
            <a:prstGeom prst="rect">
              <a:avLst/>
            </a:prstGeom>
          </p:spPr>
          <p:txBody>
            <a:bodyPr lIns="40014" tIns="40014" rIns="40014" bIns="40014" rtlCol="0" anchor="ctr"/>
            <a:lstStyle/>
            <a:p>
              <a:pPr algn="ctr">
                <a:lnSpc>
                  <a:spcPts val="1602"/>
                </a:lnSpc>
              </a:pPr>
              <a:endParaRPr/>
            </a:p>
          </p:txBody>
        </p:sp>
      </p:grpSp>
      <p:grpSp>
        <p:nvGrpSpPr>
          <p:cNvPr id="29" name="Group 29"/>
          <p:cNvGrpSpPr/>
          <p:nvPr/>
        </p:nvGrpSpPr>
        <p:grpSpPr>
          <a:xfrm>
            <a:off x="0" y="142549"/>
            <a:ext cx="10058400" cy="216990"/>
            <a:chOff x="0" y="0"/>
            <a:chExt cx="4451339" cy="96029"/>
          </a:xfrm>
        </p:grpSpPr>
        <p:sp>
          <p:nvSpPr>
            <p:cNvPr id="30" name="Freeform 30"/>
            <p:cNvSpPr/>
            <p:nvPr/>
          </p:nvSpPr>
          <p:spPr>
            <a:xfrm>
              <a:off x="0" y="0"/>
              <a:ext cx="4451340" cy="96029"/>
            </a:xfrm>
            <a:custGeom>
              <a:avLst/>
              <a:gdLst/>
              <a:ahLst/>
              <a:cxnLst/>
              <a:rect l="l" t="t" r="r" b="b"/>
              <a:pathLst>
                <a:path w="4451340" h="96029">
                  <a:moveTo>
                    <a:pt x="0" y="0"/>
                  </a:moveTo>
                  <a:lnTo>
                    <a:pt x="4451340" y="0"/>
                  </a:lnTo>
                  <a:lnTo>
                    <a:pt x="4451340" y="96029"/>
                  </a:lnTo>
                  <a:lnTo>
                    <a:pt x="0" y="96029"/>
                  </a:lnTo>
                  <a:close/>
                </a:path>
              </a:pathLst>
            </a:custGeom>
            <a:solidFill>
              <a:srgbClr val="FFFFFF"/>
            </a:solidFill>
          </p:spPr>
          <p:txBody>
            <a:bodyPr/>
            <a:lstStyle/>
            <a:p>
              <a:endParaRPr lang="en-US"/>
            </a:p>
          </p:txBody>
        </p:sp>
        <p:sp>
          <p:nvSpPr>
            <p:cNvPr id="31" name="TextBox 31"/>
            <p:cNvSpPr txBox="1"/>
            <p:nvPr/>
          </p:nvSpPr>
          <p:spPr>
            <a:xfrm>
              <a:off x="0" y="-19050"/>
              <a:ext cx="4451339" cy="115079"/>
            </a:xfrm>
            <a:prstGeom prst="rect">
              <a:avLst/>
            </a:prstGeom>
          </p:spPr>
          <p:txBody>
            <a:bodyPr lIns="40014" tIns="40014" rIns="40014" bIns="40014" rtlCol="0" anchor="ctr"/>
            <a:lstStyle/>
            <a:p>
              <a:pPr algn="ctr">
                <a:lnSpc>
                  <a:spcPts val="1602"/>
                </a:lnSpc>
              </a:pPr>
              <a:endParaRPr/>
            </a:p>
          </p:txBody>
        </p:sp>
      </p:grpSp>
      <p:sp>
        <p:nvSpPr>
          <p:cNvPr id="32" name="TextBox 32"/>
          <p:cNvSpPr txBox="1"/>
          <p:nvPr/>
        </p:nvSpPr>
        <p:spPr>
          <a:xfrm>
            <a:off x="1672489" y="2632973"/>
            <a:ext cx="3722792" cy="446017"/>
          </a:xfrm>
          <a:prstGeom prst="rect">
            <a:avLst/>
          </a:prstGeom>
        </p:spPr>
        <p:txBody>
          <a:bodyPr lIns="0" tIns="0" rIns="0" bIns="0" rtlCol="0" anchor="t">
            <a:spAutoFit/>
          </a:bodyPr>
          <a:lstStyle/>
          <a:p>
            <a:pPr algn="l">
              <a:lnSpc>
                <a:spcPts val="3618"/>
              </a:lnSpc>
            </a:pPr>
            <a:r>
              <a:rPr lang="en-US" sz="2584" b="1">
                <a:solidFill>
                  <a:srgbClr val="231F20"/>
                </a:solidFill>
                <a:latin typeface="Raleway 2 Bold"/>
                <a:ea typeface="Raleway 2 Bold"/>
                <a:cs typeface="Raleway 2 Bold"/>
                <a:sym typeface="Raleway 2 Bold"/>
              </a:rPr>
              <a:t>MY PRPOPCORN</a:t>
            </a:r>
          </a:p>
        </p:txBody>
      </p:sp>
      <p:sp>
        <p:nvSpPr>
          <p:cNvPr id="33" name="TextBox 33"/>
          <p:cNvSpPr txBox="1"/>
          <p:nvPr/>
        </p:nvSpPr>
        <p:spPr>
          <a:xfrm>
            <a:off x="1617657" y="4135465"/>
            <a:ext cx="3722792" cy="446017"/>
          </a:xfrm>
          <a:prstGeom prst="rect">
            <a:avLst/>
          </a:prstGeom>
        </p:spPr>
        <p:txBody>
          <a:bodyPr lIns="0" tIns="0" rIns="0" bIns="0" rtlCol="0" anchor="t">
            <a:spAutoFit/>
          </a:bodyPr>
          <a:lstStyle/>
          <a:p>
            <a:pPr algn="l">
              <a:lnSpc>
                <a:spcPts val="3618"/>
              </a:lnSpc>
            </a:pPr>
            <a:r>
              <a:rPr lang="en-US" sz="2584" b="1" dirty="0">
                <a:solidFill>
                  <a:srgbClr val="231F20"/>
                </a:solidFill>
                <a:latin typeface="Raleway 2 Bold"/>
                <a:ea typeface="Raleway 2 Bold"/>
                <a:cs typeface="Raleway 2 Bold"/>
                <a:sym typeface="Raleway 2 Bold"/>
              </a:rPr>
              <a:t>KERNEL TRACKER</a:t>
            </a:r>
          </a:p>
        </p:txBody>
      </p:sp>
      <p:sp>
        <p:nvSpPr>
          <p:cNvPr id="34" name="TextBox 34"/>
          <p:cNvSpPr txBox="1"/>
          <p:nvPr/>
        </p:nvSpPr>
        <p:spPr>
          <a:xfrm>
            <a:off x="1672489" y="5507917"/>
            <a:ext cx="3722792" cy="446017"/>
          </a:xfrm>
          <a:prstGeom prst="rect">
            <a:avLst/>
          </a:prstGeom>
        </p:spPr>
        <p:txBody>
          <a:bodyPr lIns="0" tIns="0" rIns="0" bIns="0" rtlCol="0" anchor="t">
            <a:spAutoFit/>
          </a:bodyPr>
          <a:lstStyle/>
          <a:p>
            <a:pPr algn="l">
              <a:lnSpc>
                <a:spcPts val="3618"/>
              </a:lnSpc>
            </a:pPr>
            <a:r>
              <a:rPr lang="en-US" sz="2584" b="1">
                <a:solidFill>
                  <a:srgbClr val="231F20"/>
                </a:solidFill>
                <a:latin typeface="Raleway 2 Bold"/>
                <a:ea typeface="Raleway 2 Bold"/>
                <a:cs typeface="Raleway 2 Bold"/>
                <a:sym typeface="Raleway 2 Bold"/>
              </a:rPr>
              <a:t>SQUARE READER</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1059328" y="2382844"/>
            <a:ext cx="522556" cy="741215"/>
          </a:xfrm>
          <a:custGeom>
            <a:avLst/>
            <a:gdLst/>
            <a:ahLst/>
            <a:cxnLst/>
            <a:rect l="l" t="t" r="r" b="b"/>
            <a:pathLst>
              <a:path w="522556" h="741215">
                <a:moveTo>
                  <a:pt x="0" y="0"/>
                </a:moveTo>
                <a:lnTo>
                  <a:pt x="522556" y="0"/>
                </a:lnTo>
                <a:lnTo>
                  <a:pt x="522556" y="741215"/>
                </a:lnTo>
                <a:lnTo>
                  <a:pt x="0" y="7412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059328" y="4177563"/>
            <a:ext cx="522556" cy="766586"/>
          </a:xfrm>
          <a:custGeom>
            <a:avLst/>
            <a:gdLst/>
            <a:ahLst/>
            <a:cxnLst/>
            <a:rect l="l" t="t" r="r" b="b"/>
            <a:pathLst>
              <a:path w="522556" h="766586">
                <a:moveTo>
                  <a:pt x="0" y="0"/>
                </a:moveTo>
                <a:lnTo>
                  <a:pt x="522556" y="0"/>
                </a:lnTo>
                <a:lnTo>
                  <a:pt x="522556" y="766587"/>
                </a:lnTo>
                <a:lnTo>
                  <a:pt x="0" y="7665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084509" y="5956338"/>
            <a:ext cx="497375" cy="729645"/>
          </a:xfrm>
          <a:custGeom>
            <a:avLst/>
            <a:gdLst/>
            <a:ahLst/>
            <a:cxnLst/>
            <a:rect l="l" t="t" r="r" b="b"/>
            <a:pathLst>
              <a:path w="497375" h="729645">
                <a:moveTo>
                  <a:pt x="0" y="0"/>
                </a:moveTo>
                <a:lnTo>
                  <a:pt x="497375" y="0"/>
                </a:lnTo>
                <a:lnTo>
                  <a:pt x="497375" y="729645"/>
                </a:lnTo>
                <a:lnTo>
                  <a:pt x="0" y="72964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TextBox 5"/>
          <p:cNvSpPr txBox="1"/>
          <p:nvPr/>
        </p:nvSpPr>
        <p:spPr>
          <a:xfrm>
            <a:off x="1815474" y="766631"/>
            <a:ext cx="6120846" cy="531853"/>
          </a:xfrm>
          <a:prstGeom prst="rect">
            <a:avLst/>
          </a:prstGeom>
        </p:spPr>
        <p:txBody>
          <a:bodyPr lIns="0" tIns="0" rIns="0" bIns="0" rtlCol="0" anchor="t">
            <a:spAutoFit/>
          </a:bodyPr>
          <a:lstStyle/>
          <a:p>
            <a:pPr algn="l">
              <a:lnSpc>
                <a:spcPts val="4284"/>
              </a:lnSpc>
              <a:spcBef>
                <a:spcPct val="0"/>
              </a:spcBef>
            </a:pPr>
            <a:r>
              <a:rPr lang="en-US" sz="3060" b="1" spc="153">
                <a:solidFill>
                  <a:srgbClr val="231F20"/>
                </a:solidFill>
                <a:latin typeface="Raleway 2 Heavy"/>
                <a:ea typeface="Raleway 2 Heavy"/>
                <a:cs typeface="Raleway 2 Heavy"/>
                <a:sym typeface="Raleway 2 Heavy"/>
              </a:rPr>
              <a:t>USING MY PRPOPCORN</a:t>
            </a:r>
          </a:p>
        </p:txBody>
      </p:sp>
      <p:grpSp>
        <p:nvGrpSpPr>
          <p:cNvPr id="6" name="Group 6"/>
          <p:cNvGrpSpPr/>
          <p:nvPr/>
        </p:nvGrpSpPr>
        <p:grpSpPr>
          <a:xfrm>
            <a:off x="770051" y="777240"/>
            <a:ext cx="1001006" cy="1233461"/>
            <a:chOff x="0" y="0"/>
            <a:chExt cx="1334675" cy="1644615"/>
          </a:xfrm>
        </p:grpSpPr>
        <p:sp>
          <p:nvSpPr>
            <p:cNvPr id="7" name="Freeform 7"/>
            <p:cNvSpPr/>
            <p:nvPr/>
          </p:nvSpPr>
          <p:spPr>
            <a:xfrm>
              <a:off x="236612" y="0"/>
              <a:ext cx="861451" cy="1135355"/>
            </a:xfrm>
            <a:custGeom>
              <a:avLst/>
              <a:gdLst/>
              <a:ahLst/>
              <a:cxnLst/>
              <a:rect l="l" t="t" r="r" b="b"/>
              <a:pathLst>
                <a:path w="861451" h="1135355">
                  <a:moveTo>
                    <a:pt x="0" y="0"/>
                  </a:moveTo>
                  <a:lnTo>
                    <a:pt x="861451" y="0"/>
                  </a:lnTo>
                  <a:lnTo>
                    <a:pt x="861451" y="1135355"/>
                  </a:lnTo>
                  <a:lnTo>
                    <a:pt x="0" y="113535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TextBox 8"/>
            <p:cNvSpPr txBox="1"/>
            <p:nvPr/>
          </p:nvSpPr>
          <p:spPr>
            <a:xfrm>
              <a:off x="0" y="1184643"/>
              <a:ext cx="1334675" cy="459972"/>
            </a:xfrm>
            <a:prstGeom prst="rect">
              <a:avLst/>
            </a:prstGeom>
          </p:spPr>
          <p:txBody>
            <a:bodyPr lIns="0" tIns="0" rIns="0" bIns="0" rtlCol="0" anchor="t">
              <a:spAutoFit/>
            </a:bodyPr>
            <a:lstStyle/>
            <a:p>
              <a:pPr algn="ctr">
                <a:lnSpc>
                  <a:spcPts val="1299"/>
                </a:lnSpc>
              </a:pPr>
              <a:r>
                <a:rPr lang="en-US" sz="1367" b="1" spc="-27">
                  <a:solidFill>
                    <a:srgbClr val="1B447E"/>
                  </a:solidFill>
                  <a:latin typeface="Raleway 1 Heavy"/>
                  <a:ea typeface="Raleway 1 Heavy"/>
                  <a:cs typeface="Raleway 1 Heavy"/>
                  <a:sym typeface="Raleway 1 Heavy"/>
                </a:rPr>
                <a:t>MY PR POPCORN</a:t>
              </a:r>
            </a:p>
          </p:txBody>
        </p:sp>
      </p:grpSp>
      <p:grpSp>
        <p:nvGrpSpPr>
          <p:cNvPr id="9" name="Group 9"/>
          <p:cNvGrpSpPr/>
          <p:nvPr/>
        </p:nvGrpSpPr>
        <p:grpSpPr>
          <a:xfrm>
            <a:off x="1815474" y="1393971"/>
            <a:ext cx="2788887" cy="323838"/>
            <a:chOff x="0" y="0"/>
            <a:chExt cx="3718515" cy="431784"/>
          </a:xfrm>
        </p:grpSpPr>
        <p:sp>
          <p:nvSpPr>
            <p:cNvPr id="10" name="Freeform 10"/>
            <p:cNvSpPr/>
            <p:nvPr/>
          </p:nvSpPr>
          <p:spPr>
            <a:xfrm>
              <a:off x="0" y="0"/>
              <a:ext cx="3718515" cy="431784"/>
            </a:xfrm>
            <a:custGeom>
              <a:avLst/>
              <a:gdLst/>
              <a:ahLst/>
              <a:cxnLst/>
              <a:rect l="l" t="t" r="r" b="b"/>
              <a:pathLst>
                <a:path w="3718515" h="431784">
                  <a:moveTo>
                    <a:pt x="0" y="0"/>
                  </a:moveTo>
                  <a:lnTo>
                    <a:pt x="3718515" y="0"/>
                  </a:lnTo>
                  <a:lnTo>
                    <a:pt x="3718515" y="431784"/>
                  </a:lnTo>
                  <a:lnTo>
                    <a:pt x="0" y="431784"/>
                  </a:lnTo>
                  <a:lnTo>
                    <a:pt x="0" y="0"/>
                  </a:lnTo>
                  <a:close/>
                </a:path>
              </a:pathLst>
            </a:custGeom>
            <a:blipFill>
              <a:blip r:embed="rId10">
                <a:extLst>
                  <a:ext uri="{96DAC541-7B7A-43D3-8B79-37D633B846F1}">
                    <asvg:svgBlip xmlns:asvg="http://schemas.microsoft.com/office/drawing/2016/SVG/main" r:embed="rId11"/>
                  </a:ext>
                </a:extLst>
              </a:blip>
              <a:stretch>
                <a:fillRect t="-595" b="-595"/>
              </a:stretch>
            </a:blipFill>
          </p:spPr>
          <p:txBody>
            <a:bodyPr/>
            <a:lstStyle/>
            <a:p>
              <a:endParaRPr lang="en-US"/>
            </a:p>
          </p:txBody>
        </p:sp>
        <p:sp>
          <p:nvSpPr>
            <p:cNvPr id="11" name="TextBox 11"/>
            <p:cNvSpPr txBox="1"/>
            <p:nvPr/>
          </p:nvSpPr>
          <p:spPr>
            <a:xfrm>
              <a:off x="506302" y="-917"/>
              <a:ext cx="3090802" cy="395519"/>
            </a:xfrm>
            <a:prstGeom prst="rect">
              <a:avLst/>
            </a:prstGeom>
          </p:spPr>
          <p:txBody>
            <a:bodyPr lIns="0" tIns="0" rIns="0" bIns="0" rtlCol="0" anchor="t">
              <a:spAutoFit/>
            </a:bodyPr>
            <a:lstStyle/>
            <a:p>
              <a:pPr algn="l">
                <a:lnSpc>
                  <a:spcPts val="2544"/>
                </a:lnSpc>
                <a:spcBef>
                  <a:spcPct val="0"/>
                </a:spcBef>
              </a:pPr>
              <a:r>
                <a:rPr lang="en-US" sz="1817" b="1" i="1" spc="90">
                  <a:solidFill>
                    <a:srgbClr val="FFFFFF"/>
                  </a:solidFill>
                  <a:latin typeface="Raleway 2 Bold Italics"/>
                  <a:ea typeface="Raleway 2 Bold Italics"/>
                  <a:cs typeface="Raleway 2 Bold Italics"/>
                  <a:sym typeface="Raleway 2 Bold Italics"/>
                </a:rPr>
                <a:t>Quick &amp; Easy Guide</a:t>
              </a:r>
            </a:p>
          </p:txBody>
        </p:sp>
      </p:grpSp>
      <p:sp>
        <p:nvSpPr>
          <p:cNvPr id="12" name="TextBox 12"/>
          <p:cNvSpPr txBox="1"/>
          <p:nvPr/>
        </p:nvSpPr>
        <p:spPr>
          <a:xfrm>
            <a:off x="1771057" y="2274564"/>
            <a:ext cx="2430646" cy="1355421"/>
          </a:xfrm>
          <a:prstGeom prst="rect">
            <a:avLst/>
          </a:prstGeom>
        </p:spPr>
        <p:txBody>
          <a:bodyPr lIns="0" tIns="0" rIns="0" bIns="0" rtlCol="0" anchor="t">
            <a:spAutoFit/>
          </a:bodyPr>
          <a:lstStyle/>
          <a:p>
            <a:pPr algn="l">
              <a:lnSpc>
                <a:spcPts val="3616"/>
              </a:lnSpc>
            </a:pPr>
            <a:r>
              <a:rPr lang="en-US" sz="2583" b="1">
                <a:solidFill>
                  <a:srgbClr val="1B447E"/>
                </a:solidFill>
                <a:latin typeface="Raleway 2 Bold"/>
                <a:ea typeface="Raleway 2 Bold"/>
                <a:cs typeface="Raleway 2 Bold"/>
                <a:sym typeface="Raleway 2 Bold"/>
              </a:rPr>
              <a:t>UNIT KERNEL SIGNS YOU UP FOR SELLER ID</a:t>
            </a:r>
          </a:p>
        </p:txBody>
      </p:sp>
      <p:sp>
        <p:nvSpPr>
          <p:cNvPr id="13" name="TextBox 13"/>
          <p:cNvSpPr txBox="1"/>
          <p:nvPr/>
        </p:nvSpPr>
        <p:spPr>
          <a:xfrm>
            <a:off x="1771057" y="4081482"/>
            <a:ext cx="2272128" cy="900586"/>
          </a:xfrm>
          <a:prstGeom prst="rect">
            <a:avLst/>
          </a:prstGeom>
        </p:spPr>
        <p:txBody>
          <a:bodyPr lIns="0" tIns="0" rIns="0" bIns="0" rtlCol="0" anchor="t">
            <a:spAutoFit/>
          </a:bodyPr>
          <a:lstStyle/>
          <a:p>
            <a:pPr algn="l">
              <a:lnSpc>
                <a:spcPts val="3618"/>
              </a:lnSpc>
            </a:pPr>
            <a:r>
              <a:rPr lang="en-US" sz="2584" b="1">
                <a:solidFill>
                  <a:srgbClr val="1B447E"/>
                </a:solidFill>
                <a:latin typeface="Raleway 2 Bold"/>
                <a:ea typeface="Raleway 2 Bold"/>
                <a:cs typeface="Raleway 2 Bold"/>
                <a:sym typeface="Raleway 2 Bold"/>
              </a:rPr>
              <a:t>CREATE YOUR PROFILE</a:t>
            </a:r>
          </a:p>
        </p:txBody>
      </p:sp>
      <p:sp>
        <p:nvSpPr>
          <p:cNvPr id="14" name="TextBox 14"/>
          <p:cNvSpPr txBox="1"/>
          <p:nvPr/>
        </p:nvSpPr>
        <p:spPr>
          <a:xfrm>
            <a:off x="1774247" y="5828703"/>
            <a:ext cx="2116683" cy="893997"/>
          </a:xfrm>
          <a:prstGeom prst="rect">
            <a:avLst/>
          </a:prstGeom>
        </p:spPr>
        <p:txBody>
          <a:bodyPr lIns="0" tIns="0" rIns="0" bIns="0" rtlCol="0" anchor="t">
            <a:spAutoFit/>
          </a:bodyPr>
          <a:lstStyle/>
          <a:p>
            <a:pPr algn="l">
              <a:lnSpc>
                <a:spcPts val="3568"/>
              </a:lnSpc>
            </a:pPr>
            <a:r>
              <a:rPr lang="en-US" sz="2548" b="1">
                <a:solidFill>
                  <a:srgbClr val="1B447E"/>
                </a:solidFill>
                <a:latin typeface="Raleway 2 Bold"/>
                <a:ea typeface="Raleway 2 Bold"/>
                <a:cs typeface="Raleway 2 Bold"/>
                <a:sym typeface="Raleway 2 Bold"/>
              </a:rPr>
              <a:t>SHARE YOUR LINK!</a:t>
            </a:r>
          </a:p>
        </p:txBody>
      </p:sp>
      <p:sp>
        <p:nvSpPr>
          <p:cNvPr id="15" name="TextBox 15"/>
          <p:cNvSpPr txBox="1"/>
          <p:nvPr/>
        </p:nvSpPr>
        <p:spPr>
          <a:xfrm>
            <a:off x="4555322" y="2344744"/>
            <a:ext cx="4046941" cy="1102360"/>
          </a:xfrm>
          <a:prstGeom prst="rect">
            <a:avLst/>
          </a:prstGeom>
        </p:spPr>
        <p:txBody>
          <a:bodyPr lIns="0" tIns="0" rIns="0" bIns="0" rtlCol="0" anchor="t">
            <a:spAutoFit/>
          </a:bodyPr>
          <a:lstStyle/>
          <a:p>
            <a:pPr algn="r">
              <a:lnSpc>
                <a:spcPts val="2239"/>
              </a:lnSpc>
            </a:pPr>
            <a:r>
              <a:rPr lang="en-US" sz="1599" dirty="0">
                <a:solidFill>
                  <a:srgbClr val="231F20"/>
                </a:solidFill>
                <a:latin typeface="Raleway 1"/>
                <a:ea typeface="Raleway 1"/>
                <a:cs typeface="Raleway 1"/>
                <a:sym typeface="Raleway 1"/>
              </a:rPr>
              <a:t>Watch for your registration email from “Pecatonica River Popcorn” (pops@prpopcorn.com) with the subject “Scouting America Online Popcorn Sale”</a:t>
            </a:r>
          </a:p>
        </p:txBody>
      </p:sp>
      <p:sp>
        <p:nvSpPr>
          <p:cNvPr id="16" name="TextBox 16"/>
          <p:cNvSpPr txBox="1"/>
          <p:nvPr/>
        </p:nvSpPr>
        <p:spPr>
          <a:xfrm>
            <a:off x="4604360" y="4139463"/>
            <a:ext cx="4052751" cy="1102360"/>
          </a:xfrm>
          <a:prstGeom prst="rect">
            <a:avLst/>
          </a:prstGeom>
        </p:spPr>
        <p:txBody>
          <a:bodyPr lIns="0" tIns="0" rIns="0" bIns="0" rtlCol="0" anchor="t">
            <a:spAutoFit/>
          </a:bodyPr>
          <a:lstStyle/>
          <a:p>
            <a:pPr algn="r">
              <a:lnSpc>
                <a:spcPts val="2239"/>
              </a:lnSpc>
            </a:pPr>
            <a:r>
              <a:rPr lang="en-US" sz="1599">
                <a:solidFill>
                  <a:srgbClr val="231F20"/>
                </a:solidFill>
                <a:latin typeface="Raleway 1"/>
                <a:ea typeface="Raleway 1"/>
                <a:cs typeface="Raleway 1"/>
                <a:sym typeface="Raleway 1"/>
              </a:rPr>
              <a:t>Click : “Register Now” in the email from step one to get to the MYPRP platform to create a profile. Include a picture &amp; video!  Drive your success with a complete profile!</a:t>
            </a:r>
          </a:p>
        </p:txBody>
      </p:sp>
      <p:sp>
        <p:nvSpPr>
          <p:cNvPr id="17" name="TextBox 17"/>
          <p:cNvSpPr txBox="1"/>
          <p:nvPr/>
        </p:nvSpPr>
        <p:spPr>
          <a:xfrm>
            <a:off x="4875897" y="5857278"/>
            <a:ext cx="3726367" cy="826135"/>
          </a:xfrm>
          <a:prstGeom prst="rect">
            <a:avLst/>
          </a:prstGeom>
        </p:spPr>
        <p:txBody>
          <a:bodyPr lIns="0" tIns="0" rIns="0" bIns="0" rtlCol="0" anchor="t">
            <a:spAutoFit/>
          </a:bodyPr>
          <a:lstStyle/>
          <a:p>
            <a:pPr algn="r">
              <a:lnSpc>
                <a:spcPts val="2239"/>
              </a:lnSpc>
            </a:pPr>
            <a:r>
              <a:rPr lang="en-US" sz="1599">
                <a:solidFill>
                  <a:srgbClr val="231F20"/>
                </a:solidFill>
                <a:latin typeface="Raleway 1"/>
                <a:ea typeface="Raleway 1"/>
                <a:cs typeface="Raleway 1"/>
                <a:sym typeface="Raleway 1"/>
              </a:rPr>
              <a:t>Share to Facebook, X, Email and/or Text by clicking the share buttons at the top of your profile page.!</a:t>
            </a:r>
          </a:p>
        </p:txBody>
      </p:sp>
      <p:grpSp>
        <p:nvGrpSpPr>
          <p:cNvPr id="18" name="Group 18"/>
          <p:cNvGrpSpPr/>
          <p:nvPr/>
        </p:nvGrpSpPr>
        <p:grpSpPr>
          <a:xfrm>
            <a:off x="0" y="0"/>
            <a:ext cx="10058400" cy="104451"/>
            <a:chOff x="0" y="0"/>
            <a:chExt cx="4451339" cy="46225"/>
          </a:xfrm>
        </p:grpSpPr>
        <p:sp>
          <p:nvSpPr>
            <p:cNvPr id="19" name="Freeform 19"/>
            <p:cNvSpPr/>
            <p:nvPr/>
          </p:nvSpPr>
          <p:spPr>
            <a:xfrm>
              <a:off x="0" y="0"/>
              <a:ext cx="4451340" cy="46225"/>
            </a:xfrm>
            <a:custGeom>
              <a:avLst/>
              <a:gdLst/>
              <a:ahLst/>
              <a:cxnLst/>
              <a:rect l="l" t="t" r="r" b="b"/>
              <a:pathLst>
                <a:path w="4451340" h="46225">
                  <a:moveTo>
                    <a:pt x="0" y="0"/>
                  </a:moveTo>
                  <a:lnTo>
                    <a:pt x="4451340" y="0"/>
                  </a:lnTo>
                  <a:lnTo>
                    <a:pt x="4451340" y="46225"/>
                  </a:lnTo>
                  <a:lnTo>
                    <a:pt x="0" y="46225"/>
                  </a:lnTo>
                  <a:close/>
                </a:path>
              </a:pathLst>
            </a:custGeom>
            <a:solidFill>
              <a:srgbClr val="C4E2F6"/>
            </a:solidFill>
          </p:spPr>
          <p:txBody>
            <a:bodyPr/>
            <a:lstStyle/>
            <a:p>
              <a:endParaRPr lang="en-US"/>
            </a:p>
          </p:txBody>
        </p:sp>
        <p:sp>
          <p:nvSpPr>
            <p:cNvPr id="20" name="TextBox 20"/>
            <p:cNvSpPr txBox="1"/>
            <p:nvPr/>
          </p:nvSpPr>
          <p:spPr>
            <a:xfrm>
              <a:off x="0" y="-19050"/>
              <a:ext cx="4451339" cy="65275"/>
            </a:xfrm>
            <a:prstGeom prst="rect">
              <a:avLst/>
            </a:prstGeom>
          </p:spPr>
          <p:txBody>
            <a:bodyPr lIns="40014" tIns="40014" rIns="40014" bIns="40014" rtlCol="0" anchor="ctr"/>
            <a:lstStyle/>
            <a:p>
              <a:pPr algn="ctr">
                <a:lnSpc>
                  <a:spcPts val="1602"/>
                </a:lnSpc>
              </a:pPr>
              <a:endParaRPr/>
            </a:p>
          </p:txBody>
        </p:sp>
      </p:grpSp>
      <p:grpSp>
        <p:nvGrpSpPr>
          <p:cNvPr id="21" name="Group 21"/>
          <p:cNvGrpSpPr/>
          <p:nvPr/>
        </p:nvGrpSpPr>
        <p:grpSpPr>
          <a:xfrm>
            <a:off x="0" y="142549"/>
            <a:ext cx="10058400" cy="216990"/>
            <a:chOff x="0" y="0"/>
            <a:chExt cx="4451339" cy="96029"/>
          </a:xfrm>
        </p:grpSpPr>
        <p:sp>
          <p:nvSpPr>
            <p:cNvPr id="22" name="Freeform 22"/>
            <p:cNvSpPr/>
            <p:nvPr/>
          </p:nvSpPr>
          <p:spPr>
            <a:xfrm>
              <a:off x="0" y="0"/>
              <a:ext cx="4451340" cy="96029"/>
            </a:xfrm>
            <a:custGeom>
              <a:avLst/>
              <a:gdLst/>
              <a:ahLst/>
              <a:cxnLst/>
              <a:rect l="l" t="t" r="r" b="b"/>
              <a:pathLst>
                <a:path w="4451340" h="96029">
                  <a:moveTo>
                    <a:pt x="0" y="0"/>
                  </a:moveTo>
                  <a:lnTo>
                    <a:pt x="4451340" y="0"/>
                  </a:lnTo>
                  <a:lnTo>
                    <a:pt x="4451340" y="96029"/>
                  </a:lnTo>
                  <a:lnTo>
                    <a:pt x="0" y="96029"/>
                  </a:lnTo>
                  <a:close/>
                </a:path>
              </a:pathLst>
            </a:custGeom>
            <a:solidFill>
              <a:srgbClr val="1B447E"/>
            </a:solidFill>
          </p:spPr>
          <p:txBody>
            <a:bodyPr/>
            <a:lstStyle/>
            <a:p>
              <a:endParaRPr lang="en-US"/>
            </a:p>
          </p:txBody>
        </p:sp>
        <p:sp>
          <p:nvSpPr>
            <p:cNvPr id="23" name="TextBox 23"/>
            <p:cNvSpPr txBox="1"/>
            <p:nvPr/>
          </p:nvSpPr>
          <p:spPr>
            <a:xfrm>
              <a:off x="0" y="-19050"/>
              <a:ext cx="4451339" cy="115079"/>
            </a:xfrm>
            <a:prstGeom prst="rect">
              <a:avLst/>
            </a:prstGeom>
          </p:spPr>
          <p:txBody>
            <a:bodyPr lIns="40014" tIns="40014" rIns="40014" bIns="40014" rtlCol="0" anchor="ctr"/>
            <a:lstStyle/>
            <a:p>
              <a:pPr algn="ctr">
                <a:lnSpc>
                  <a:spcPts val="1602"/>
                </a:lnSpc>
              </a:pPr>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grpSp>
        <p:nvGrpSpPr>
          <p:cNvPr id="2" name="Group 2"/>
          <p:cNvGrpSpPr/>
          <p:nvPr/>
        </p:nvGrpSpPr>
        <p:grpSpPr>
          <a:xfrm>
            <a:off x="770051" y="777240"/>
            <a:ext cx="1001006" cy="1233461"/>
            <a:chOff x="0" y="0"/>
            <a:chExt cx="1334675" cy="1644615"/>
          </a:xfrm>
        </p:grpSpPr>
        <p:sp>
          <p:nvSpPr>
            <p:cNvPr id="3" name="Freeform 3"/>
            <p:cNvSpPr/>
            <p:nvPr/>
          </p:nvSpPr>
          <p:spPr>
            <a:xfrm>
              <a:off x="236612" y="0"/>
              <a:ext cx="861451" cy="1135355"/>
            </a:xfrm>
            <a:custGeom>
              <a:avLst/>
              <a:gdLst/>
              <a:ahLst/>
              <a:cxnLst/>
              <a:rect l="l" t="t" r="r" b="b"/>
              <a:pathLst>
                <a:path w="861451" h="1135355">
                  <a:moveTo>
                    <a:pt x="0" y="0"/>
                  </a:moveTo>
                  <a:lnTo>
                    <a:pt x="861451" y="0"/>
                  </a:lnTo>
                  <a:lnTo>
                    <a:pt x="861451" y="1135355"/>
                  </a:lnTo>
                  <a:lnTo>
                    <a:pt x="0" y="11353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TextBox 4"/>
            <p:cNvSpPr txBox="1"/>
            <p:nvPr/>
          </p:nvSpPr>
          <p:spPr>
            <a:xfrm>
              <a:off x="0" y="1184643"/>
              <a:ext cx="1334675" cy="459972"/>
            </a:xfrm>
            <a:prstGeom prst="rect">
              <a:avLst/>
            </a:prstGeom>
          </p:spPr>
          <p:txBody>
            <a:bodyPr lIns="0" tIns="0" rIns="0" bIns="0" rtlCol="0" anchor="t">
              <a:spAutoFit/>
            </a:bodyPr>
            <a:lstStyle/>
            <a:p>
              <a:pPr algn="ctr">
                <a:lnSpc>
                  <a:spcPts val="1299"/>
                </a:lnSpc>
              </a:pPr>
              <a:r>
                <a:rPr lang="en-US" sz="1367" b="1" spc="-27">
                  <a:solidFill>
                    <a:srgbClr val="1B447E"/>
                  </a:solidFill>
                  <a:latin typeface="Raleway 1 Heavy"/>
                  <a:ea typeface="Raleway 1 Heavy"/>
                  <a:cs typeface="Raleway 1 Heavy"/>
                  <a:sym typeface="Raleway 1 Heavy"/>
                </a:rPr>
                <a:t>MY PR POPCORN</a:t>
              </a:r>
            </a:p>
          </p:txBody>
        </p:sp>
      </p:grpSp>
      <p:grpSp>
        <p:nvGrpSpPr>
          <p:cNvPr id="5" name="Group 5"/>
          <p:cNvGrpSpPr/>
          <p:nvPr/>
        </p:nvGrpSpPr>
        <p:grpSpPr>
          <a:xfrm>
            <a:off x="1815474" y="1393971"/>
            <a:ext cx="2788887" cy="323838"/>
            <a:chOff x="0" y="0"/>
            <a:chExt cx="3718515" cy="431784"/>
          </a:xfrm>
        </p:grpSpPr>
        <p:sp>
          <p:nvSpPr>
            <p:cNvPr id="6" name="Freeform 6"/>
            <p:cNvSpPr/>
            <p:nvPr/>
          </p:nvSpPr>
          <p:spPr>
            <a:xfrm>
              <a:off x="0" y="0"/>
              <a:ext cx="3718515" cy="431784"/>
            </a:xfrm>
            <a:custGeom>
              <a:avLst/>
              <a:gdLst/>
              <a:ahLst/>
              <a:cxnLst/>
              <a:rect l="l" t="t" r="r" b="b"/>
              <a:pathLst>
                <a:path w="3718515" h="431784">
                  <a:moveTo>
                    <a:pt x="0" y="0"/>
                  </a:moveTo>
                  <a:lnTo>
                    <a:pt x="3718515" y="0"/>
                  </a:lnTo>
                  <a:lnTo>
                    <a:pt x="3718515" y="431784"/>
                  </a:lnTo>
                  <a:lnTo>
                    <a:pt x="0" y="431784"/>
                  </a:lnTo>
                  <a:lnTo>
                    <a:pt x="0" y="0"/>
                  </a:lnTo>
                  <a:close/>
                </a:path>
              </a:pathLst>
            </a:custGeom>
            <a:blipFill>
              <a:blip r:embed="rId4">
                <a:extLst>
                  <a:ext uri="{96DAC541-7B7A-43D3-8B79-37D633B846F1}">
                    <asvg:svgBlip xmlns:asvg="http://schemas.microsoft.com/office/drawing/2016/SVG/main" r:embed="rId5"/>
                  </a:ext>
                </a:extLst>
              </a:blip>
              <a:stretch>
                <a:fillRect t="-595" b="-595"/>
              </a:stretch>
            </a:blipFill>
          </p:spPr>
          <p:txBody>
            <a:bodyPr/>
            <a:lstStyle/>
            <a:p>
              <a:endParaRPr lang="en-US"/>
            </a:p>
          </p:txBody>
        </p:sp>
        <p:sp>
          <p:nvSpPr>
            <p:cNvPr id="7" name="TextBox 7"/>
            <p:cNvSpPr txBox="1"/>
            <p:nvPr/>
          </p:nvSpPr>
          <p:spPr>
            <a:xfrm>
              <a:off x="506302" y="-917"/>
              <a:ext cx="3090802" cy="395519"/>
            </a:xfrm>
            <a:prstGeom prst="rect">
              <a:avLst/>
            </a:prstGeom>
          </p:spPr>
          <p:txBody>
            <a:bodyPr lIns="0" tIns="0" rIns="0" bIns="0" rtlCol="0" anchor="t">
              <a:spAutoFit/>
            </a:bodyPr>
            <a:lstStyle/>
            <a:p>
              <a:pPr algn="l">
                <a:lnSpc>
                  <a:spcPts val="2544"/>
                </a:lnSpc>
                <a:spcBef>
                  <a:spcPct val="0"/>
                </a:spcBef>
              </a:pPr>
              <a:r>
                <a:rPr lang="en-US" sz="1817" b="1" i="1" spc="90">
                  <a:solidFill>
                    <a:srgbClr val="FFFFFF"/>
                  </a:solidFill>
                  <a:latin typeface="Raleway 2 Bold Italics"/>
                  <a:ea typeface="Raleway 2 Bold Italics"/>
                  <a:cs typeface="Raleway 2 Bold Italics"/>
                  <a:sym typeface="Raleway 2 Bold Italics"/>
                </a:rPr>
                <a:t>Quick &amp; Easy Guide</a:t>
              </a:r>
            </a:p>
          </p:txBody>
        </p:sp>
      </p:grpSp>
      <p:grpSp>
        <p:nvGrpSpPr>
          <p:cNvPr id="8" name="Group 8"/>
          <p:cNvGrpSpPr/>
          <p:nvPr/>
        </p:nvGrpSpPr>
        <p:grpSpPr>
          <a:xfrm>
            <a:off x="0" y="0"/>
            <a:ext cx="10058400" cy="104451"/>
            <a:chOff x="0" y="0"/>
            <a:chExt cx="4451339" cy="46225"/>
          </a:xfrm>
        </p:grpSpPr>
        <p:sp>
          <p:nvSpPr>
            <p:cNvPr id="9" name="Freeform 9"/>
            <p:cNvSpPr/>
            <p:nvPr/>
          </p:nvSpPr>
          <p:spPr>
            <a:xfrm>
              <a:off x="0" y="0"/>
              <a:ext cx="4451340" cy="46225"/>
            </a:xfrm>
            <a:custGeom>
              <a:avLst/>
              <a:gdLst/>
              <a:ahLst/>
              <a:cxnLst/>
              <a:rect l="l" t="t" r="r" b="b"/>
              <a:pathLst>
                <a:path w="4451340" h="46225">
                  <a:moveTo>
                    <a:pt x="0" y="0"/>
                  </a:moveTo>
                  <a:lnTo>
                    <a:pt x="4451340" y="0"/>
                  </a:lnTo>
                  <a:lnTo>
                    <a:pt x="4451340" y="46225"/>
                  </a:lnTo>
                  <a:lnTo>
                    <a:pt x="0" y="46225"/>
                  </a:lnTo>
                  <a:close/>
                </a:path>
              </a:pathLst>
            </a:custGeom>
            <a:solidFill>
              <a:srgbClr val="C4E2F6"/>
            </a:solidFill>
          </p:spPr>
          <p:txBody>
            <a:bodyPr/>
            <a:lstStyle/>
            <a:p>
              <a:endParaRPr lang="en-US"/>
            </a:p>
          </p:txBody>
        </p:sp>
        <p:sp>
          <p:nvSpPr>
            <p:cNvPr id="10" name="TextBox 10"/>
            <p:cNvSpPr txBox="1"/>
            <p:nvPr/>
          </p:nvSpPr>
          <p:spPr>
            <a:xfrm>
              <a:off x="0" y="-19050"/>
              <a:ext cx="4451339" cy="65275"/>
            </a:xfrm>
            <a:prstGeom prst="rect">
              <a:avLst/>
            </a:prstGeom>
          </p:spPr>
          <p:txBody>
            <a:bodyPr lIns="40014" tIns="40014" rIns="40014" bIns="40014" rtlCol="0" anchor="ctr"/>
            <a:lstStyle/>
            <a:p>
              <a:pPr algn="ctr">
                <a:lnSpc>
                  <a:spcPts val="1602"/>
                </a:lnSpc>
              </a:pPr>
              <a:endParaRPr/>
            </a:p>
          </p:txBody>
        </p:sp>
      </p:grpSp>
      <p:grpSp>
        <p:nvGrpSpPr>
          <p:cNvPr id="11" name="Group 11"/>
          <p:cNvGrpSpPr/>
          <p:nvPr/>
        </p:nvGrpSpPr>
        <p:grpSpPr>
          <a:xfrm>
            <a:off x="0" y="142549"/>
            <a:ext cx="10058400" cy="216990"/>
            <a:chOff x="0" y="0"/>
            <a:chExt cx="4451339" cy="96029"/>
          </a:xfrm>
        </p:grpSpPr>
        <p:sp>
          <p:nvSpPr>
            <p:cNvPr id="12" name="Freeform 12"/>
            <p:cNvSpPr/>
            <p:nvPr/>
          </p:nvSpPr>
          <p:spPr>
            <a:xfrm>
              <a:off x="0" y="0"/>
              <a:ext cx="4451340" cy="96029"/>
            </a:xfrm>
            <a:custGeom>
              <a:avLst/>
              <a:gdLst/>
              <a:ahLst/>
              <a:cxnLst/>
              <a:rect l="l" t="t" r="r" b="b"/>
              <a:pathLst>
                <a:path w="4451340" h="96029">
                  <a:moveTo>
                    <a:pt x="0" y="0"/>
                  </a:moveTo>
                  <a:lnTo>
                    <a:pt x="4451340" y="0"/>
                  </a:lnTo>
                  <a:lnTo>
                    <a:pt x="4451340" y="96029"/>
                  </a:lnTo>
                  <a:lnTo>
                    <a:pt x="0" y="96029"/>
                  </a:lnTo>
                  <a:close/>
                </a:path>
              </a:pathLst>
            </a:custGeom>
            <a:solidFill>
              <a:srgbClr val="1B447E"/>
            </a:solidFill>
          </p:spPr>
          <p:txBody>
            <a:bodyPr/>
            <a:lstStyle/>
            <a:p>
              <a:endParaRPr lang="en-US"/>
            </a:p>
          </p:txBody>
        </p:sp>
        <p:sp>
          <p:nvSpPr>
            <p:cNvPr id="13" name="TextBox 13"/>
            <p:cNvSpPr txBox="1"/>
            <p:nvPr/>
          </p:nvSpPr>
          <p:spPr>
            <a:xfrm>
              <a:off x="0" y="-19050"/>
              <a:ext cx="4451339" cy="115079"/>
            </a:xfrm>
            <a:prstGeom prst="rect">
              <a:avLst/>
            </a:prstGeom>
          </p:spPr>
          <p:txBody>
            <a:bodyPr lIns="40014" tIns="40014" rIns="40014" bIns="40014" rtlCol="0" anchor="ctr"/>
            <a:lstStyle/>
            <a:p>
              <a:pPr algn="ctr">
                <a:lnSpc>
                  <a:spcPts val="1602"/>
                </a:lnSpc>
              </a:pPr>
              <a:endParaRPr/>
            </a:p>
          </p:txBody>
        </p:sp>
      </p:grpSp>
      <p:sp>
        <p:nvSpPr>
          <p:cNvPr id="14" name="Freeform 14"/>
          <p:cNvSpPr/>
          <p:nvPr/>
        </p:nvSpPr>
        <p:spPr>
          <a:xfrm>
            <a:off x="3909090" y="2010701"/>
            <a:ext cx="5775977" cy="5349998"/>
          </a:xfrm>
          <a:custGeom>
            <a:avLst/>
            <a:gdLst/>
            <a:ahLst/>
            <a:cxnLst/>
            <a:rect l="l" t="t" r="r" b="b"/>
            <a:pathLst>
              <a:path w="5775977" h="5349998">
                <a:moveTo>
                  <a:pt x="0" y="0"/>
                </a:moveTo>
                <a:lnTo>
                  <a:pt x="5775977" y="0"/>
                </a:lnTo>
                <a:lnTo>
                  <a:pt x="5775977" y="5349999"/>
                </a:lnTo>
                <a:lnTo>
                  <a:pt x="0" y="5349999"/>
                </a:lnTo>
                <a:lnTo>
                  <a:pt x="0" y="0"/>
                </a:lnTo>
                <a:close/>
              </a:path>
            </a:pathLst>
          </a:custGeom>
          <a:blipFill>
            <a:blip r:embed="rId6"/>
            <a:stretch>
              <a:fillRect/>
            </a:stretch>
          </a:blipFill>
        </p:spPr>
        <p:txBody>
          <a:bodyPr/>
          <a:lstStyle/>
          <a:p>
            <a:endParaRPr lang="en-US"/>
          </a:p>
        </p:txBody>
      </p:sp>
      <p:grpSp>
        <p:nvGrpSpPr>
          <p:cNvPr id="15" name="Group 15"/>
          <p:cNvGrpSpPr/>
          <p:nvPr/>
        </p:nvGrpSpPr>
        <p:grpSpPr>
          <a:xfrm>
            <a:off x="5257800" y="5975084"/>
            <a:ext cx="1205033" cy="623793"/>
            <a:chOff x="0" y="0"/>
            <a:chExt cx="420055" cy="217444"/>
          </a:xfrm>
        </p:grpSpPr>
        <p:sp>
          <p:nvSpPr>
            <p:cNvPr id="16" name="Freeform 16"/>
            <p:cNvSpPr/>
            <p:nvPr/>
          </p:nvSpPr>
          <p:spPr>
            <a:xfrm>
              <a:off x="0" y="0"/>
              <a:ext cx="420055" cy="217444"/>
            </a:xfrm>
            <a:custGeom>
              <a:avLst/>
              <a:gdLst/>
              <a:ahLst/>
              <a:cxnLst/>
              <a:rect l="l" t="t" r="r" b="b"/>
              <a:pathLst>
                <a:path w="420055" h="217444">
                  <a:moveTo>
                    <a:pt x="0" y="0"/>
                  </a:moveTo>
                  <a:lnTo>
                    <a:pt x="420055" y="0"/>
                  </a:lnTo>
                  <a:lnTo>
                    <a:pt x="420055" y="217444"/>
                  </a:lnTo>
                  <a:lnTo>
                    <a:pt x="0" y="217444"/>
                  </a:lnTo>
                  <a:close/>
                </a:path>
              </a:pathLst>
            </a:custGeom>
            <a:solidFill>
              <a:srgbClr val="000000">
                <a:alpha val="0"/>
              </a:srgbClr>
            </a:solidFill>
            <a:ln w="38100" cap="sq">
              <a:solidFill>
                <a:srgbClr val="E0162B"/>
              </a:solidFill>
              <a:prstDash val="solid"/>
              <a:miter/>
            </a:ln>
          </p:spPr>
          <p:txBody>
            <a:bodyPr/>
            <a:lstStyle/>
            <a:p>
              <a:endParaRPr lang="en-US"/>
            </a:p>
          </p:txBody>
        </p:sp>
        <p:sp>
          <p:nvSpPr>
            <p:cNvPr id="17" name="TextBox 17"/>
            <p:cNvSpPr txBox="1"/>
            <p:nvPr/>
          </p:nvSpPr>
          <p:spPr>
            <a:xfrm>
              <a:off x="0" y="-38100"/>
              <a:ext cx="420055" cy="255544"/>
            </a:xfrm>
            <a:prstGeom prst="rect">
              <a:avLst/>
            </a:prstGeom>
          </p:spPr>
          <p:txBody>
            <a:bodyPr lIns="50800" tIns="50800" rIns="50800" bIns="50800" rtlCol="0" anchor="ctr"/>
            <a:lstStyle/>
            <a:p>
              <a:pPr algn="ctr">
                <a:lnSpc>
                  <a:spcPts val="2239"/>
                </a:lnSpc>
              </a:pPr>
              <a:endParaRPr/>
            </a:p>
          </p:txBody>
        </p:sp>
      </p:grpSp>
      <p:sp>
        <p:nvSpPr>
          <p:cNvPr id="18" name="TextBox 18"/>
          <p:cNvSpPr txBox="1"/>
          <p:nvPr/>
        </p:nvSpPr>
        <p:spPr>
          <a:xfrm>
            <a:off x="1815474" y="766631"/>
            <a:ext cx="6120846" cy="531853"/>
          </a:xfrm>
          <a:prstGeom prst="rect">
            <a:avLst/>
          </a:prstGeom>
        </p:spPr>
        <p:txBody>
          <a:bodyPr lIns="0" tIns="0" rIns="0" bIns="0" rtlCol="0" anchor="t">
            <a:spAutoFit/>
          </a:bodyPr>
          <a:lstStyle/>
          <a:p>
            <a:pPr algn="l">
              <a:lnSpc>
                <a:spcPts val="4284"/>
              </a:lnSpc>
              <a:spcBef>
                <a:spcPct val="0"/>
              </a:spcBef>
            </a:pPr>
            <a:r>
              <a:rPr lang="en-US" sz="3060" b="1" spc="153">
                <a:solidFill>
                  <a:srgbClr val="231F20"/>
                </a:solidFill>
                <a:latin typeface="Raleway 2 Heavy"/>
                <a:ea typeface="Raleway 2 Heavy"/>
                <a:cs typeface="Raleway 2 Heavy"/>
                <a:sym typeface="Raleway 2 Heavy"/>
              </a:rPr>
              <a:t>USING MY PRPOPCORN</a:t>
            </a:r>
          </a:p>
        </p:txBody>
      </p:sp>
      <p:sp>
        <p:nvSpPr>
          <p:cNvPr id="19" name="TextBox 19"/>
          <p:cNvSpPr txBox="1"/>
          <p:nvPr/>
        </p:nvSpPr>
        <p:spPr>
          <a:xfrm>
            <a:off x="446497" y="2362200"/>
            <a:ext cx="2650485" cy="900794"/>
          </a:xfrm>
          <a:prstGeom prst="rect">
            <a:avLst/>
          </a:prstGeom>
        </p:spPr>
        <p:txBody>
          <a:bodyPr lIns="0" tIns="0" rIns="0" bIns="0" rtlCol="0" anchor="t">
            <a:spAutoFit/>
          </a:bodyPr>
          <a:lstStyle/>
          <a:p>
            <a:pPr algn="l">
              <a:lnSpc>
                <a:spcPts val="3616"/>
              </a:lnSpc>
            </a:pPr>
            <a:r>
              <a:rPr lang="en-US" sz="2583" b="1" dirty="0">
                <a:solidFill>
                  <a:srgbClr val="1B447E"/>
                </a:solidFill>
                <a:latin typeface="Raleway 2 Bold"/>
                <a:ea typeface="Raleway 2 Bold"/>
                <a:cs typeface="Raleway 2 Bold"/>
                <a:sym typeface="Raleway 2 Bold"/>
              </a:rPr>
              <a:t>MY PRPOPCORN DASHBOARD</a:t>
            </a:r>
          </a:p>
        </p:txBody>
      </p:sp>
      <p:sp>
        <p:nvSpPr>
          <p:cNvPr id="20" name="TextBox 20"/>
          <p:cNvSpPr txBox="1"/>
          <p:nvPr/>
        </p:nvSpPr>
        <p:spPr>
          <a:xfrm>
            <a:off x="446497" y="3405874"/>
            <a:ext cx="3288497" cy="1654810"/>
          </a:xfrm>
          <a:prstGeom prst="rect">
            <a:avLst/>
          </a:prstGeom>
        </p:spPr>
        <p:txBody>
          <a:bodyPr lIns="0" tIns="0" rIns="0" bIns="0" rtlCol="0" anchor="t">
            <a:spAutoFit/>
          </a:bodyPr>
          <a:lstStyle/>
          <a:p>
            <a:pPr marL="345439" lvl="1" indent="-172720" algn="just">
              <a:lnSpc>
                <a:spcPts val="2239"/>
              </a:lnSpc>
              <a:buFont typeface="Arial"/>
              <a:buChar char="•"/>
            </a:pPr>
            <a:r>
              <a:rPr lang="en-US" sz="1599" dirty="0">
                <a:solidFill>
                  <a:srgbClr val="231F20"/>
                </a:solidFill>
                <a:latin typeface="Raleway 1"/>
                <a:ea typeface="Raleway 1"/>
                <a:cs typeface="Raleway 1"/>
                <a:sym typeface="Raleway 1"/>
              </a:rPr>
              <a:t>1 Record your sales</a:t>
            </a:r>
          </a:p>
          <a:p>
            <a:pPr algn="r">
              <a:lnSpc>
                <a:spcPts val="2239"/>
              </a:lnSpc>
            </a:pPr>
            <a:endParaRPr lang="en-US" sz="1599" dirty="0">
              <a:solidFill>
                <a:srgbClr val="231F20"/>
              </a:solidFill>
              <a:latin typeface="Raleway 1"/>
              <a:ea typeface="Raleway 1"/>
              <a:cs typeface="Raleway 1"/>
              <a:sym typeface="Raleway 1"/>
            </a:endParaRPr>
          </a:p>
          <a:p>
            <a:pPr marL="345439" lvl="1" indent="-172720" algn="just">
              <a:lnSpc>
                <a:spcPts val="2239"/>
              </a:lnSpc>
              <a:buFont typeface="Arial"/>
              <a:buChar char="•"/>
            </a:pPr>
            <a:r>
              <a:rPr lang="en-US" sz="1599" dirty="0">
                <a:solidFill>
                  <a:srgbClr val="231F20"/>
                </a:solidFill>
                <a:latin typeface="Raleway 1"/>
                <a:ea typeface="Raleway 1"/>
                <a:cs typeface="Raleway 1"/>
                <a:sym typeface="Raleway 1"/>
              </a:rPr>
              <a:t>2 Sign up for Show N Sell shifts</a:t>
            </a:r>
          </a:p>
          <a:p>
            <a:pPr algn="r">
              <a:lnSpc>
                <a:spcPts val="2239"/>
              </a:lnSpc>
            </a:pPr>
            <a:endParaRPr lang="en-US" sz="1599" dirty="0">
              <a:solidFill>
                <a:srgbClr val="231F20"/>
              </a:solidFill>
              <a:latin typeface="Raleway 1"/>
              <a:ea typeface="Raleway 1"/>
              <a:cs typeface="Raleway 1"/>
              <a:sym typeface="Raleway 1"/>
            </a:endParaRPr>
          </a:p>
          <a:p>
            <a:pPr marL="345439" lvl="1" indent="-172720" algn="just">
              <a:lnSpc>
                <a:spcPts val="2239"/>
              </a:lnSpc>
              <a:buFont typeface="Arial"/>
              <a:buChar char="•"/>
            </a:pPr>
            <a:r>
              <a:rPr lang="en-US" sz="1599" dirty="0">
                <a:solidFill>
                  <a:srgbClr val="231F20"/>
                </a:solidFill>
                <a:latin typeface="Raleway 1"/>
                <a:ea typeface="Raleway 1"/>
                <a:cs typeface="Raleway 1"/>
                <a:sym typeface="Raleway 1"/>
              </a:rPr>
              <a:t>3 Share with those not on Social Media</a:t>
            </a:r>
          </a:p>
        </p:txBody>
      </p:sp>
      <p:grpSp>
        <p:nvGrpSpPr>
          <p:cNvPr id="21" name="Group 21"/>
          <p:cNvGrpSpPr/>
          <p:nvPr/>
        </p:nvGrpSpPr>
        <p:grpSpPr>
          <a:xfrm>
            <a:off x="3909090" y="4685701"/>
            <a:ext cx="695270" cy="269176"/>
            <a:chOff x="0" y="0"/>
            <a:chExt cx="242360" cy="93830"/>
          </a:xfrm>
        </p:grpSpPr>
        <p:sp>
          <p:nvSpPr>
            <p:cNvPr id="22" name="Freeform 22"/>
            <p:cNvSpPr/>
            <p:nvPr/>
          </p:nvSpPr>
          <p:spPr>
            <a:xfrm>
              <a:off x="0" y="0"/>
              <a:ext cx="242360" cy="93830"/>
            </a:xfrm>
            <a:custGeom>
              <a:avLst/>
              <a:gdLst/>
              <a:ahLst/>
              <a:cxnLst/>
              <a:rect l="l" t="t" r="r" b="b"/>
              <a:pathLst>
                <a:path w="242360" h="93830">
                  <a:moveTo>
                    <a:pt x="0" y="0"/>
                  </a:moveTo>
                  <a:lnTo>
                    <a:pt x="242360" y="0"/>
                  </a:lnTo>
                  <a:lnTo>
                    <a:pt x="242360" y="93830"/>
                  </a:lnTo>
                  <a:lnTo>
                    <a:pt x="0" y="93830"/>
                  </a:lnTo>
                  <a:close/>
                </a:path>
              </a:pathLst>
            </a:custGeom>
            <a:solidFill>
              <a:srgbClr val="000000">
                <a:alpha val="0"/>
              </a:srgbClr>
            </a:solidFill>
            <a:ln w="38100" cap="sq">
              <a:solidFill>
                <a:srgbClr val="E0162B"/>
              </a:solidFill>
              <a:prstDash val="solid"/>
              <a:miter/>
            </a:ln>
          </p:spPr>
          <p:txBody>
            <a:bodyPr/>
            <a:lstStyle/>
            <a:p>
              <a:endParaRPr lang="en-US"/>
            </a:p>
          </p:txBody>
        </p:sp>
        <p:sp>
          <p:nvSpPr>
            <p:cNvPr id="23" name="TextBox 23"/>
            <p:cNvSpPr txBox="1"/>
            <p:nvPr/>
          </p:nvSpPr>
          <p:spPr>
            <a:xfrm>
              <a:off x="0" y="-38100"/>
              <a:ext cx="242360" cy="131930"/>
            </a:xfrm>
            <a:prstGeom prst="rect">
              <a:avLst/>
            </a:prstGeom>
          </p:spPr>
          <p:txBody>
            <a:bodyPr lIns="50800" tIns="50800" rIns="50800" bIns="50800" rtlCol="0" anchor="ctr"/>
            <a:lstStyle/>
            <a:p>
              <a:pPr algn="ctr">
                <a:lnSpc>
                  <a:spcPts val="2239"/>
                </a:lnSpc>
              </a:pPr>
              <a:endParaRPr/>
            </a:p>
          </p:txBody>
        </p:sp>
      </p:grpSp>
      <p:grpSp>
        <p:nvGrpSpPr>
          <p:cNvPr id="24" name="Group 24"/>
          <p:cNvGrpSpPr/>
          <p:nvPr/>
        </p:nvGrpSpPr>
        <p:grpSpPr>
          <a:xfrm>
            <a:off x="6797079" y="3019350"/>
            <a:ext cx="1223796" cy="269176"/>
            <a:chOff x="0" y="0"/>
            <a:chExt cx="426596" cy="93830"/>
          </a:xfrm>
        </p:grpSpPr>
        <p:sp>
          <p:nvSpPr>
            <p:cNvPr id="25" name="Freeform 25"/>
            <p:cNvSpPr/>
            <p:nvPr/>
          </p:nvSpPr>
          <p:spPr>
            <a:xfrm>
              <a:off x="0" y="0"/>
              <a:ext cx="426596" cy="93830"/>
            </a:xfrm>
            <a:custGeom>
              <a:avLst/>
              <a:gdLst/>
              <a:ahLst/>
              <a:cxnLst/>
              <a:rect l="l" t="t" r="r" b="b"/>
              <a:pathLst>
                <a:path w="426596" h="93830">
                  <a:moveTo>
                    <a:pt x="0" y="0"/>
                  </a:moveTo>
                  <a:lnTo>
                    <a:pt x="426596" y="0"/>
                  </a:lnTo>
                  <a:lnTo>
                    <a:pt x="426596" y="93830"/>
                  </a:lnTo>
                  <a:lnTo>
                    <a:pt x="0" y="93830"/>
                  </a:lnTo>
                  <a:close/>
                </a:path>
              </a:pathLst>
            </a:custGeom>
            <a:solidFill>
              <a:srgbClr val="000000">
                <a:alpha val="0"/>
              </a:srgbClr>
            </a:solidFill>
            <a:ln w="38100" cap="sq">
              <a:solidFill>
                <a:srgbClr val="E0162B"/>
              </a:solidFill>
              <a:prstDash val="solid"/>
              <a:miter/>
            </a:ln>
          </p:spPr>
          <p:txBody>
            <a:bodyPr/>
            <a:lstStyle/>
            <a:p>
              <a:endParaRPr lang="en-US"/>
            </a:p>
          </p:txBody>
        </p:sp>
        <p:sp>
          <p:nvSpPr>
            <p:cNvPr id="26" name="TextBox 26"/>
            <p:cNvSpPr txBox="1"/>
            <p:nvPr/>
          </p:nvSpPr>
          <p:spPr>
            <a:xfrm>
              <a:off x="0" y="-38100"/>
              <a:ext cx="426596" cy="131930"/>
            </a:xfrm>
            <a:prstGeom prst="rect">
              <a:avLst/>
            </a:prstGeom>
          </p:spPr>
          <p:txBody>
            <a:bodyPr lIns="50800" tIns="50800" rIns="50800" bIns="50800" rtlCol="0" anchor="ctr"/>
            <a:lstStyle/>
            <a:p>
              <a:pPr algn="ctr">
                <a:lnSpc>
                  <a:spcPts val="2239"/>
                </a:lnSpc>
              </a:pPr>
              <a:endParaRPr/>
            </a:p>
          </p:txBody>
        </p:sp>
      </p:grpSp>
      <p:sp>
        <p:nvSpPr>
          <p:cNvPr id="27" name="TextBox 27"/>
          <p:cNvSpPr txBox="1"/>
          <p:nvPr/>
        </p:nvSpPr>
        <p:spPr>
          <a:xfrm>
            <a:off x="4984366" y="6088543"/>
            <a:ext cx="273434" cy="359073"/>
          </a:xfrm>
          <a:prstGeom prst="rect">
            <a:avLst/>
          </a:prstGeom>
          <a:solidFill>
            <a:schemeClr val="bg1"/>
          </a:solidFill>
        </p:spPr>
        <p:txBody>
          <a:bodyPr lIns="0" tIns="0" rIns="0" bIns="0" rtlCol="0" anchor="t">
            <a:spAutoFit/>
          </a:bodyPr>
          <a:lstStyle/>
          <a:p>
            <a:pPr algn="ctr">
              <a:lnSpc>
                <a:spcPts val="2799"/>
              </a:lnSpc>
              <a:spcBef>
                <a:spcPct val="0"/>
              </a:spcBef>
            </a:pPr>
            <a:r>
              <a:rPr lang="en-US" sz="2600" b="1" dirty="0">
                <a:solidFill>
                  <a:srgbClr val="E0162B"/>
                </a:solidFill>
                <a:latin typeface="Raleway 1 Bold"/>
                <a:ea typeface="Raleway 1 Bold"/>
                <a:cs typeface="Raleway 1 Bold"/>
                <a:sym typeface="Raleway 1 Bold"/>
              </a:rPr>
              <a:t>1</a:t>
            </a:r>
          </a:p>
        </p:txBody>
      </p:sp>
      <p:sp>
        <p:nvSpPr>
          <p:cNvPr id="28" name="TextBox 28"/>
          <p:cNvSpPr txBox="1"/>
          <p:nvPr/>
        </p:nvSpPr>
        <p:spPr>
          <a:xfrm>
            <a:off x="3657600" y="4628551"/>
            <a:ext cx="143272" cy="358775"/>
          </a:xfrm>
          <a:prstGeom prst="rect">
            <a:avLst/>
          </a:prstGeom>
        </p:spPr>
        <p:txBody>
          <a:bodyPr lIns="0" tIns="0" rIns="0" bIns="0" rtlCol="0" anchor="t">
            <a:spAutoFit/>
          </a:bodyPr>
          <a:lstStyle/>
          <a:p>
            <a:pPr algn="ctr">
              <a:lnSpc>
                <a:spcPts val="2800"/>
              </a:lnSpc>
              <a:spcBef>
                <a:spcPct val="0"/>
              </a:spcBef>
            </a:pPr>
            <a:r>
              <a:rPr lang="en-US" sz="2600" b="1" dirty="0">
                <a:solidFill>
                  <a:srgbClr val="E0162B"/>
                </a:solidFill>
                <a:latin typeface="Raleway 1 Bold"/>
                <a:ea typeface="Raleway 1 Bold"/>
                <a:cs typeface="Raleway 1 Bold"/>
                <a:sym typeface="Raleway 1 Bold"/>
              </a:rPr>
              <a:t>2</a:t>
            </a:r>
          </a:p>
        </p:txBody>
      </p:sp>
      <p:sp>
        <p:nvSpPr>
          <p:cNvPr id="29" name="TextBox 29"/>
          <p:cNvSpPr txBox="1"/>
          <p:nvPr/>
        </p:nvSpPr>
        <p:spPr>
          <a:xfrm>
            <a:off x="6606248" y="2945975"/>
            <a:ext cx="141817" cy="358775"/>
          </a:xfrm>
          <a:prstGeom prst="rect">
            <a:avLst/>
          </a:prstGeom>
        </p:spPr>
        <p:txBody>
          <a:bodyPr lIns="0" tIns="0" rIns="0" bIns="0" rtlCol="0" anchor="t">
            <a:spAutoFit/>
          </a:bodyPr>
          <a:lstStyle/>
          <a:p>
            <a:pPr algn="ctr">
              <a:lnSpc>
                <a:spcPts val="2800"/>
              </a:lnSpc>
              <a:spcBef>
                <a:spcPct val="0"/>
              </a:spcBef>
            </a:pPr>
            <a:r>
              <a:rPr lang="en-US" sz="2600" b="1" dirty="0">
                <a:solidFill>
                  <a:srgbClr val="E0162B"/>
                </a:solidFill>
                <a:latin typeface="Raleway 1 Bold"/>
                <a:ea typeface="Raleway 1 Bold"/>
                <a:cs typeface="Raleway 1 Bold"/>
                <a:sym typeface="Raleway 1 Bold"/>
              </a:rPr>
              <a:t>3</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4E2F6"/>
        </a:solidFill>
        <a:effectLst/>
      </p:bgPr>
    </p:bg>
    <p:spTree>
      <p:nvGrpSpPr>
        <p:cNvPr id="1" name="">
          <a:extLst>
            <a:ext uri="{FF2B5EF4-FFF2-40B4-BE49-F238E27FC236}">
              <a16:creationId xmlns:a16="http://schemas.microsoft.com/office/drawing/2014/main" id="{C7E16317-B827-3255-C3F7-22F8C4075DE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99DD427-9063-3A4A-31A5-2D56C4F3A4D7}"/>
              </a:ext>
            </a:extLst>
          </p:cNvPr>
          <p:cNvSpPr/>
          <p:nvPr/>
        </p:nvSpPr>
        <p:spPr>
          <a:xfrm>
            <a:off x="-205322" y="3730679"/>
            <a:ext cx="10634930" cy="4378110"/>
          </a:xfrm>
          <a:custGeom>
            <a:avLst/>
            <a:gdLst/>
            <a:ahLst/>
            <a:cxnLst/>
            <a:rect l="l" t="t" r="r" b="b"/>
            <a:pathLst>
              <a:path w="10634930" h="4378110">
                <a:moveTo>
                  <a:pt x="0" y="0"/>
                </a:moveTo>
                <a:lnTo>
                  <a:pt x="10634930" y="0"/>
                </a:lnTo>
                <a:lnTo>
                  <a:pt x="10634930" y="4378110"/>
                </a:lnTo>
                <a:lnTo>
                  <a:pt x="0" y="4378110"/>
                </a:lnTo>
                <a:lnTo>
                  <a:pt x="0" y="0"/>
                </a:lnTo>
                <a:close/>
              </a:path>
            </a:pathLst>
          </a:custGeom>
          <a:blipFill>
            <a:blip r:embed="rId2"/>
            <a:stretch>
              <a:fillRect t="-11856" b="-5348"/>
            </a:stretch>
          </a:blipFill>
        </p:spPr>
        <p:txBody>
          <a:bodyPr/>
          <a:lstStyle/>
          <a:p>
            <a:endParaRPr lang="en-US"/>
          </a:p>
        </p:txBody>
      </p:sp>
      <p:grpSp>
        <p:nvGrpSpPr>
          <p:cNvPr id="3" name="Group 3">
            <a:extLst>
              <a:ext uri="{FF2B5EF4-FFF2-40B4-BE49-F238E27FC236}">
                <a16:creationId xmlns:a16="http://schemas.microsoft.com/office/drawing/2014/main" id="{DB825290-9B01-0357-0AEA-9EB4F0294338}"/>
              </a:ext>
            </a:extLst>
          </p:cNvPr>
          <p:cNvGrpSpPr/>
          <p:nvPr/>
        </p:nvGrpSpPr>
        <p:grpSpPr>
          <a:xfrm>
            <a:off x="0" y="614626"/>
            <a:ext cx="5029200" cy="1501952"/>
            <a:chOff x="0" y="0"/>
            <a:chExt cx="2225670" cy="664688"/>
          </a:xfrm>
        </p:grpSpPr>
        <p:sp>
          <p:nvSpPr>
            <p:cNvPr id="4" name="Freeform 4">
              <a:extLst>
                <a:ext uri="{FF2B5EF4-FFF2-40B4-BE49-F238E27FC236}">
                  <a16:creationId xmlns:a16="http://schemas.microsoft.com/office/drawing/2014/main" id="{021FDB2B-52C8-D0FD-F4DE-CBFB65866BEC}"/>
                </a:ext>
              </a:extLst>
            </p:cNvPr>
            <p:cNvSpPr/>
            <p:nvPr/>
          </p:nvSpPr>
          <p:spPr>
            <a:xfrm>
              <a:off x="0" y="0"/>
              <a:ext cx="2225670" cy="664688"/>
            </a:xfrm>
            <a:custGeom>
              <a:avLst/>
              <a:gdLst/>
              <a:ahLst/>
              <a:cxnLst/>
              <a:rect l="l" t="t" r="r" b="b"/>
              <a:pathLst>
                <a:path w="2225670" h="664688">
                  <a:moveTo>
                    <a:pt x="0" y="0"/>
                  </a:moveTo>
                  <a:lnTo>
                    <a:pt x="2225670" y="0"/>
                  </a:lnTo>
                  <a:lnTo>
                    <a:pt x="2225670" y="664688"/>
                  </a:lnTo>
                  <a:lnTo>
                    <a:pt x="0" y="664688"/>
                  </a:lnTo>
                  <a:close/>
                </a:path>
              </a:pathLst>
            </a:custGeom>
            <a:solidFill>
              <a:srgbClr val="C4E2F6"/>
            </a:solidFill>
          </p:spPr>
          <p:txBody>
            <a:bodyPr/>
            <a:lstStyle/>
            <a:p>
              <a:endParaRPr lang="en-US"/>
            </a:p>
          </p:txBody>
        </p:sp>
        <p:sp>
          <p:nvSpPr>
            <p:cNvPr id="5" name="TextBox 5">
              <a:extLst>
                <a:ext uri="{FF2B5EF4-FFF2-40B4-BE49-F238E27FC236}">
                  <a16:creationId xmlns:a16="http://schemas.microsoft.com/office/drawing/2014/main" id="{686998E4-7710-2B30-169E-0F006B5BE783}"/>
                </a:ext>
              </a:extLst>
            </p:cNvPr>
            <p:cNvSpPr txBox="1"/>
            <p:nvPr/>
          </p:nvSpPr>
          <p:spPr>
            <a:xfrm>
              <a:off x="0" y="-19050"/>
              <a:ext cx="2225670" cy="683738"/>
            </a:xfrm>
            <a:prstGeom prst="rect">
              <a:avLst/>
            </a:prstGeom>
          </p:spPr>
          <p:txBody>
            <a:bodyPr lIns="40014" tIns="40014" rIns="40014" bIns="40014" rtlCol="0" anchor="ctr"/>
            <a:lstStyle/>
            <a:p>
              <a:pPr algn="ctr">
                <a:lnSpc>
                  <a:spcPts val="1602"/>
                </a:lnSpc>
              </a:pPr>
              <a:endParaRPr/>
            </a:p>
          </p:txBody>
        </p:sp>
      </p:grpSp>
      <p:grpSp>
        <p:nvGrpSpPr>
          <p:cNvPr id="6" name="Group 6">
            <a:extLst>
              <a:ext uri="{FF2B5EF4-FFF2-40B4-BE49-F238E27FC236}">
                <a16:creationId xmlns:a16="http://schemas.microsoft.com/office/drawing/2014/main" id="{B2AE1D00-3B6F-7090-9281-9D7DF1723AFA}"/>
              </a:ext>
            </a:extLst>
          </p:cNvPr>
          <p:cNvGrpSpPr/>
          <p:nvPr/>
        </p:nvGrpSpPr>
        <p:grpSpPr>
          <a:xfrm>
            <a:off x="0" y="0"/>
            <a:ext cx="10058400" cy="104451"/>
            <a:chOff x="0" y="0"/>
            <a:chExt cx="4451339" cy="46225"/>
          </a:xfrm>
        </p:grpSpPr>
        <p:sp>
          <p:nvSpPr>
            <p:cNvPr id="7" name="Freeform 7">
              <a:extLst>
                <a:ext uri="{FF2B5EF4-FFF2-40B4-BE49-F238E27FC236}">
                  <a16:creationId xmlns:a16="http://schemas.microsoft.com/office/drawing/2014/main" id="{4F51D3ED-1CA6-2B2B-B45D-4235F59D44EE}"/>
                </a:ext>
              </a:extLst>
            </p:cNvPr>
            <p:cNvSpPr/>
            <p:nvPr/>
          </p:nvSpPr>
          <p:spPr>
            <a:xfrm>
              <a:off x="0" y="0"/>
              <a:ext cx="4451340" cy="46225"/>
            </a:xfrm>
            <a:custGeom>
              <a:avLst/>
              <a:gdLst/>
              <a:ahLst/>
              <a:cxnLst/>
              <a:rect l="l" t="t" r="r" b="b"/>
              <a:pathLst>
                <a:path w="4451340" h="46225">
                  <a:moveTo>
                    <a:pt x="0" y="0"/>
                  </a:moveTo>
                  <a:lnTo>
                    <a:pt x="4451340" y="0"/>
                  </a:lnTo>
                  <a:lnTo>
                    <a:pt x="4451340" y="46225"/>
                  </a:lnTo>
                  <a:lnTo>
                    <a:pt x="0" y="46225"/>
                  </a:lnTo>
                  <a:close/>
                </a:path>
              </a:pathLst>
            </a:custGeom>
            <a:solidFill>
              <a:srgbClr val="C4E2F6"/>
            </a:solidFill>
          </p:spPr>
          <p:txBody>
            <a:bodyPr/>
            <a:lstStyle/>
            <a:p>
              <a:endParaRPr lang="en-US"/>
            </a:p>
          </p:txBody>
        </p:sp>
        <p:sp>
          <p:nvSpPr>
            <p:cNvPr id="8" name="TextBox 8">
              <a:extLst>
                <a:ext uri="{FF2B5EF4-FFF2-40B4-BE49-F238E27FC236}">
                  <a16:creationId xmlns:a16="http://schemas.microsoft.com/office/drawing/2014/main" id="{71A4D3F3-09AC-4CE0-E59A-01944E511EFE}"/>
                </a:ext>
              </a:extLst>
            </p:cNvPr>
            <p:cNvSpPr txBox="1"/>
            <p:nvPr/>
          </p:nvSpPr>
          <p:spPr>
            <a:xfrm>
              <a:off x="0" y="-19050"/>
              <a:ext cx="4451339" cy="65275"/>
            </a:xfrm>
            <a:prstGeom prst="rect">
              <a:avLst/>
            </a:prstGeom>
          </p:spPr>
          <p:txBody>
            <a:bodyPr lIns="40014" tIns="40014" rIns="40014" bIns="40014" rtlCol="0" anchor="ctr"/>
            <a:lstStyle/>
            <a:p>
              <a:pPr algn="ctr">
                <a:lnSpc>
                  <a:spcPts val="1602"/>
                </a:lnSpc>
              </a:pPr>
              <a:endParaRPr/>
            </a:p>
          </p:txBody>
        </p:sp>
      </p:grpSp>
      <p:grpSp>
        <p:nvGrpSpPr>
          <p:cNvPr id="9" name="Group 9">
            <a:extLst>
              <a:ext uri="{FF2B5EF4-FFF2-40B4-BE49-F238E27FC236}">
                <a16:creationId xmlns:a16="http://schemas.microsoft.com/office/drawing/2014/main" id="{D7B9FBAD-2955-9622-A029-8E1200295D48}"/>
              </a:ext>
            </a:extLst>
          </p:cNvPr>
          <p:cNvGrpSpPr/>
          <p:nvPr/>
        </p:nvGrpSpPr>
        <p:grpSpPr>
          <a:xfrm>
            <a:off x="0" y="142549"/>
            <a:ext cx="10058400" cy="216990"/>
            <a:chOff x="0" y="0"/>
            <a:chExt cx="4451339" cy="96029"/>
          </a:xfrm>
        </p:grpSpPr>
        <p:sp>
          <p:nvSpPr>
            <p:cNvPr id="10" name="Freeform 10">
              <a:extLst>
                <a:ext uri="{FF2B5EF4-FFF2-40B4-BE49-F238E27FC236}">
                  <a16:creationId xmlns:a16="http://schemas.microsoft.com/office/drawing/2014/main" id="{C2790B7F-1A69-7D38-64B1-CED9C36E4635}"/>
                </a:ext>
              </a:extLst>
            </p:cNvPr>
            <p:cNvSpPr/>
            <p:nvPr/>
          </p:nvSpPr>
          <p:spPr>
            <a:xfrm>
              <a:off x="0" y="0"/>
              <a:ext cx="4451340" cy="96029"/>
            </a:xfrm>
            <a:custGeom>
              <a:avLst/>
              <a:gdLst/>
              <a:ahLst/>
              <a:cxnLst/>
              <a:rect l="l" t="t" r="r" b="b"/>
              <a:pathLst>
                <a:path w="4451340" h="96029">
                  <a:moveTo>
                    <a:pt x="0" y="0"/>
                  </a:moveTo>
                  <a:lnTo>
                    <a:pt x="4451340" y="0"/>
                  </a:lnTo>
                  <a:lnTo>
                    <a:pt x="4451340" y="96029"/>
                  </a:lnTo>
                  <a:lnTo>
                    <a:pt x="0" y="96029"/>
                  </a:lnTo>
                  <a:close/>
                </a:path>
              </a:pathLst>
            </a:custGeom>
            <a:solidFill>
              <a:srgbClr val="1B447E"/>
            </a:solidFill>
          </p:spPr>
          <p:txBody>
            <a:bodyPr/>
            <a:lstStyle/>
            <a:p>
              <a:endParaRPr lang="en-US"/>
            </a:p>
          </p:txBody>
        </p:sp>
        <p:sp>
          <p:nvSpPr>
            <p:cNvPr id="11" name="TextBox 11">
              <a:extLst>
                <a:ext uri="{FF2B5EF4-FFF2-40B4-BE49-F238E27FC236}">
                  <a16:creationId xmlns:a16="http://schemas.microsoft.com/office/drawing/2014/main" id="{67A61B0C-E176-3E3D-1B97-DB432096A874}"/>
                </a:ext>
              </a:extLst>
            </p:cNvPr>
            <p:cNvSpPr txBox="1"/>
            <p:nvPr/>
          </p:nvSpPr>
          <p:spPr>
            <a:xfrm>
              <a:off x="0" y="-19050"/>
              <a:ext cx="4451339" cy="115079"/>
            </a:xfrm>
            <a:prstGeom prst="rect">
              <a:avLst/>
            </a:prstGeom>
          </p:spPr>
          <p:txBody>
            <a:bodyPr lIns="40014" tIns="40014" rIns="40014" bIns="40014" rtlCol="0" anchor="ctr"/>
            <a:lstStyle/>
            <a:p>
              <a:pPr algn="ctr">
                <a:lnSpc>
                  <a:spcPts val="1602"/>
                </a:lnSpc>
              </a:pPr>
              <a:endParaRPr/>
            </a:p>
          </p:txBody>
        </p:sp>
      </p:grpSp>
      <p:grpSp>
        <p:nvGrpSpPr>
          <p:cNvPr id="12" name="Group 12">
            <a:extLst>
              <a:ext uri="{FF2B5EF4-FFF2-40B4-BE49-F238E27FC236}">
                <a16:creationId xmlns:a16="http://schemas.microsoft.com/office/drawing/2014/main" id="{5FAF8619-9239-D87B-DCF2-D5F5A6A48192}"/>
              </a:ext>
            </a:extLst>
          </p:cNvPr>
          <p:cNvGrpSpPr/>
          <p:nvPr/>
        </p:nvGrpSpPr>
        <p:grpSpPr>
          <a:xfrm>
            <a:off x="5556654" y="1933636"/>
            <a:ext cx="4872954" cy="5355124"/>
            <a:chOff x="0" y="-57150"/>
            <a:chExt cx="6497272" cy="7140166"/>
          </a:xfrm>
        </p:grpSpPr>
        <p:grpSp>
          <p:nvGrpSpPr>
            <p:cNvPr id="13" name="Group 13">
              <a:extLst>
                <a:ext uri="{FF2B5EF4-FFF2-40B4-BE49-F238E27FC236}">
                  <a16:creationId xmlns:a16="http://schemas.microsoft.com/office/drawing/2014/main" id="{F62A9187-6C5D-54DB-CB9B-BD9A5998C87A}"/>
                </a:ext>
              </a:extLst>
            </p:cNvPr>
            <p:cNvGrpSpPr/>
            <p:nvPr/>
          </p:nvGrpSpPr>
          <p:grpSpPr>
            <a:xfrm>
              <a:off x="30867" y="580074"/>
              <a:ext cx="919872" cy="919872"/>
              <a:chOff x="0" y="0"/>
              <a:chExt cx="812800" cy="812800"/>
            </a:xfrm>
          </p:grpSpPr>
          <p:sp>
            <p:nvSpPr>
              <p:cNvPr id="14" name="Freeform 14">
                <a:extLst>
                  <a:ext uri="{FF2B5EF4-FFF2-40B4-BE49-F238E27FC236}">
                    <a16:creationId xmlns:a16="http://schemas.microsoft.com/office/drawing/2014/main" id="{489811A5-7963-1E77-D64C-6DB544E94A6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31F20"/>
              </a:solidFill>
            </p:spPr>
            <p:txBody>
              <a:bodyPr/>
              <a:lstStyle/>
              <a:p>
                <a:endParaRPr lang="en-US"/>
              </a:p>
            </p:txBody>
          </p:sp>
          <p:sp>
            <p:nvSpPr>
              <p:cNvPr id="15" name="TextBox 15">
                <a:extLst>
                  <a:ext uri="{FF2B5EF4-FFF2-40B4-BE49-F238E27FC236}">
                    <a16:creationId xmlns:a16="http://schemas.microsoft.com/office/drawing/2014/main" id="{3F5B22E3-EC72-F671-0898-1CF640D83136}"/>
                  </a:ext>
                </a:extLst>
              </p:cNvPr>
              <p:cNvSpPr txBox="1"/>
              <p:nvPr/>
            </p:nvSpPr>
            <p:spPr>
              <a:xfrm>
                <a:off x="76200" y="85725"/>
                <a:ext cx="660400" cy="650875"/>
              </a:xfrm>
              <a:prstGeom prst="rect">
                <a:avLst/>
              </a:prstGeom>
            </p:spPr>
            <p:txBody>
              <a:bodyPr lIns="40014" tIns="40014" rIns="40014" bIns="40014" rtlCol="0" anchor="ctr"/>
              <a:lstStyle/>
              <a:p>
                <a:pPr algn="ctr">
                  <a:lnSpc>
                    <a:spcPts val="910"/>
                  </a:lnSpc>
                </a:pPr>
                <a:endParaRPr/>
              </a:p>
            </p:txBody>
          </p:sp>
        </p:grpSp>
        <p:grpSp>
          <p:nvGrpSpPr>
            <p:cNvPr id="16" name="Group 16">
              <a:extLst>
                <a:ext uri="{FF2B5EF4-FFF2-40B4-BE49-F238E27FC236}">
                  <a16:creationId xmlns:a16="http://schemas.microsoft.com/office/drawing/2014/main" id="{4AF35BBA-E290-FD87-D912-32C47FCBBF51}"/>
                </a:ext>
              </a:extLst>
            </p:cNvPr>
            <p:cNvGrpSpPr/>
            <p:nvPr/>
          </p:nvGrpSpPr>
          <p:grpSpPr>
            <a:xfrm>
              <a:off x="54722" y="1746117"/>
              <a:ext cx="919872" cy="919872"/>
              <a:chOff x="0" y="0"/>
              <a:chExt cx="812800" cy="812800"/>
            </a:xfrm>
          </p:grpSpPr>
          <p:sp>
            <p:nvSpPr>
              <p:cNvPr id="17" name="Freeform 17">
                <a:extLst>
                  <a:ext uri="{FF2B5EF4-FFF2-40B4-BE49-F238E27FC236}">
                    <a16:creationId xmlns:a16="http://schemas.microsoft.com/office/drawing/2014/main" id="{63B2C032-A4F3-375A-C1EB-54D8C9153B2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31F20"/>
              </a:solidFill>
            </p:spPr>
            <p:txBody>
              <a:bodyPr/>
              <a:lstStyle/>
              <a:p>
                <a:endParaRPr lang="en-US"/>
              </a:p>
            </p:txBody>
          </p:sp>
          <p:sp>
            <p:nvSpPr>
              <p:cNvPr id="18" name="TextBox 18">
                <a:extLst>
                  <a:ext uri="{FF2B5EF4-FFF2-40B4-BE49-F238E27FC236}">
                    <a16:creationId xmlns:a16="http://schemas.microsoft.com/office/drawing/2014/main" id="{A54F874C-49BC-A7F6-1DF4-E0DC4E8C70DC}"/>
                  </a:ext>
                </a:extLst>
              </p:cNvPr>
              <p:cNvSpPr txBox="1"/>
              <p:nvPr/>
            </p:nvSpPr>
            <p:spPr>
              <a:xfrm>
                <a:off x="76200" y="85725"/>
                <a:ext cx="660400" cy="650875"/>
              </a:xfrm>
              <a:prstGeom prst="rect">
                <a:avLst/>
              </a:prstGeom>
            </p:spPr>
            <p:txBody>
              <a:bodyPr lIns="40014" tIns="40014" rIns="40014" bIns="40014" rtlCol="0" anchor="ctr"/>
              <a:lstStyle/>
              <a:p>
                <a:pPr algn="ctr">
                  <a:lnSpc>
                    <a:spcPts val="910"/>
                  </a:lnSpc>
                </a:pPr>
                <a:endParaRPr/>
              </a:p>
            </p:txBody>
          </p:sp>
        </p:grpSp>
        <p:grpSp>
          <p:nvGrpSpPr>
            <p:cNvPr id="19" name="Group 19">
              <a:extLst>
                <a:ext uri="{FF2B5EF4-FFF2-40B4-BE49-F238E27FC236}">
                  <a16:creationId xmlns:a16="http://schemas.microsoft.com/office/drawing/2014/main" id="{37AD5DA4-652A-463D-D0DD-746A61CA4805}"/>
                </a:ext>
              </a:extLst>
            </p:cNvPr>
            <p:cNvGrpSpPr/>
            <p:nvPr/>
          </p:nvGrpSpPr>
          <p:grpSpPr>
            <a:xfrm>
              <a:off x="54722" y="2879252"/>
              <a:ext cx="919872" cy="919872"/>
              <a:chOff x="0" y="0"/>
              <a:chExt cx="812800" cy="812800"/>
            </a:xfrm>
          </p:grpSpPr>
          <p:sp>
            <p:nvSpPr>
              <p:cNvPr id="20" name="Freeform 20">
                <a:extLst>
                  <a:ext uri="{FF2B5EF4-FFF2-40B4-BE49-F238E27FC236}">
                    <a16:creationId xmlns:a16="http://schemas.microsoft.com/office/drawing/2014/main" id="{40ACEEA6-C2CF-41E7-4795-678D71F44BC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31F20"/>
              </a:solidFill>
            </p:spPr>
            <p:txBody>
              <a:bodyPr/>
              <a:lstStyle/>
              <a:p>
                <a:endParaRPr lang="en-US"/>
              </a:p>
            </p:txBody>
          </p:sp>
          <p:sp>
            <p:nvSpPr>
              <p:cNvPr id="21" name="TextBox 21">
                <a:extLst>
                  <a:ext uri="{FF2B5EF4-FFF2-40B4-BE49-F238E27FC236}">
                    <a16:creationId xmlns:a16="http://schemas.microsoft.com/office/drawing/2014/main" id="{7FEED338-3878-970F-74F2-6AED20DDDF25}"/>
                  </a:ext>
                </a:extLst>
              </p:cNvPr>
              <p:cNvSpPr txBox="1"/>
              <p:nvPr/>
            </p:nvSpPr>
            <p:spPr>
              <a:xfrm>
                <a:off x="76200" y="85725"/>
                <a:ext cx="660400" cy="650875"/>
              </a:xfrm>
              <a:prstGeom prst="rect">
                <a:avLst/>
              </a:prstGeom>
            </p:spPr>
            <p:txBody>
              <a:bodyPr lIns="40014" tIns="40014" rIns="40014" bIns="40014" rtlCol="0" anchor="ctr"/>
              <a:lstStyle/>
              <a:p>
                <a:pPr algn="ctr">
                  <a:lnSpc>
                    <a:spcPts val="910"/>
                  </a:lnSpc>
                </a:pPr>
                <a:endParaRPr/>
              </a:p>
            </p:txBody>
          </p:sp>
        </p:grpSp>
        <p:sp>
          <p:nvSpPr>
            <p:cNvPr id="22" name="AutoShape 22">
              <a:extLst>
                <a:ext uri="{FF2B5EF4-FFF2-40B4-BE49-F238E27FC236}">
                  <a16:creationId xmlns:a16="http://schemas.microsoft.com/office/drawing/2014/main" id="{807B728F-27BA-E0CD-346C-2DAB39442BCD}"/>
                </a:ext>
              </a:extLst>
            </p:cNvPr>
            <p:cNvSpPr/>
            <p:nvPr/>
          </p:nvSpPr>
          <p:spPr>
            <a:xfrm flipV="1">
              <a:off x="508954" y="1446945"/>
              <a:ext cx="11408" cy="298087"/>
            </a:xfrm>
            <a:prstGeom prst="line">
              <a:avLst/>
            </a:prstGeom>
            <a:ln w="63500" cap="flat">
              <a:solidFill>
                <a:srgbClr val="231F20"/>
              </a:solidFill>
              <a:prstDash val="solid"/>
              <a:headEnd type="none" w="sm" len="sm"/>
              <a:tailEnd type="none" w="sm" len="sm"/>
            </a:ln>
          </p:spPr>
          <p:txBody>
            <a:bodyPr/>
            <a:lstStyle/>
            <a:p>
              <a:endParaRPr lang="en-US"/>
            </a:p>
          </p:txBody>
        </p:sp>
        <p:sp>
          <p:nvSpPr>
            <p:cNvPr id="23" name="AutoShape 23">
              <a:extLst>
                <a:ext uri="{FF2B5EF4-FFF2-40B4-BE49-F238E27FC236}">
                  <a16:creationId xmlns:a16="http://schemas.microsoft.com/office/drawing/2014/main" id="{419D34B3-49E3-3D14-7B5A-6AA7FD797ED4}"/>
                </a:ext>
              </a:extLst>
            </p:cNvPr>
            <p:cNvSpPr/>
            <p:nvPr/>
          </p:nvSpPr>
          <p:spPr>
            <a:xfrm flipV="1">
              <a:off x="508954" y="2667073"/>
              <a:ext cx="11408" cy="298087"/>
            </a:xfrm>
            <a:prstGeom prst="line">
              <a:avLst/>
            </a:prstGeom>
            <a:ln w="63500" cap="flat">
              <a:solidFill>
                <a:srgbClr val="231F20"/>
              </a:solidFill>
              <a:prstDash val="solid"/>
              <a:headEnd type="none" w="sm" len="sm"/>
              <a:tailEnd type="none" w="sm" len="sm"/>
            </a:ln>
          </p:spPr>
          <p:txBody>
            <a:bodyPr/>
            <a:lstStyle/>
            <a:p>
              <a:endParaRPr lang="en-US"/>
            </a:p>
          </p:txBody>
        </p:sp>
        <p:sp>
          <p:nvSpPr>
            <p:cNvPr id="24" name="AutoShape 24">
              <a:extLst>
                <a:ext uri="{FF2B5EF4-FFF2-40B4-BE49-F238E27FC236}">
                  <a16:creationId xmlns:a16="http://schemas.microsoft.com/office/drawing/2014/main" id="{C4B4F03B-84F9-5149-0421-322C26587A6E}"/>
                </a:ext>
              </a:extLst>
            </p:cNvPr>
            <p:cNvSpPr/>
            <p:nvPr/>
          </p:nvSpPr>
          <p:spPr>
            <a:xfrm flipV="1">
              <a:off x="637370" y="5401172"/>
              <a:ext cx="11408" cy="298087"/>
            </a:xfrm>
            <a:prstGeom prst="line">
              <a:avLst/>
            </a:prstGeom>
            <a:ln w="63500" cap="flat">
              <a:solidFill>
                <a:srgbClr val="33B9C5"/>
              </a:solidFill>
              <a:prstDash val="solid"/>
              <a:headEnd type="none" w="sm" len="sm"/>
              <a:tailEnd type="none" w="sm" len="sm"/>
            </a:ln>
          </p:spPr>
          <p:txBody>
            <a:bodyPr/>
            <a:lstStyle/>
            <a:p>
              <a:endParaRPr lang="en-US"/>
            </a:p>
          </p:txBody>
        </p:sp>
        <p:sp>
          <p:nvSpPr>
            <p:cNvPr id="25" name="Freeform 25">
              <a:extLst>
                <a:ext uri="{FF2B5EF4-FFF2-40B4-BE49-F238E27FC236}">
                  <a16:creationId xmlns:a16="http://schemas.microsoft.com/office/drawing/2014/main" id="{06A26531-71BF-04AE-449D-47FE2107A757}"/>
                </a:ext>
              </a:extLst>
            </p:cNvPr>
            <p:cNvSpPr/>
            <p:nvPr/>
          </p:nvSpPr>
          <p:spPr>
            <a:xfrm>
              <a:off x="142893" y="863638"/>
              <a:ext cx="695820" cy="365305"/>
            </a:xfrm>
            <a:custGeom>
              <a:avLst/>
              <a:gdLst/>
              <a:ahLst/>
              <a:cxnLst/>
              <a:rect l="l" t="t" r="r" b="b"/>
              <a:pathLst>
                <a:path w="695820" h="365305">
                  <a:moveTo>
                    <a:pt x="0" y="0"/>
                  </a:moveTo>
                  <a:lnTo>
                    <a:pt x="695820" y="0"/>
                  </a:lnTo>
                  <a:lnTo>
                    <a:pt x="695820" y="365306"/>
                  </a:lnTo>
                  <a:lnTo>
                    <a:pt x="0" y="3653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6" name="Freeform 26">
              <a:extLst>
                <a:ext uri="{FF2B5EF4-FFF2-40B4-BE49-F238E27FC236}">
                  <a16:creationId xmlns:a16="http://schemas.microsoft.com/office/drawing/2014/main" id="{3DD5EFF8-BADF-10C1-5F4B-9FCA9A2244E5}"/>
                </a:ext>
              </a:extLst>
            </p:cNvPr>
            <p:cNvSpPr/>
            <p:nvPr/>
          </p:nvSpPr>
          <p:spPr>
            <a:xfrm>
              <a:off x="284403" y="1951306"/>
              <a:ext cx="471918" cy="509493"/>
            </a:xfrm>
            <a:custGeom>
              <a:avLst/>
              <a:gdLst/>
              <a:ahLst/>
              <a:cxnLst/>
              <a:rect l="l" t="t" r="r" b="b"/>
              <a:pathLst>
                <a:path w="471918" h="509493">
                  <a:moveTo>
                    <a:pt x="0" y="0"/>
                  </a:moveTo>
                  <a:lnTo>
                    <a:pt x="471918" y="0"/>
                  </a:lnTo>
                  <a:lnTo>
                    <a:pt x="471918" y="509493"/>
                  </a:lnTo>
                  <a:lnTo>
                    <a:pt x="0" y="50949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7" name="Freeform 27">
              <a:extLst>
                <a:ext uri="{FF2B5EF4-FFF2-40B4-BE49-F238E27FC236}">
                  <a16:creationId xmlns:a16="http://schemas.microsoft.com/office/drawing/2014/main" id="{6476CCA7-1178-5C0B-A153-9BB243617E63}"/>
                </a:ext>
              </a:extLst>
            </p:cNvPr>
            <p:cNvSpPr/>
            <p:nvPr/>
          </p:nvSpPr>
          <p:spPr>
            <a:xfrm>
              <a:off x="188842" y="3028830"/>
              <a:ext cx="610075" cy="552395"/>
            </a:xfrm>
            <a:custGeom>
              <a:avLst/>
              <a:gdLst/>
              <a:ahLst/>
              <a:cxnLst/>
              <a:rect l="l" t="t" r="r" b="b"/>
              <a:pathLst>
                <a:path w="610075" h="552395">
                  <a:moveTo>
                    <a:pt x="0" y="0"/>
                  </a:moveTo>
                  <a:lnTo>
                    <a:pt x="610075" y="0"/>
                  </a:lnTo>
                  <a:lnTo>
                    <a:pt x="610075" y="552395"/>
                  </a:lnTo>
                  <a:lnTo>
                    <a:pt x="0" y="55239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28" name="Group 28">
              <a:extLst>
                <a:ext uri="{FF2B5EF4-FFF2-40B4-BE49-F238E27FC236}">
                  <a16:creationId xmlns:a16="http://schemas.microsoft.com/office/drawing/2014/main" id="{78A8304F-7F3A-77CB-B69D-A3CED0F02013}"/>
                </a:ext>
              </a:extLst>
            </p:cNvPr>
            <p:cNvGrpSpPr/>
            <p:nvPr/>
          </p:nvGrpSpPr>
          <p:grpSpPr>
            <a:xfrm>
              <a:off x="70072" y="3971181"/>
              <a:ext cx="919872" cy="919872"/>
              <a:chOff x="0" y="0"/>
              <a:chExt cx="812800" cy="812800"/>
            </a:xfrm>
          </p:grpSpPr>
          <p:sp>
            <p:nvSpPr>
              <p:cNvPr id="29" name="Freeform 29">
                <a:extLst>
                  <a:ext uri="{FF2B5EF4-FFF2-40B4-BE49-F238E27FC236}">
                    <a16:creationId xmlns:a16="http://schemas.microsoft.com/office/drawing/2014/main" id="{4FECDA17-70A6-C27E-0D32-554B343EA72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31F20"/>
              </a:solidFill>
            </p:spPr>
            <p:txBody>
              <a:bodyPr/>
              <a:lstStyle/>
              <a:p>
                <a:endParaRPr lang="en-US"/>
              </a:p>
            </p:txBody>
          </p:sp>
          <p:sp>
            <p:nvSpPr>
              <p:cNvPr id="30" name="TextBox 30">
                <a:extLst>
                  <a:ext uri="{FF2B5EF4-FFF2-40B4-BE49-F238E27FC236}">
                    <a16:creationId xmlns:a16="http://schemas.microsoft.com/office/drawing/2014/main" id="{E0F50AB7-2A2D-9C93-FA48-41BF65D7802A}"/>
                  </a:ext>
                </a:extLst>
              </p:cNvPr>
              <p:cNvSpPr txBox="1"/>
              <p:nvPr/>
            </p:nvSpPr>
            <p:spPr>
              <a:xfrm>
                <a:off x="76200" y="85725"/>
                <a:ext cx="660400" cy="650875"/>
              </a:xfrm>
              <a:prstGeom prst="rect">
                <a:avLst/>
              </a:prstGeom>
            </p:spPr>
            <p:txBody>
              <a:bodyPr lIns="40014" tIns="40014" rIns="40014" bIns="40014" rtlCol="0" anchor="ctr"/>
              <a:lstStyle/>
              <a:p>
                <a:pPr algn="ctr">
                  <a:lnSpc>
                    <a:spcPts val="910"/>
                  </a:lnSpc>
                </a:pPr>
                <a:endParaRPr/>
              </a:p>
            </p:txBody>
          </p:sp>
        </p:grpSp>
        <p:sp>
          <p:nvSpPr>
            <p:cNvPr id="31" name="AutoShape 31">
              <a:extLst>
                <a:ext uri="{FF2B5EF4-FFF2-40B4-BE49-F238E27FC236}">
                  <a16:creationId xmlns:a16="http://schemas.microsoft.com/office/drawing/2014/main" id="{CD08B167-1D0A-6742-4702-D00DDEED09A4}"/>
                </a:ext>
              </a:extLst>
            </p:cNvPr>
            <p:cNvSpPr/>
            <p:nvPr/>
          </p:nvSpPr>
          <p:spPr>
            <a:xfrm flipV="1">
              <a:off x="524304" y="3759002"/>
              <a:ext cx="11408" cy="298087"/>
            </a:xfrm>
            <a:prstGeom prst="line">
              <a:avLst/>
            </a:prstGeom>
            <a:ln w="63500" cap="flat">
              <a:solidFill>
                <a:srgbClr val="231F20"/>
              </a:solidFill>
              <a:prstDash val="solid"/>
              <a:headEnd type="none" w="sm" len="sm"/>
              <a:tailEnd type="none" w="sm" len="sm"/>
            </a:ln>
          </p:spPr>
          <p:txBody>
            <a:bodyPr/>
            <a:lstStyle/>
            <a:p>
              <a:endParaRPr lang="en-US"/>
            </a:p>
          </p:txBody>
        </p:sp>
        <p:sp>
          <p:nvSpPr>
            <p:cNvPr id="32" name="Freeform 32">
              <a:extLst>
                <a:ext uri="{FF2B5EF4-FFF2-40B4-BE49-F238E27FC236}">
                  <a16:creationId xmlns:a16="http://schemas.microsoft.com/office/drawing/2014/main" id="{24F9AC66-A48A-2077-48C8-028F5A29D7F8}"/>
                </a:ext>
              </a:extLst>
            </p:cNvPr>
            <p:cNvSpPr/>
            <p:nvPr/>
          </p:nvSpPr>
          <p:spPr>
            <a:xfrm>
              <a:off x="247035" y="4096615"/>
              <a:ext cx="554538" cy="618653"/>
            </a:xfrm>
            <a:custGeom>
              <a:avLst/>
              <a:gdLst/>
              <a:ahLst/>
              <a:cxnLst/>
              <a:rect l="l" t="t" r="r" b="b"/>
              <a:pathLst>
                <a:path w="554538" h="618653">
                  <a:moveTo>
                    <a:pt x="0" y="0"/>
                  </a:moveTo>
                  <a:lnTo>
                    <a:pt x="554538" y="0"/>
                  </a:lnTo>
                  <a:lnTo>
                    <a:pt x="554538" y="618653"/>
                  </a:lnTo>
                  <a:lnTo>
                    <a:pt x="0" y="61865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33" name="Group 33">
              <a:extLst>
                <a:ext uri="{FF2B5EF4-FFF2-40B4-BE49-F238E27FC236}">
                  <a16:creationId xmlns:a16="http://schemas.microsoft.com/office/drawing/2014/main" id="{2AD44DC7-5E21-C4A0-DFDC-D399A878B4E5}"/>
                </a:ext>
              </a:extLst>
            </p:cNvPr>
            <p:cNvGrpSpPr/>
            <p:nvPr/>
          </p:nvGrpSpPr>
          <p:grpSpPr>
            <a:xfrm>
              <a:off x="70072" y="5043452"/>
              <a:ext cx="919872" cy="919872"/>
              <a:chOff x="0" y="0"/>
              <a:chExt cx="812800" cy="812800"/>
            </a:xfrm>
          </p:grpSpPr>
          <p:sp>
            <p:nvSpPr>
              <p:cNvPr id="34" name="Freeform 34">
                <a:extLst>
                  <a:ext uri="{FF2B5EF4-FFF2-40B4-BE49-F238E27FC236}">
                    <a16:creationId xmlns:a16="http://schemas.microsoft.com/office/drawing/2014/main" id="{D97715AD-5D0E-AF68-AFFF-2E87A81ED67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31F20"/>
              </a:solidFill>
            </p:spPr>
            <p:txBody>
              <a:bodyPr/>
              <a:lstStyle/>
              <a:p>
                <a:endParaRPr lang="en-US"/>
              </a:p>
            </p:txBody>
          </p:sp>
          <p:sp>
            <p:nvSpPr>
              <p:cNvPr id="35" name="TextBox 35">
                <a:extLst>
                  <a:ext uri="{FF2B5EF4-FFF2-40B4-BE49-F238E27FC236}">
                    <a16:creationId xmlns:a16="http://schemas.microsoft.com/office/drawing/2014/main" id="{D07C27B2-67AE-521E-2A78-337CBFBCD1DC}"/>
                  </a:ext>
                </a:extLst>
              </p:cNvPr>
              <p:cNvSpPr txBox="1"/>
              <p:nvPr/>
            </p:nvSpPr>
            <p:spPr>
              <a:xfrm>
                <a:off x="76200" y="85725"/>
                <a:ext cx="660400" cy="650875"/>
              </a:xfrm>
              <a:prstGeom prst="rect">
                <a:avLst/>
              </a:prstGeom>
            </p:spPr>
            <p:txBody>
              <a:bodyPr lIns="40014" tIns="40014" rIns="40014" bIns="40014" rtlCol="0" anchor="ctr"/>
              <a:lstStyle/>
              <a:p>
                <a:pPr algn="ctr">
                  <a:lnSpc>
                    <a:spcPts val="910"/>
                  </a:lnSpc>
                </a:pPr>
                <a:endParaRPr/>
              </a:p>
            </p:txBody>
          </p:sp>
        </p:grpSp>
        <p:grpSp>
          <p:nvGrpSpPr>
            <p:cNvPr id="36" name="Group 36">
              <a:extLst>
                <a:ext uri="{FF2B5EF4-FFF2-40B4-BE49-F238E27FC236}">
                  <a16:creationId xmlns:a16="http://schemas.microsoft.com/office/drawing/2014/main" id="{F8B4232C-9E26-8DD6-1EE3-C4AF5BA1F0F3}"/>
                </a:ext>
              </a:extLst>
            </p:cNvPr>
            <p:cNvGrpSpPr/>
            <p:nvPr/>
          </p:nvGrpSpPr>
          <p:grpSpPr>
            <a:xfrm>
              <a:off x="75776" y="6163144"/>
              <a:ext cx="919872" cy="919872"/>
              <a:chOff x="0" y="0"/>
              <a:chExt cx="812800" cy="812800"/>
            </a:xfrm>
          </p:grpSpPr>
          <p:sp>
            <p:nvSpPr>
              <p:cNvPr id="37" name="Freeform 37">
                <a:extLst>
                  <a:ext uri="{FF2B5EF4-FFF2-40B4-BE49-F238E27FC236}">
                    <a16:creationId xmlns:a16="http://schemas.microsoft.com/office/drawing/2014/main" id="{AA188E4B-2CE1-FAFD-02B8-C45A917924D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31F20"/>
              </a:solidFill>
            </p:spPr>
            <p:txBody>
              <a:bodyPr/>
              <a:lstStyle/>
              <a:p>
                <a:endParaRPr lang="en-US"/>
              </a:p>
            </p:txBody>
          </p:sp>
          <p:sp>
            <p:nvSpPr>
              <p:cNvPr id="38" name="TextBox 38">
                <a:extLst>
                  <a:ext uri="{FF2B5EF4-FFF2-40B4-BE49-F238E27FC236}">
                    <a16:creationId xmlns:a16="http://schemas.microsoft.com/office/drawing/2014/main" id="{D21BACDF-A567-8807-C844-36E9184617C7}"/>
                  </a:ext>
                </a:extLst>
              </p:cNvPr>
              <p:cNvSpPr txBox="1"/>
              <p:nvPr/>
            </p:nvSpPr>
            <p:spPr>
              <a:xfrm>
                <a:off x="76200" y="85725"/>
                <a:ext cx="660400" cy="650875"/>
              </a:xfrm>
              <a:prstGeom prst="rect">
                <a:avLst/>
              </a:prstGeom>
            </p:spPr>
            <p:txBody>
              <a:bodyPr lIns="40014" tIns="40014" rIns="40014" bIns="40014" rtlCol="0" anchor="ctr"/>
              <a:lstStyle/>
              <a:p>
                <a:pPr algn="ctr">
                  <a:lnSpc>
                    <a:spcPts val="910"/>
                  </a:lnSpc>
                </a:pPr>
                <a:endParaRPr/>
              </a:p>
            </p:txBody>
          </p:sp>
        </p:grpSp>
        <p:sp>
          <p:nvSpPr>
            <p:cNvPr id="39" name="AutoShape 39">
              <a:extLst>
                <a:ext uri="{FF2B5EF4-FFF2-40B4-BE49-F238E27FC236}">
                  <a16:creationId xmlns:a16="http://schemas.microsoft.com/office/drawing/2014/main" id="{54A011D2-74C9-A18C-1621-04DB7A567BA3}"/>
                </a:ext>
              </a:extLst>
            </p:cNvPr>
            <p:cNvSpPr/>
            <p:nvPr/>
          </p:nvSpPr>
          <p:spPr>
            <a:xfrm flipV="1">
              <a:off x="530008" y="5950965"/>
              <a:ext cx="11408" cy="298087"/>
            </a:xfrm>
            <a:prstGeom prst="line">
              <a:avLst/>
            </a:prstGeom>
            <a:ln w="63500" cap="flat">
              <a:solidFill>
                <a:srgbClr val="231F20"/>
              </a:solidFill>
              <a:prstDash val="solid"/>
              <a:headEnd type="none" w="sm" len="sm"/>
              <a:tailEnd type="none" w="sm" len="sm"/>
            </a:ln>
          </p:spPr>
          <p:txBody>
            <a:bodyPr/>
            <a:lstStyle/>
            <a:p>
              <a:endParaRPr lang="en-US"/>
            </a:p>
          </p:txBody>
        </p:sp>
        <p:sp>
          <p:nvSpPr>
            <p:cNvPr id="40" name="Freeform 40">
              <a:extLst>
                <a:ext uri="{FF2B5EF4-FFF2-40B4-BE49-F238E27FC236}">
                  <a16:creationId xmlns:a16="http://schemas.microsoft.com/office/drawing/2014/main" id="{C83F0AD4-D78B-2938-50F5-F2EDED47E723}"/>
                </a:ext>
              </a:extLst>
            </p:cNvPr>
            <p:cNvSpPr/>
            <p:nvPr/>
          </p:nvSpPr>
          <p:spPr>
            <a:xfrm>
              <a:off x="277109" y="6299275"/>
              <a:ext cx="463690" cy="589749"/>
            </a:xfrm>
            <a:custGeom>
              <a:avLst/>
              <a:gdLst/>
              <a:ahLst/>
              <a:cxnLst/>
              <a:rect l="l" t="t" r="r" b="b"/>
              <a:pathLst>
                <a:path w="463690" h="589749">
                  <a:moveTo>
                    <a:pt x="0" y="0"/>
                  </a:moveTo>
                  <a:lnTo>
                    <a:pt x="463690" y="0"/>
                  </a:lnTo>
                  <a:lnTo>
                    <a:pt x="463690" y="589748"/>
                  </a:lnTo>
                  <a:lnTo>
                    <a:pt x="0" y="58974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41" name="Freeform 41">
              <a:extLst>
                <a:ext uri="{FF2B5EF4-FFF2-40B4-BE49-F238E27FC236}">
                  <a16:creationId xmlns:a16="http://schemas.microsoft.com/office/drawing/2014/main" id="{F7C9098C-E1A5-C8E3-AC55-F9330C1C772A}"/>
                </a:ext>
              </a:extLst>
            </p:cNvPr>
            <p:cNvSpPr/>
            <p:nvPr/>
          </p:nvSpPr>
          <p:spPr>
            <a:xfrm>
              <a:off x="138941" y="5272103"/>
              <a:ext cx="793543" cy="353591"/>
            </a:xfrm>
            <a:custGeom>
              <a:avLst/>
              <a:gdLst/>
              <a:ahLst/>
              <a:cxnLst/>
              <a:rect l="l" t="t" r="r" b="b"/>
              <a:pathLst>
                <a:path w="793543" h="353591">
                  <a:moveTo>
                    <a:pt x="0" y="0"/>
                  </a:moveTo>
                  <a:lnTo>
                    <a:pt x="793543" y="0"/>
                  </a:lnTo>
                  <a:lnTo>
                    <a:pt x="793543" y="353591"/>
                  </a:lnTo>
                  <a:lnTo>
                    <a:pt x="0" y="35359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42" name="AutoShape 42">
              <a:extLst>
                <a:ext uri="{FF2B5EF4-FFF2-40B4-BE49-F238E27FC236}">
                  <a16:creationId xmlns:a16="http://schemas.microsoft.com/office/drawing/2014/main" id="{9D2DC2BC-43FB-5C6B-B551-2BA47FB8EE40}"/>
                </a:ext>
              </a:extLst>
            </p:cNvPr>
            <p:cNvSpPr/>
            <p:nvPr/>
          </p:nvSpPr>
          <p:spPr>
            <a:xfrm flipV="1">
              <a:off x="492578" y="4820351"/>
              <a:ext cx="11408" cy="298087"/>
            </a:xfrm>
            <a:prstGeom prst="line">
              <a:avLst/>
            </a:prstGeom>
            <a:ln w="63500" cap="flat">
              <a:solidFill>
                <a:srgbClr val="231F20"/>
              </a:solidFill>
              <a:prstDash val="solid"/>
              <a:headEnd type="none" w="sm" len="sm"/>
              <a:tailEnd type="none" w="sm" len="sm"/>
            </a:ln>
          </p:spPr>
          <p:txBody>
            <a:bodyPr/>
            <a:lstStyle/>
            <a:p>
              <a:endParaRPr lang="en-US"/>
            </a:p>
          </p:txBody>
        </p:sp>
        <p:sp>
          <p:nvSpPr>
            <p:cNvPr id="43" name="TextBox 43">
              <a:extLst>
                <a:ext uri="{FF2B5EF4-FFF2-40B4-BE49-F238E27FC236}">
                  <a16:creationId xmlns:a16="http://schemas.microsoft.com/office/drawing/2014/main" id="{3E918B39-E505-DC66-9196-1B6131C598F4}"/>
                </a:ext>
              </a:extLst>
            </p:cNvPr>
            <p:cNvSpPr txBox="1"/>
            <p:nvPr/>
          </p:nvSpPr>
          <p:spPr>
            <a:xfrm>
              <a:off x="0" y="-57150"/>
              <a:ext cx="6497272" cy="535624"/>
            </a:xfrm>
            <a:prstGeom prst="rect">
              <a:avLst/>
            </a:prstGeom>
          </p:spPr>
          <p:txBody>
            <a:bodyPr lIns="0" tIns="0" rIns="0" bIns="0" rtlCol="0" anchor="t">
              <a:spAutoFit/>
            </a:bodyPr>
            <a:lstStyle/>
            <a:p>
              <a:pPr algn="l">
                <a:lnSpc>
                  <a:spcPts val="3318"/>
                </a:lnSpc>
                <a:spcBef>
                  <a:spcPct val="0"/>
                </a:spcBef>
              </a:pPr>
              <a:r>
                <a:rPr lang="en-US" sz="2370" b="1">
                  <a:solidFill>
                    <a:srgbClr val="000000"/>
                  </a:solidFill>
                  <a:latin typeface="Raleway 2 Bold"/>
                  <a:ea typeface="Raleway 2 Bold"/>
                  <a:cs typeface="Raleway 2 Bold"/>
                  <a:sym typeface="Raleway 2 Bold"/>
                </a:rPr>
                <a:t>POPCORN PAYS FOR...</a:t>
              </a:r>
            </a:p>
          </p:txBody>
        </p:sp>
        <p:sp>
          <p:nvSpPr>
            <p:cNvPr id="44" name="TextBox 44">
              <a:extLst>
                <a:ext uri="{FF2B5EF4-FFF2-40B4-BE49-F238E27FC236}">
                  <a16:creationId xmlns:a16="http://schemas.microsoft.com/office/drawing/2014/main" id="{A0EBA789-F56D-CCCE-DF78-16C0194F2FB1}"/>
                </a:ext>
              </a:extLst>
            </p:cNvPr>
            <p:cNvSpPr txBox="1"/>
            <p:nvPr/>
          </p:nvSpPr>
          <p:spPr>
            <a:xfrm>
              <a:off x="1070015" y="564489"/>
              <a:ext cx="3646165" cy="1250001"/>
            </a:xfrm>
            <a:prstGeom prst="rect">
              <a:avLst/>
            </a:prstGeom>
          </p:spPr>
          <p:txBody>
            <a:bodyPr wrap="square" lIns="0" tIns="0" rIns="0" bIns="0" rtlCol="0" anchor="t">
              <a:spAutoFit/>
            </a:bodyPr>
            <a:lstStyle/>
            <a:p>
              <a:pPr algn="l">
                <a:lnSpc>
                  <a:spcPts val="2549"/>
                </a:lnSpc>
              </a:pPr>
              <a:r>
                <a:rPr lang="en-US" sz="1821" b="1" dirty="0">
                  <a:solidFill>
                    <a:srgbClr val="000000"/>
                  </a:solidFill>
                  <a:latin typeface="Raleway 2 Bold"/>
                  <a:ea typeface="Raleway 2 Bold"/>
                  <a:cs typeface="Raleway 2 Bold"/>
                  <a:sym typeface="Raleway 2 Bold"/>
                </a:rPr>
                <a:t>Outdoor activities, camp </a:t>
              </a:r>
              <a:r>
                <a:rPr lang="en-US" sz="1821" b="1" dirty="0" err="1">
                  <a:solidFill>
                    <a:srgbClr val="000000"/>
                  </a:solidFill>
                  <a:latin typeface="Raleway 2 Bold"/>
                  <a:ea typeface="Raleway 2 Bold"/>
                  <a:cs typeface="Raleway 2 Bold"/>
                  <a:sym typeface="Raleway 2 Bold"/>
                </a:rPr>
                <a:t>maintenence</a:t>
              </a:r>
              <a:r>
                <a:rPr lang="en-US" sz="1821" b="1" dirty="0">
                  <a:solidFill>
                    <a:srgbClr val="000000"/>
                  </a:solidFill>
                  <a:latin typeface="Raleway 2 Bold"/>
                  <a:ea typeface="Raleway 2 Bold"/>
                  <a:cs typeface="Raleway 2 Bold"/>
                  <a:sym typeface="Raleway 2 Bold"/>
                </a:rPr>
                <a:t> &amp; adventures</a:t>
              </a:r>
            </a:p>
          </p:txBody>
        </p:sp>
        <p:sp>
          <p:nvSpPr>
            <p:cNvPr id="45" name="TextBox 45">
              <a:extLst>
                <a:ext uri="{FF2B5EF4-FFF2-40B4-BE49-F238E27FC236}">
                  <a16:creationId xmlns:a16="http://schemas.microsoft.com/office/drawing/2014/main" id="{D79BBDE1-9E14-73BE-B303-52704B9DA9DA}"/>
                </a:ext>
              </a:extLst>
            </p:cNvPr>
            <p:cNvSpPr txBox="1"/>
            <p:nvPr/>
          </p:nvSpPr>
          <p:spPr>
            <a:xfrm>
              <a:off x="1108713" y="2022893"/>
              <a:ext cx="3607466" cy="394025"/>
            </a:xfrm>
            <a:prstGeom prst="rect">
              <a:avLst/>
            </a:prstGeom>
          </p:spPr>
          <p:txBody>
            <a:bodyPr lIns="0" tIns="0" rIns="0" bIns="0" rtlCol="0" anchor="t">
              <a:spAutoFit/>
            </a:bodyPr>
            <a:lstStyle/>
            <a:p>
              <a:pPr algn="l">
                <a:lnSpc>
                  <a:spcPts val="2549"/>
                </a:lnSpc>
              </a:pPr>
              <a:r>
                <a:rPr lang="en-US" sz="1821" b="1">
                  <a:solidFill>
                    <a:srgbClr val="000000"/>
                  </a:solidFill>
                  <a:latin typeface="Raleway 2 Bold"/>
                  <a:ea typeface="Raleway 2 Bold"/>
                  <a:cs typeface="Raleway 2 Bold"/>
                  <a:sym typeface="Raleway 2 Bold"/>
                </a:rPr>
                <a:t>Yearly fees &amp; renewals</a:t>
              </a:r>
            </a:p>
          </p:txBody>
        </p:sp>
        <p:sp>
          <p:nvSpPr>
            <p:cNvPr id="46" name="TextBox 46">
              <a:extLst>
                <a:ext uri="{FF2B5EF4-FFF2-40B4-BE49-F238E27FC236}">
                  <a16:creationId xmlns:a16="http://schemas.microsoft.com/office/drawing/2014/main" id="{6B8D0BCB-2D30-EFFA-6EDF-797593A29216}"/>
                </a:ext>
              </a:extLst>
            </p:cNvPr>
            <p:cNvSpPr txBox="1"/>
            <p:nvPr/>
          </p:nvSpPr>
          <p:spPr>
            <a:xfrm>
              <a:off x="1070015" y="2968770"/>
              <a:ext cx="3646165" cy="811629"/>
            </a:xfrm>
            <a:prstGeom prst="rect">
              <a:avLst/>
            </a:prstGeom>
          </p:spPr>
          <p:txBody>
            <a:bodyPr lIns="0" tIns="0" rIns="0" bIns="0" rtlCol="0" anchor="t">
              <a:spAutoFit/>
            </a:bodyPr>
            <a:lstStyle/>
            <a:p>
              <a:pPr algn="l">
                <a:lnSpc>
                  <a:spcPts val="2549"/>
                </a:lnSpc>
              </a:pPr>
              <a:r>
                <a:rPr lang="en-US" sz="1821" b="1">
                  <a:solidFill>
                    <a:srgbClr val="000000"/>
                  </a:solidFill>
                  <a:latin typeface="Raleway 2 Bold"/>
                  <a:ea typeface="Raleway 2 Bold"/>
                  <a:cs typeface="Raleway 2 Bold"/>
                  <a:sym typeface="Raleway 2 Bold"/>
                </a:rPr>
                <a:t>Uniforms, patches &amp; awards</a:t>
              </a:r>
            </a:p>
          </p:txBody>
        </p:sp>
        <p:sp>
          <p:nvSpPr>
            <p:cNvPr id="47" name="TextBox 47">
              <a:extLst>
                <a:ext uri="{FF2B5EF4-FFF2-40B4-BE49-F238E27FC236}">
                  <a16:creationId xmlns:a16="http://schemas.microsoft.com/office/drawing/2014/main" id="{390203FD-2984-DF64-6D26-A7E1228A4CA3}"/>
                </a:ext>
              </a:extLst>
            </p:cNvPr>
            <p:cNvSpPr txBox="1"/>
            <p:nvPr/>
          </p:nvSpPr>
          <p:spPr>
            <a:xfrm>
              <a:off x="1108713" y="4222782"/>
              <a:ext cx="3607466" cy="394025"/>
            </a:xfrm>
            <a:prstGeom prst="rect">
              <a:avLst/>
            </a:prstGeom>
          </p:spPr>
          <p:txBody>
            <a:bodyPr lIns="0" tIns="0" rIns="0" bIns="0" rtlCol="0" anchor="t">
              <a:spAutoFit/>
            </a:bodyPr>
            <a:lstStyle/>
            <a:p>
              <a:pPr algn="l">
                <a:lnSpc>
                  <a:spcPts val="2549"/>
                </a:lnSpc>
              </a:pPr>
              <a:r>
                <a:rPr lang="en-US" sz="1821" b="1">
                  <a:solidFill>
                    <a:srgbClr val="000000"/>
                  </a:solidFill>
                  <a:latin typeface="Raleway 2 Bold"/>
                  <a:ea typeface="Raleway 2 Bold"/>
                  <a:cs typeface="Raleway 2 Bold"/>
                  <a:sym typeface="Raleway 2 Bold"/>
                </a:rPr>
                <a:t>Unit gear &amp; supplies</a:t>
              </a:r>
            </a:p>
          </p:txBody>
        </p:sp>
        <p:sp>
          <p:nvSpPr>
            <p:cNvPr id="48" name="TextBox 48">
              <a:extLst>
                <a:ext uri="{FF2B5EF4-FFF2-40B4-BE49-F238E27FC236}">
                  <a16:creationId xmlns:a16="http://schemas.microsoft.com/office/drawing/2014/main" id="{4934A748-AAB3-84BD-B4B9-BAFB00117A67}"/>
                </a:ext>
              </a:extLst>
            </p:cNvPr>
            <p:cNvSpPr txBox="1"/>
            <p:nvPr/>
          </p:nvSpPr>
          <p:spPr>
            <a:xfrm>
              <a:off x="1140178" y="5297475"/>
              <a:ext cx="3570298" cy="394025"/>
            </a:xfrm>
            <a:prstGeom prst="rect">
              <a:avLst/>
            </a:prstGeom>
          </p:spPr>
          <p:txBody>
            <a:bodyPr lIns="0" tIns="0" rIns="0" bIns="0" rtlCol="0" anchor="t">
              <a:spAutoFit/>
            </a:bodyPr>
            <a:lstStyle/>
            <a:p>
              <a:pPr algn="l">
                <a:lnSpc>
                  <a:spcPts val="2549"/>
                </a:lnSpc>
              </a:pPr>
              <a:r>
                <a:rPr lang="en-US" sz="1821" b="1">
                  <a:solidFill>
                    <a:srgbClr val="000000"/>
                  </a:solidFill>
                  <a:latin typeface="Raleway 2 Bold"/>
                  <a:ea typeface="Raleway 2 Bold"/>
                  <a:cs typeface="Raleway 2 Bold"/>
                  <a:sym typeface="Raleway 2 Bold"/>
                </a:rPr>
                <a:t>High adventures</a:t>
              </a:r>
            </a:p>
          </p:txBody>
        </p:sp>
        <p:sp>
          <p:nvSpPr>
            <p:cNvPr id="49" name="TextBox 49">
              <a:extLst>
                <a:ext uri="{FF2B5EF4-FFF2-40B4-BE49-F238E27FC236}">
                  <a16:creationId xmlns:a16="http://schemas.microsoft.com/office/drawing/2014/main" id="{165EB2B9-4DE1-6D41-6DCD-CD1BFA0C5B65}"/>
                </a:ext>
              </a:extLst>
            </p:cNvPr>
            <p:cNvSpPr txBox="1"/>
            <p:nvPr/>
          </p:nvSpPr>
          <p:spPr>
            <a:xfrm>
              <a:off x="1103009" y="6269782"/>
              <a:ext cx="3607466" cy="811629"/>
            </a:xfrm>
            <a:prstGeom prst="rect">
              <a:avLst/>
            </a:prstGeom>
          </p:spPr>
          <p:txBody>
            <a:bodyPr lIns="0" tIns="0" rIns="0" bIns="0" rtlCol="0" anchor="t">
              <a:spAutoFit/>
            </a:bodyPr>
            <a:lstStyle/>
            <a:p>
              <a:pPr algn="l">
                <a:lnSpc>
                  <a:spcPts val="2549"/>
                </a:lnSpc>
              </a:pPr>
              <a:r>
                <a:rPr lang="en-US" sz="1821" b="1">
                  <a:solidFill>
                    <a:srgbClr val="000000"/>
                  </a:solidFill>
                  <a:latin typeface="Raleway 2 Bold"/>
                  <a:ea typeface="Raleway 2 Bold"/>
                  <a:cs typeface="Raleway 2 Bold"/>
                  <a:sym typeface="Raleway 2 Bold"/>
                </a:rPr>
                <a:t>Celebrations, traditions &amp; advancement</a:t>
              </a:r>
            </a:p>
          </p:txBody>
        </p:sp>
      </p:grpSp>
      <p:grpSp>
        <p:nvGrpSpPr>
          <p:cNvPr id="50" name="Group 50">
            <a:extLst>
              <a:ext uri="{FF2B5EF4-FFF2-40B4-BE49-F238E27FC236}">
                <a16:creationId xmlns:a16="http://schemas.microsoft.com/office/drawing/2014/main" id="{B0682285-53A3-6278-0D08-9FCDDA7709D7}"/>
              </a:ext>
            </a:extLst>
          </p:cNvPr>
          <p:cNvGrpSpPr/>
          <p:nvPr/>
        </p:nvGrpSpPr>
        <p:grpSpPr>
          <a:xfrm>
            <a:off x="777211" y="2373753"/>
            <a:ext cx="3451462" cy="4915006"/>
            <a:chOff x="0" y="0"/>
            <a:chExt cx="4601949" cy="6553341"/>
          </a:xfrm>
        </p:grpSpPr>
        <p:grpSp>
          <p:nvGrpSpPr>
            <p:cNvPr id="51" name="Group 51">
              <a:extLst>
                <a:ext uri="{FF2B5EF4-FFF2-40B4-BE49-F238E27FC236}">
                  <a16:creationId xmlns:a16="http://schemas.microsoft.com/office/drawing/2014/main" id="{98CBF7D4-62A4-F96D-BFB6-8FAB06132FBC}"/>
                </a:ext>
              </a:extLst>
            </p:cNvPr>
            <p:cNvGrpSpPr/>
            <p:nvPr/>
          </p:nvGrpSpPr>
          <p:grpSpPr>
            <a:xfrm>
              <a:off x="0" y="598817"/>
              <a:ext cx="1020022" cy="1020022"/>
              <a:chOff x="0" y="0"/>
              <a:chExt cx="812800" cy="812800"/>
            </a:xfrm>
          </p:grpSpPr>
          <p:sp>
            <p:nvSpPr>
              <p:cNvPr id="52" name="Freeform 52">
                <a:extLst>
                  <a:ext uri="{FF2B5EF4-FFF2-40B4-BE49-F238E27FC236}">
                    <a16:creationId xmlns:a16="http://schemas.microsoft.com/office/drawing/2014/main" id="{6C998226-7BBF-F10B-4F01-2B4ADABCD80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B447E"/>
              </a:solidFill>
            </p:spPr>
            <p:txBody>
              <a:bodyPr/>
              <a:lstStyle/>
              <a:p>
                <a:endParaRPr lang="en-US"/>
              </a:p>
            </p:txBody>
          </p:sp>
          <p:sp>
            <p:nvSpPr>
              <p:cNvPr id="53" name="TextBox 53">
                <a:extLst>
                  <a:ext uri="{FF2B5EF4-FFF2-40B4-BE49-F238E27FC236}">
                    <a16:creationId xmlns:a16="http://schemas.microsoft.com/office/drawing/2014/main" id="{8000CDC3-B629-18C9-0956-9479821B6716}"/>
                  </a:ext>
                </a:extLst>
              </p:cNvPr>
              <p:cNvSpPr txBox="1"/>
              <p:nvPr/>
            </p:nvSpPr>
            <p:spPr>
              <a:xfrm>
                <a:off x="76200" y="85725"/>
                <a:ext cx="660400" cy="650875"/>
              </a:xfrm>
              <a:prstGeom prst="rect">
                <a:avLst/>
              </a:prstGeom>
            </p:spPr>
            <p:txBody>
              <a:bodyPr lIns="50310" tIns="50310" rIns="50310" bIns="50310" rtlCol="0" anchor="ctr"/>
              <a:lstStyle/>
              <a:p>
                <a:pPr algn="ctr">
                  <a:lnSpc>
                    <a:spcPts val="910"/>
                  </a:lnSpc>
                </a:pPr>
                <a:endParaRPr/>
              </a:p>
            </p:txBody>
          </p:sp>
        </p:grpSp>
        <p:sp>
          <p:nvSpPr>
            <p:cNvPr id="54" name="AutoShape 54">
              <a:extLst>
                <a:ext uri="{FF2B5EF4-FFF2-40B4-BE49-F238E27FC236}">
                  <a16:creationId xmlns:a16="http://schemas.microsoft.com/office/drawing/2014/main" id="{31670B08-3F65-486F-1908-E65BC4DDB0DD}"/>
                </a:ext>
              </a:extLst>
            </p:cNvPr>
            <p:cNvSpPr/>
            <p:nvPr/>
          </p:nvSpPr>
          <p:spPr>
            <a:xfrm flipV="1">
              <a:off x="530138" y="1560069"/>
              <a:ext cx="12650" cy="330541"/>
            </a:xfrm>
            <a:prstGeom prst="line">
              <a:avLst/>
            </a:prstGeom>
            <a:ln w="63500" cap="flat">
              <a:solidFill>
                <a:srgbClr val="1B447E"/>
              </a:solidFill>
              <a:prstDash val="solid"/>
              <a:headEnd type="none" w="sm" len="sm"/>
              <a:tailEnd type="none" w="sm" len="sm"/>
            </a:ln>
          </p:spPr>
          <p:txBody>
            <a:bodyPr/>
            <a:lstStyle/>
            <a:p>
              <a:endParaRPr lang="en-US"/>
            </a:p>
          </p:txBody>
        </p:sp>
        <p:sp>
          <p:nvSpPr>
            <p:cNvPr id="55" name="Freeform 55">
              <a:extLst>
                <a:ext uri="{FF2B5EF4-FFF2-40B4-BE49-F238E27FC236}">
                  <a16:creationId xmlns:a16="http://schemas.microsoft.com/office/drawing/2014/main" id="{9E8E5374-56AB-E0F5-00E8-329144C94000}"/>
                </a:ext>
              </a:extLst>
            </p:cNvPr>
            <p:cNvSpPr/>
            <p:nvPr/>
          </p:nvSpPr>
          <p:spPr>
            <a:xfrm>
              <a:off x="166280" y="780471"/>
              <a:ext cx="687462" cy="627465"/>
            </a:xfrm>
            <a:custGeom>
              <a:avLst/>
              <a:gdLst/>
              <a:ahLst/>
              <a:cxnLst/>
              <a:rect l="l" t="t" r="r" b="b"/>
              <a:pathLst>
                <a:path w="687462" h="627465">
                  <a:moveTo>
                    <a:pt x="0" y="0"/>
                  </a:moveTo>
                  <a:lnTo>
                    <a:pt x="687462" y="0"/>
                  </a:lnTo>
                  <a:lnTo>
                    <a:pt x="687462" y="627465"/>
                  </a:lnTo>
                  <a:lnTo>
                    <a:pt x="0" y="62746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grpSp>
          <p:nvGrpSpPr>
            <p:cNvPr id="56" name="Group 56">
              <a:extLst>
                <a:ext uri="{FF2B5EF4-FFF2-40B4-BE49-F238E27FC236}">
                  <a16:creationId xmlns:a16="http://schemas.microsoft.com/office/drawing/2014/main" id="{59097DE1-4B63-E22B-3579-BC785206B596}"/>
                </a:ext>
              </a:extLst>
            </p:cNvPr>
            <p:cNvGrpSpPr/>
            <p:nvPr/>
          </p:nvGrpSpPr>
          <p:grpSpPr>
            <a:xfrm>
              <a:off x="32777" y="1845234"/>
              <a:ext cx="1020022" cy="1020022"/>
              <a:chOff x="0" y="0"/>
              <a:chExt cx="812800" cy="812800"/>
            </a:xfrm>
          </p:grpSpPr>
          <p:sp>
            <p:nvSpPr>
              <p:cNvPr id="57" name="Freeform 57">
                <a:extLst>
                  <a:ext uri="{FF2B5EF4-FFF2-40B4-BE49-F238E27FC236}">
                    <a16:creationId xmlns:a16="http://schemas.microsoft.com/office/drawing/2014/main" id="{85684F9D-AED8-2A5C-C981-8A80B033654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B447E"/>
              </a:solidFill>
            </p:spPr>
            <p:txBody>
              <a:bodyPr/>
              <a:lstStyle/>
              <a:p>
                <a:endParaRPr lang="en-US"/>
              </a:p>
            </p:txBody>
          </p:sp>
          <p:sp>
            <p:nvSpPr>
              <p:cNvPr id="58" name="TextBox 58">
                <a:extLst>
                  <a:ext uri="{FF2B5EF4-FFF2-40B4-BE49-F238E27FC236}">
                    <a16:creationId xmlns:a16="http://schemas.microsoft.com/office/drawing/2014/main" id="{EF33274A-9F60-3FB3-319C-95A35AAB27C3}"/>
                  </a:ext>
                </a:extLst>
              </p:cNvPr>
              <p:cNvSpPr txBox="1"/>
              <p:nvPr/>
            </p:nvSpPr>
            <p:spPr>
              <a:xfrm>
                <a:off x="76200" y="85725"/>
                <a:ext cx="660400" cy="650875"/>
              </a:xfrm>
              <a:prstGeom prst="rect">
                <a:avLst/>
              </a:prstGeom>
            </p:spPr>
            <p:txBody>
              <a:bodyPr lIns="50310" tIns="50310" rIns="50310" bIns="50310" rtlCol="0" anchor="ctr"/>
              <a:lstStyle/>
              <a:p>
                <a:pPr algn="ctr">
                  <a:lnSpc>
                    <a:spcPts val="910"/>
                  </a:lnSpc>
                </a:pPr>
                <a:endParaRPr/>
              </a:p>
            </p:txBody>
          </p:sp>
        </p:grpSp>
        <p:sp>
          <p:nvSpPr>
            <p:cNvPr id="59" name="AutoShape 59">
              <a:extLst>
                <a:ext uri="{FF2B5EF4-FFF2-40B4-BE49-F238E27FC236}">
                  <a16:creationId xmlns:a16="http://schemas.microsoft.com/office/drawing/2014/main" id="{24B60D52-C3E1-1773-FCD2-164A231B107B}"/>
                </a:ext>
              </a:extLst>
            </p:cNvPr>
            <p:cNvSpPr/>
            <p:nvPr/>
          </p:nvSpPr>
          <p:spPr>
            <a:xfrm flipV="1">
              <a:off x="562915" y="2806485"/>
              <a:ext cx="12650" cy="330541"/>
            </a:xfrm>
            <a:prstGeom prst="line">
              <a:avLst/>
            </a:prstGeom>
            <a:ln w="63500" cap="flat">
              <a:solidFill>
                <a:srgbClr val="1B447E"/>
              </a:solidFill>
              <a:prstDash val="solid"/>
              <a:headEnd type="none" w="sm" len="sm"/>
              <a:tailEnd type="none" w="sm" len="sm"/>
            </a:ln>
          </p:spPr>
          <p:txBody>
            <a:bodyPr/>
            <a:lstStyle/>
            <a:p>
              <a:endParaRPr lang="en-US"/>
            </a:p>
          </p:txBody>
        </p:sp>
        <p:grpSp>
          <p:nvGrpSpPr>
            <p:cNvPr id="60" name="Group 60">
              <a:extLst>
                <a:ext uri="{FF2B5EF4-FFF2-40B4-BE49-F238E27FC236}">
                  <a16:creationId xmlns:a16="http://schemas.microsoft.com/office/drawing/2014/main" id="{92173438-A190-D805-D0EF-3E6969611C9E}"/>
                </a:ext>
              </a:extLst>
            </p:cNvPr>
            <p:cNvGrpSpPr/>
            <p:nvPr/>
          </p:nvGrpSpPr>
          <p:grpSpPr>
            <a:xfrm>
              <a:off x="65555" y="3065642"/>
              <a:ext cx="1020022" cy="1020022"/>
              <a:chOff x="0" y="0"/>
              <a:chExt cx="812800" cy="812800"/>
            </a:xfrm>
          </p:grpSpPr>
          <p:sp>
            <p:nvSpPr>
              <p:cNvPr id="61" name="Freeform 61">
                <a:extLst>
                  <a:ext uri="{FF2B5EF4-FFF2-40B4-BE49-F238E27FC236}">
                    <a16:creationId xmlns:a16="http://schemas.microsoft.com/office/drawing/2014/main" id="{0E6AE43D-4EA2-3E6F-9B45-85C92DB0583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B447E"/>
              </a:solidFill>
            </p:spPr>
            <p:txBody>
              <a:bodyPr/>
              <a:lstStyle/>
              <a:p>
                <a:endParaRPr lang="en-US"/>
              </a:p>
            </p:txBody>
          </p:sp>
          <p:sp>
            <p:nvSpPr>
              <p:cNvPr id="62" name="TextBox 62">
                <a:extLst>
                  <a:ext uri="{FF2B5EF4-FFF2-40B4-BE49-F238E27FC236}">
                    <a16:creationId xmlns:a16="http://schemas.microsoft.com/office/drawing/2014/main" id="{6B89159B-8669-5783-84C5-D2293E5C399A}"/>
                  </a:ext>
                </a:extLst>
              </p:cNvPr>
              <p:cNvSpPr txBox="1"/>
              <p:nvPr/>
            </p:nvSpPr>
            <p:spPr>
              <a:xfrm>
                <a:off x="76200" y="85725"/>
                <a:ext cx="660400" cy="650875"/>
              </a:xfrm>
              <a:prstGeom prst="rect">
                <a:avLst/>
              </a:prstGeom>
            </p:spPr>
            <p:txBody>
              <a:bodyPr lIns="50310" tIns="50310" rIns="50310" bIns="50310" rtlCol="0" anchor="ctr"/>
              <a:lstStyle/>
              <a:p>
                <a:pPr algn="ctr">
                  <a:lnSpc>
                    <a:spcPts val="910"/>
                  </a:lnSpc>
                </a:pPr>
                <a:endParaRPr/>
              </a:p>
            </p:txBody>
          </p:sp>
        </p:grpSp>
        <p:sp>
          <p:nvSpPr>
            <p:cNvPr id="63" name="AutoShape 63">
              <a:extLst>
                <a:ext uri="{FF2B5EF4-FFF2-40B4-BE49-F238E27FC236}">
                  <a16:creationId xmlns:a16="http://schemas.microsoft.com/office/drawing/2014/main" id="{41ECBCDE-11FC-DD70-2F7F-51DD943A3248}"/>
                </a:ext>
              </a:extLst>
            </p:cNvPr>
            <p:cNvSpPr/>
            <p:nvPr/>
          </p:nvSpPr>
          <p:spPr>
            <a:xfrm flipV="1">
              <a:off x="595693" y="4026893"/>
              <a:ext cx="12650" cy="330541"/>
            </a:xfrm>
            <a:prstGeom prst="line">
              <a:avLst/>
            </a:prstGeom>
            <a:ln w="63500" cap="flat">
              <a:solidFill>
                <a:srgbClr val="1B447E"/>
              </a:solidFill>
              <a:prstDash val="solid"/>
              <a:headEnd type="none" w="sm" len="sm"/>
              <a:tailEnd type="none" w="sm" len="sm"/>
            </a:ln>
          </p:spPr>
          <p:txBody>
            <a:bodyPr/>
            <a:lstStyle/>
            <a:p>
              <a:endParaRPr lang="en-US"/>
            </a:p>
          </p:txBody>
        </p:sp>
        <p:grpSp>
          <p:nvGrpSpPr>
            <p:cNvPr id="64" name="Group 64">
              <a:extLst>
                <a:ext uri="{FF2B5EF4-FFF2-40B4-BE49-F238E27FC236}">
                  <a16:creationId xmlns:a16="http://schemas.microsoft.com/office/drawing/2014/main" id="{9ABD67B1-2605-9463-97E1-ECAA992B94FD}"/>
                </a:ext>
              </a:extLst>
            </p:cNvPr>
            <p:cNvGrpSpPr/>
            <p:nvPr/>
          </p:nvGrpSpPr>
          <p:grpSpPr>
            <a:xfrm>
              <a:off x="92288" y="4286903"/>
              <a:ext cx="1020022" cy="1020022"/>
              <a:chOff x="0" y="0"/>
              <a:chExt cx="812800" cy="812800"/>
            </a:xfrm>
          </p:grpSpPr>
          <p:sp>
            <p:nvSpPr>
              <p:cNvPr id="65" name="Freeform 65">
                <a:extLst>
                  <a:ext uri="{FF2B5EF4-FFF2-40B4-BE49-F238E27FC236}">
                    <a16:creationId xmlns:a16="http://schemas.microsoft.com/office/drawing/2014/main" id="{A25CADFE-E1C8-8BFB-F8AD-F6C9074A843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B447E"/>
              </a:solidFill>
            </p:spPr>
            <p:txBody>
              <a:bodyPr/>
              <a:lstStyle/>
              <a:p>
                <a:endParaRPr lang="en-US"/>
              </a:p>
            </p:txBody>
          </p:sp>
          <p:sp>
            <p:nvSpPr>
              <p:cNvPr id="66" name="TextBox 66">
                <a:extLst>
                  <a:ext uri="{FF2B5EF4-FFF2-40B4-BE49-F238E27FC236}">
                    <a16:creationId xmlns:a16="http://schemas.microsoft.com/office/drawing/2014/main" id="{4C986607-0140-3FF8-9E80-9782409629EF}"/>
                  </a:ext>
                </a:extLst>
              </p:cNvPr>
              <p:cNvSpPr txBox="1"/>
              <p:nvPr/>
            </p:nvSpPr>
            <p:spPr>
              <a:xfrm>
                <a:off x="76200" y="85725"/>
                <a:ext cx="660400" cy="650875"/>
              </a:xfrm>
              <a:prstGeom prst="rect">
                <a:avLst/>
              </a:prstGeom>
            </p:spPr>
            <p:txBody>
              <a:bodyPr lIns="50310" tIns="50310" rIns="50310" bIns="50310" rtlCol="0" anchor="ctr"/>
              <a:lstStyle/>
              <a:p>
                <a:pPr algn="ctr">
                  <a:lnSpc>
                    <a:spcPts val="910"/>
                  </a:lnSpc>
                </a:pPr>
                <a:endParaRPr/>
              </a:p>
            </p:txBody>
          </p:sp>
        </p:grpSp>
        <p:sp>
          <p:nvSpPr>
            <p:cNvPr id="67" name="AutoShape 67">
              <a:extLst>
                <a:ext uri="{FF2B5EF4-FFF2-40B4-BE49-F238E27FC236}">
                  <a16:creationId xmlns:a16="http://schemas.microsoft.com/office/drawing/2014/main" id="{28CE88F9-89B6-3881-0F89-1381177B5657}"/>
                </a:ext>
              </a:extLst>
            </p:cNvPr>
            <p:cNvSpPr/>
            <p:nvPr/>
          </p:nvSpPr>
          <p:spPr>
            <a:xfrm flipV="1">
              <a:off x="622426" y="5248154"/>
              <a:ext cx="12650" cy="330541"/>
            </a:xfrm>
            <a:prstGeom prst="line">
              <a:avLst/>
            </a:prstGeom>
            <a:ln w="63500" cap="flat">
              <a:solidFill>
                <a:srgbClr val="1B447E"/>
              </a:solidFill>
              <a:prstDash val="solid"/>
              <a:headEnd type="none" w="sm" len="sm"/>
              <a:tailEnd type="none" w="sm" len="sm"/>
            </a:ln>
          </p:spPr>
          <p:txBody>
            <a:bodyPr/>
            <a:lstStyle/>
            <a:p>
              <a:endParaRPr lang="en-US"/>
            </a:p>
          </p:txBody>
        </p:sp>
        <p:grpSp>
          <p:nvGrpSpPr>
            <p:cNvPr id="68" name="Group 68">
              <a:extLst>
                <a:ext uri="{FF2B5EF4-FFF2-40B4-BE49-F238E27FC236}">
                  <a16:creationId xmlns:a16="http://schemas.microsoft.com/office/drawing/2014/main" id="{EEC9C168-3CB8-5C4D-0715-DCCDC0138472}"/>
                </a:ext>
              </a:extLst>
            </p:cNvPr>
            <p:cNvGrpSpPr/>
            <p:nvPr/>
          </p:nvGrpSpPr>
          <p:grpSpPr>
            <a:xfrm>
              <a:off x="125065" y="5533320"/>
              <a:ext cx="1020022" cy="1020022"/>
              <a:chOff x="0" y="0"/>
              <a:chExt cx="812800" cy="812800"/>
            </a:xfrm>
          </p:grpSpPr>
          <p:sp>
            <p:nvSpPr>
              <p:cNvPr id="69" name="Freeform 69">
                <a:extLst>
                  <a:ext uri="{FF2B5EF4-FFF2-40B4-BE49-F238E27FC236}">
                    <a16:creationId xmlns:a16="http://schemas.microsoft.com/office/drawing/2014/main" id="{DCB7C551-B6D7-8848-AEA0-2E5BD6AD78F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B447E"/>
              </a:solidFill>
            </p:spPr>
            <p:txBody>
              <a:bodyPr/>
              <a:lstStyle/>
              <a:p>
                <a:endParaRPr lang="en-US"/>
              </a:p>
            </p:txBody>
          </p:sp>
          <p:sp>
            <p:nvSpPr>
              <p:cNvPr id="70" name="TextBox 70">
                <a:extLst>
                  <a:ext uri="{FF2B5EF4-FFF2-40B4-BE49-F238E27FC236}">
                    <a16:creationId xmlns:a16="http://schemas.microsoft.com/office/drawing/2014/main" id="{C2E8B33B-AF2F-5128-3FF4-A4C766226731}"/>
                  </a:ext>
                </a:extLst>
              </p:cNvPr>
              <p:cNvSpPr txBox="1"/>
              <p:nvPr/>
            </p:nvSpPr>
            <p:spPr>
              <a:xfrm>
                <a:off x="76200" y="85725"/>
                <a:ext cx="660400" cy="650875"/>
              </a:xfrm>
              <a:prstGeom prst="rect">
                <a:avLst/>
              </a:prstGeom>
            </p:spPr>
            <p:txBody>
              <a:bodyPr lIns="50310" tIns="50310" rIns="50310" bIns="50310" rtlCol="0" anchor="ctr"/>
              <a:lstStyle/>
              <a:p>
                <a:pPr algn="ctr">
                  <a:lnSpc>
                    <a:spcPts val="910"/>
                  </a:lnSpc>
                </a:pPr>
                <a:endParaRPr/>
              </a:p>
            </p:txBody>
          </p:sp>
        </p:grpSp>
        <p:sp>
          <p:nvSpPr>
            <p:cNvPr id="71" name="Freeform 71">
              <a:extLst>
                <a:ext uri="{FF2B5EF4-FFF2-40B4-BE49-F238E27FC236}">
                  <a16:creationId xmlns:a16="http://schemas.microsoft.com/office/drawing/2014/main" id="{0B88DB05-68DA-A8FA-0ED5-001AF079592B}"/>
                </a:ext>
              </a:extLst>
            </p:cNvPr>
            <p:cNvSpPr/>
            <p:nvPr/>
          </p:nvSpPr>
          <p:spPr>
            <a:xfrm>
              <a:off x="319998" y="2103787"/>
              <a:ext cx="485836" cy="485836"/>
            </a:xfrm>
            <a:custGeom>
              <a:avLst/>
              <a:gdLst/>
              <a:ahLst/>
              <a:cxnLst/>
              <a:rect l="l" t="t" r="r" b="b"/>
              <a:pathLst>
                <a:path w="485836" h="485836">
                  <a:moveTo>
                    <a:pt x="0" y="0"/>
                  </a:moveTo>
                  <a:lnTo>
                    <a:pt x="485835" y="0"/>
                  </a:lnTo>
                  <a:lnTo>
                    <a:pt x="485835" y="485835"/>
                  </a:lnTo>
                  <a:lnTo>
                    <a:pt x="0" y="485835"/>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72" name="Freeform 72">
              <a:extLst>
                <a:ext uri="{FF2B5EF4-FFF2-40B4-BE49-F238E27FC236}">
                  <a16:creationId xmlns:a16="http://schemas.microsoft.com/office/drawing/2014/main" id="{61A811FC-E49F-1BC3-4AF5-2592D785EC4A}"/>
                </a:ext>
              </a:extLst>
            </p:cNvPr>
            <p:cNvSpPr/>
            <p:nvPr/>
          </p:nvSpPr>
          <p:spPr>
            <a:xfrm>
              <a:off x="296728" y="3226985"/>
              <a:ext cx="586595" cy="638332"/>
            </a:xfrm>
            <a:custGeom>
              <a:avLst/>
              <a:gdLst/>
              <a:ahLst/>
              <a:cxnLst/>
              <a:rect l="l" t="t" r="r" b="b"/>
              <a:pathLst>
                <a:path w="586595" h="638332">
                  <a:moveTo>
                    <a:pt x="0" y="0"/>
                  </a:moveTo>
                  <a:lnTo>
                    <a:pt x="586595" y="0"/>
                  </a:lnTo>
                  <a:lnTo>
                    <a:pt x="586595" y="638332"/>
                  </a:lnTo>
                  <a:lnTo>
                    <a:pt x="0" y="638332"/>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73" name="Freeform 73">
              <a:extLst>
                <a:ext uri="{FF2B5EF4-FFF2-40B4-BE49-F238E27FC236}">
                  <a16:creationId xmlns:a16="http://schemas.microsoft.com/office/drawing/2014/main" id="{60B69B9D-0277-2746-74BB-4E4AEA1C2ADF}"/>
                </a:ext>
              </a:extLst>
            </p:cNvPr>
            <p:cNvSpPr/>
            <p:nvPr/>
          </p:nvSpPr>
          <p:spPr>
            <a:xfrm>
              <a:off x="376165" y="4490992"/>
              <a:ext cx="452266" cy="554928"/>
            </a:xfrm>
            <a:custGeom>
              <a:avLst/>
              <a:gdLst/>
              <a:ahLst/>
              <a:cxnLst/>
              <a:rect l="l" t="t" r="r" b="b"/>
              <a:pathLst>
                <a:path w="452266" h="554928">
                  <a:moveTo>
                    <a:pt x="0" y="0"/>
                  </a:moveTo>
                  <a:lnTo>
                    <a:pt x="452266" y="0"/>
                  </a:lnTo>
                  <a:lnTo>
                    <a:pt x="452266" y="554927"/>
                  </a:lnTo>
                  <a:lnTo>
                    <a:pt x="0" y="554927"/>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74" name="Freeform 74">
              <a:extLst>
                <a:ext uri="{FF2B5EF4-FFF2-40B4-BE49-F238E27FC236}">
                  <a16:creationId xmlns:a16="http://schemas.microsoft.com/office/drawing/2014/main" id="{71E9DB3B-D0A5-A810-85CE-7CADD6E88758}"/>
                </a:ext>
              </a:extLst>
            </p:cNvPr>
            <p:cNvSpPr/>
            <p:nvPr/>
          </p:nvSpPr>
          <p:spPr>
            <a:xfrm>
              <a:off x="296728" y="5743405"/>
              <a:ext cx="659814" cy="545172"/>
            </a:xfrm>
            <a:custGeom>
              <a:avLst/>
              <a:gdLst/>
              <a:ahLst/>
              <a:cxnLst/>
              <a:rect l="l" t="t" r="r" b="b"/>
              <a:pathLst>
                <a:path w="659814" h="545172">
                  <a:moveTo>
                    <a:pt x="0" y="0"/>
                  </a:moveTo>
                  <a:lnTo>
                    <a:pt x="659814" y="0"/>
                  </a:lnTo>
                  <a:lnTo>
                    <a:pt x="659814" y="545172"/>
                  </a:lnTo>
                  <a:lnTo>
                    <a:pt x="0" y="545172"/>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75" name="TextBox 75">
              <a:extLst>
                <a:ext uri="{FF2B5EF4-FFF2-40B4-BE49-F238E27FC236}">
                  <a16:creationId xmlns:a16="http://schemas.microsoft.com/office/drawing/2014/main" id="{1B26CAE8-C28B-9ABE-902D-D208CE137E73}"/>
                </a:ext>
              </a:extLst>
            </p:cNvPr>
            <p:cNvSpPr txBox="1"/>
            <p:nvPr/>
          </p:nvSpPr>
          <p:spPr>
            <a:xfrm>
              <a:off x="1212037" y="909876"/>
              <a:ext cx="2564862" cy="407406"/>
            </a:xfrm>
            <a:prstGeom prst="rect">
              <a:avLst/>
            </a:prstGeom>
          </p:spPr>
          <p:txBody>
            <a:bodyPr lIns="0" tIns="0" rIns="0" bIns="0" rtlCol="0" anchor="t">
              <a:spAutoFit/>
            </a:bodyPr>
            <a:lstStyle/>
            <a:p>
              <a:pPr algn="l">
                <a:lnSpc>
                  <a:spcPts val="2579"/>
                </a:lnSpc>
              </a:pPr>
              <a:r>
                <a:rPr lang="en-US" sz="1842" b="1">
                  <a:solidFill>
                    <a:srgbClr val="000000"/>
                  </a:solidFill>
                  <a:latin typeface="Raleway 2 Bold"/>
                  <a:ea typeface="Raleway 2 Bold"/>
                  <a:cs typeface="Raleway 2 Bold"/>
                  <a:sym typeface="Raleway 2 Bold"/>
                </a:rPr>
                <a:t>Responsibility</a:t>
              </a:r>
            </a:p>
          </p:txBody>
        </p:sp>
        <p:sp>
          <p:nvSpPr>
            <p:cNvPr id="76" name="TextBox 76">
              <a:extLst>
                <a:ext uri="{FF2B5EF4-FFF2-40B4-BE49-F238E27FC236}">
                  <a16:creationId xmlns:a16="http://schemas.microsoft.com/office/drawing/2014/main" id="{D84A14DF-9A23-D5E8-321C-F6098EC6CC1B}"/>
                </a:ext>
              </a:extLst>
            </p:cNvPr>
            <p:cNvSpPr txBox="1"/>
            <p:nvPr/>
          </p:nvSpPr>
          <p:spPr>
            <a:xfrm>
              <a:off x="1223728" y="2147752"/>
              <a:ext cx="3092619" cy="407406"/>
            </a:xfrm>
            <a:prstGeom prst="rect">
              <a:avLst/>
            </a:prstGeom>
          </p:spPr>
          <p:txBody>
            <a:bodyPr lIns="0" tIns="0" rIns="0" bIns="0" rtlCol="0" anchor="t">
              <a:spAutoFit/>
            </a:bodyPr>
            <a:lstStyle/>
            <a:p>
              <a:pPr algn="l">
                <a:lnSpc>
                  <a:spcPts val="2579"/>
                </a:lnSpc>
              </a:pPr>
              <a:r>
                <a:rPr lang="en-US" sz="1842" b="1">
                  <a:solidFill>
                    <a:srgbClr val="000000"/>
                  </a:solidFill>
                  <a:latin typeface="Raleway 2 Bold"/>
                  <a:ea typeface="Raleway 2 Bold"/>
                  <a:cs typeface="Raleway 2 Bold"/>
                  <a:sym typeface="Raleway 2 Bold"/>
                </a:rPr>
                <a:t>Follow-Through</a:t>
              </a:r>
            </a:p>
          </p:txBody>
        </p:sp>
        <p:sp>
          <p:nvSpPr>
            <p:cNvPr id="77" name="TextBox 77">
              <a:extLst>
                <a:ext uri="{FF2B5EF4-FFF2-40B4-BE49-F238E27FC236}">
                  <a16:creationId xmlns:a16="http://schemas.microsoft.com/office/drawing/2014/main" id="{1416A2C8-A351-8AD6-75BC-D24BB75FC06A}"/>
                </a:ext>
              </a:extLst>
            </p:cNvPr>
            <p:cNvSpPr txBox="1"/>
            <p:nvPr/>
          </p:nvSpPr>
          <p:spPr>
            <a:xfrm>
              <a:off x="1223728" y="3343120"/>
              <a:ext cx="3378221" cy="407406"/>
            </a:xfrm>
            <a:prstGeom prst="rect">
              <a:avLst/>
            </a:prstGeom>
          </p:spPr>
          <p:txBody>
            <a:bodyPr lIns="0" tIns="0" rIns="0" bIns="0" rtlCol="0" anchor="t">
              <a:spAutoFit/>
            </a:bodyPr>
            <a:lstStyle/>
            <a:p>
              <a:pPr algn="l">
                <a:lnSpc>
                  <a:spcPts val="2579"/>
                </a:lnSpc>
              </a:pPr>
              <a:r>
                <a:rPr lang="en-US" sz="1842" b="1">
                  <a:solidFill>
                    <a:srgbClr val="000000"/>
                  </a:solidFill>
                  <a:latin typeface="Raleway 2 Bold"/>
                  <a:ea typeface="Raleway 2 Bold"/>
                  <a:cs typeface="Raleway 2 Bold"/>
                  <a:sym typeface="Raleway 2 Bold"/>
                </a:rPr>
                <a:t>Customer Service</a:t>
              </a:r>
            </a:p>
          </p:txBody>
        </p:sp>
        <p:sp>
          <p:nvSpPr>
            <p:cNvPr id="78" name="TextBox 78">
              <a:extLst>
                <a:ext uri="{FF2B5EF4-FFF2-40B4-BE49-F238E27FC236}">
                  <a16:creationId xmlns:a16="http://schemas.microsoft.com/office/drawing/2014/main" id="{8B885860-F8E4-6BB5-4D29-C16E8A2581F9}"/>
                </a:ext>
              </a:extLst>
            </p:cNvPr>
            <p:cNvSpPr txBox="1"/>
            <p:nvPr/>
          </p:nvSpPr>
          <p:spPr>
            <a:xfrm>
              <a:off x="1275817" y="4569503"/>
              <a:ext cx="2564862" cy="407406"/>
            </a:xfrm>
            <a:prstGeom prst="rect">
              <a:avLst/>
            </a:prstGeom>
          </p:spPr>
          <p:txBody>
            <a:bodyPr lIns="0" tIns="0" rIns="0" bIns="0" rtlCol="0" anchor="t">
              <a:spAutoFit/>
            </a:bodyPr>
            <a:lstStyle/>
            <a:p>
              <a:pPr algn="l">
                <a:lnSpc>
                  <a:spcPts val="2579"/>
                </a:lnSpc>
              </a:pPr>
              <a:r>
                <a:rPr lang="en-US" sz="1842" b="1">
                  <a:solidFill>
                    <a:srgbClr val="000000"/>
                  </a:solidFill>
                  <a:latin typeface="Raleway 2 Bold"/>
                  <a:ea typeface="Raleway 2 Bold"/>
                  <a:cs typeface="Raleway 2 Bold"/>
                  <a:sym typeface="Raleway 2 Bold"/>
                </a:rPr>
                <a:t>Goal Setting</a:t>
              </a:r>
            </a:p>
          </p:txBody>
        </p:sp>
        <p:sp>
          <p:nvSpPr>
            <p:cNvPr id="79" name="TextBox 79">
              <a:extLst>
                <a:ext uri="{FF2B5EF4-FFF2-40B4-BE49-F238E27FC236}">
                  <a16:creationId xmlns:a16="http://schemas.microsoft.com/office/drawing/2014/main" id="{85927BFA-6616-7140-04D5-F3599F3FCBD4}"/>
                </a:ext>
              </a:extLst>
            </p:cNvPr>
            <p:cNvSpPr txBox="1"/>
            <p:nvPr/>
          </p:nvSpPr>
          <p:spPr>
            <a:xfrm>
              <a:off x="1223728" y="5809524"/>
              <a:ext cx="2564862" cy="407406"/>
            </a:xfrm>
            <a:prstGeom prst="rect">
              <a:avLst/>
            </a:prstGeom>
          </p:spPr>
          <p:txBody>
            <a:bodyPr lIns="0" tIns="0" rIns="0" bIns="0" rtlCol="0" anchor="t">
              <a:spAutoFit/>
            </a:bodyPr>
            <a:lstStyle/>
            <a:p>
              <a:pPr algn="l">
                <a:lnSpc>
                  <a:spcPts val="2579"/>
                </a:lnSpc>
              </a:pPr>
              <a:r>
                <a:rPr lang="en-US" sz="1842" b="1">
                  <a:solidFill>
                    <a:srgbClr val="000000"/>
                  </a:solidFill>
                  <a:latin typeface="Raleway 2 Bold"/>
                  <a:ea typeface="Raleway 2 Bold"/>
                  <a:cs typeface="Raleway 2 Bold"/>
                  <a:sym typeface="Raleway 2 Bold"/>
                </a:rPr>
                <a:t>Perseverance</a:t>
              </a:r>
            </a:p>
          </p:txBody>
        </p:sp>
        <p:sp>
          <p:nvSpPr>
            <p:cNvPr id="80" name="TextBox 80">
              <a:extLst>
                <a:ext uri="{FF2B5EF4-FFF2-40B4-BE49-F238E27FC236}">
                  <a16:creationId xmlns:a16="http://schemas.microsoft.com/office/drawing/2014/main" id="{B4CDB3FB-6F17-DF9B-11CC-1318230BA845}"/>
                </a:ext>
              </a:extLst>
            </p:cNvPr>
            <p:cNvSpPr txBox="1"/>
            <p:nvPr/>
          </p:nvSpPr>
          <p:spPr>
            <a:xfrm>
              <a:off x="0" y="-57150"/>
              <a:ext cx="4601949" cy="538826"/>
            </a:xfrm>
            <a:prstGeom prst="rect">
              <a:avLst/>
            </a:prstGeom>
          </p:spPr>
          <p:txBody>
            <a:bodyPr lIns="0" tIns="0" rIns="0" bIns="0" rtlCol="0" anchor="t">
              <a:spAutoFit/>
            </a:bodyPr>
            <a:lstStyle/>
            <a:p>
              <a:pPr algn="l">
                <a:lnSpc>
                  <a:spcPts val="3322"/>
                </a:lnSpc>
                <a:spcBef>
                  <a:spcPct val="0"/>
                </a:spcBef>
              </a:pPr>
              <a:r>
                <a:rPr lang="en-US" sz="2373" b="1">
                  <a:solidFill>
                    <a:srgbClr val="000000"/>
                  </a:solidFill>
                  <a:latin typeface="Raleway 2 Bold"/>
                  <a:ea typeface="Raleway 2 Bold"/>
                  <a:cs typeface="Raleway 2 Bold"/>
                  <a:sym typeface="Raleway 2 Bold"/>
                </a:rPr>
                <a:t>SCOUTS CAN LEARN...</a:t>
              </a:r>
            </a:p>
          </p:txBody>
        </p:sp>
      </p:grpSp>
      <p:sp>
        <p:nvSpPr>
          <p:cNvPr id="81" name="Freeform 81">
            <a:extLst>
              <a:ext uri="{FF2B5EF4-FFF2-40B4-BE49-F238E27FC236}">
                <a16:creationId xmlns:a16="http://schemas.microsoft.com/office/drawing/2014/main" id="{FAFB2049-902E-CE89-394A-DE88BDAE786D}"/>
              </a:ext>
            </a:extLst>
          </p:cNvPr>
          <p:cNvSpPr/>
          <p:nvPr/>
        </p:nvSpPr>
        <p:spPr>
          <a:xfrm>
            <a:off x="5429554" y="906887"/>
            <a:ext cx="1175790" cy="664431"/>
          </a:xfrm>
          <a:custGeom>
            <a:avLst/>
            <a:gdLst/>
            <a:ahLst/>
            <a:cxnLst/>
            <a:rect l="l" t="t" r="r" b="b"/>
            <a:pathLst>
              <a:path w="1175790" h="664431">
                <a:moveTo>
                  <a:pt x="0" y="0"/>
                </a:moveTo>
                <a:lnTo>
                  <a:pt x="1175790" y="0"/>
                </a:lnTo>
                <a:lnTo>
                  <a:pt x="1175790" y="664431"/>
                </a:lnTo>
                <a:lnTo>
                  <a:pt x="0" y="664431"/>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82" name="TextBox 82">
            <a:extLst>
              <a:ext uri="{FF2B5EF4-FFF2-40B4-BE49-F238E27FC236}">
                <a16:creationId xmlns:a16="http://schemas.microsoft.com/office/drawing/2014/main" id="{87B5F9CF-0C94-7C8C-73B5-2564A9F54F8D}"/>
              </a:ext>
            </a:extLst>
          </p:cNvPr>
          <p:cNvSpPr txBox="1"/>
          <p:nvPr/>
        </p:nvSpPr>
        <p:spPr>
          <a:xfrm>
            <a:off x="777240" y="820571"/>
            <a:ext cx="4652314" cy="423193"/>
          </a:xfrm>
          <a:prstGeom prst="rect">
            <a:avLst/>
          </a:prstGeom>
        </p:spPr>
        <p:txBody>
          <a:bodyPr lIns="0" tIns="0" rIns="0" bIns="0" rtlCol="0" anchor="t">
            <a:spAutoFit/>
          </a:bodyPr>
          <a:lstStyle/>
          <a:p>
            <a:pPr algn="l">
              <a:lnSpc>
                <a:spcPts val="3339"/>
              </a:lnSpc>
            </a:pPr>
            <a:r>
              <a:rPr lang="en-US" sz="3150" b="1" dirty="0">
                <a:solidFill>
                  <a:srgbClr val="231F20"/>
                </a:solidFill>
                <a:latin typeface="Raleway 2 Ultra-Bold"/>
                <a:ea typeface="Raleway 2 Ultra-Bold"/>
                <a:cs typeface="Raleway 2 Ultra-Bold"/>
                <a:sym typeface="Raleway 2 Ultra-Bold"/>
              </a:rPr>
              <a:t>WHY SELL POPCORN?</a:t>
            </a:r>
          </a:p>
        </p:txBody>
      </p:sp>
    </p:spTree>
    <p:extLst>
      <p:ext uri="{BB962C8B-B14F-4D97-AF65-F5344CB8AC3E}">
        <p14:creationId xmlns:p14="http://schemas.microsoft.com/office/powerpoint/2010/main" val="11345670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grpSp>
        <p:nvGrpSpPr>
          <p:cNvPr id="2" name="Group 2"/>
          <p:cNvGrpSpPr/>
          <p:nvPr/>
        </p:nvGrpSpPr>
        <p:grpSpPr>
          <a:xfrm>
            <a:off x="770051" y="777240"/>
            <a:ext cx="1001006" cy="1233461"/>
            <a:chOff x="0" y="0"/>
            <a:chExt cx="1334675" cy="1644615"/>
          </a:xfrm>
        </p:grpSpPr>
        <p:sp>
          <p:nvSpPr>
            <p:cNvPr id="3" name="Freeform 3"/>
            <p:cNvSpPr/>
            <p:nvPr/>
          </p:nvSpPr>
          <p:spPr>
            <a:xfrm>
              <a:off x="236612" y="0"/>
              <a:ext cx="861451" cy="1135355"/>
            </a:xfrm>
            <a:custGeom>
              <a:avLst/>
              <a:gdLst/>
              <a:ahLst/>
              <a:cxnLst/>
              <a:rect l="l" t="t" r="r" b="b"/>
              <a:pathLst>
                <a:path w="861451" h="1135355">
                  <a:moveTo>
                    <a:pt x="0" y="0"/>
                  </a:moveTo>
                  <a:lnTo>
                    <a:pt x="861451" y="0"/>
                  </a:lnTo>
                  <a:lnTo>
                    <a:pt x="861451" y="1135355"/>
                  </a:lnTo>
                  <a:lnTo>
                    <a:pt x="0" y="11353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TextBox 4"/>
            <p:cNvSpPr txBox="1"/>
            <p:nvPr/>
          </p:nvSpPr>
          <p:spPr>
            <a:xfrm>
              <a:off x="0" y="1184643"/>
              <a:ext cx="1334675" cy="459972"/>
            </a:xfrm>
            <a:prstGeom prst="rect">
              <a:avLst/>
            </a:prstGeom>
          </p:spPr>
          <p:txBody>
            <a:bodyPr lIns="0" tIns="0" rIns="0" bIns="0" rtlCol="0" anchor="t">
              <a:spAutoFit/>
            </a:bodyPr>
            <a:lstStyle/>
            <a:p>
              <a:pPr algn="ctr">
                <a:lnSpc>
                  <a:spcPts val="1299"/>
                </a:lnSpc>
              </a:pPr>
              <a:r>
                <a:rPr lang="en-US" sz="1367" b="1" spc="-27">
                  <a:solidFill>
                    <a:srgbClr val="1B447E"/>
                  </a:solidFill>
                  <a:latin typeface="Raleway 1 Heavy"/>
                  <a:ea typeface="Raleway 1 Heavy"/>
                  <a:cs typeface="Raleway 1 Heavy"/>
                  <a:sym typeface="Raleway 1 Heavy"/>
                </a:rPr>
                <a:t>MY PR POPCORN</a:t>
              </a:r>
            </a:p>
          </p:txBody>
        </p:sp>
      </p:grpSp>
      <p:grpSp>
        <p:nvGrpSpPr>
          <p:cNvPr id="5" name="Group 5"/>
          <p:cNvGrpSpPr/>
          <p:nvPr/>
        </p:nvGrpSpPr>
        <p:grpSpPr>
          <a:xfrm>
            <a:off x="1815474" y="1393971"/>
            <a:ext cx="2788887" cy="323838"/>
            <a:chOff x="0" y="0"/>
            <a:chExt cx="3718515" cy="431784"/>
          </a:xfrm>
        </p:grpSpPr>
        <p:sp>
          <p:nvSpPr>
            <p:cNvPr id="6" name="Freeform 6"/>
            <p:cNvSpPr/>
            <p:nvPr/>
          </p:nvSpPr>
          <p:spPr>
            <a:xfrm>
              <a:off x="0" y="0"/>
              <a:ext cx="3718515" cy="431784"/>
            </a:xfrm>
            <a:custGeom>
              <a:avLst/>
              <a:gdLst/>
              <a:ahLst/>
              <a:cxnLst/>
              <a:rect l="l" t="t" r="r" b="b"/>
              <a:pathLst>
                <a:path w="3718515" h="431784">
                  <a:moveTo>
                    <a:pt x="0" y="0"/>
                  </a:moveTo>
                  <a:lnTo>
                    <a:pt x="3718515" y="0"/>
                  </a:lnTo>
                  <a:lnTo>
                    <a:pt x="3718515" y="431784"/>
                  </a:lnTo>
                  <a:lnTo>
                    <a:pt x="0" y="431784"/>
                  </a:lnTo>
                  <a:lnTo>
                    <a:pt x="0" y="0"/>
                  </a:lnTo>
                  <a:close/>
                </a:path>
              </a:pathLst>
            </a:custGeom>
            <a:blipFill>
              <a:blip r:embed="rId4">
                <a:extLst>
                  <a:ext uri="{96DAC541-7B7A-43D3-8B79-37D633B846F1}">
                    <asvg:svgBlip xmlns:asvg="http://schemas.microsoft.com/office/drawing/2016/SVG/main" r:embed="rId5"/>
                  </a:ext>
                </a:extLst>
              </a:blip>
              <a:stretch>
                <a:fillRect t="-595" b="-595"/>
              </a:stretch>
            </a:blipFill>
          </p:spPr>
          <p:txBody>
            <a:bodyPr/>
            <a:lstStyle/>
            <a:p>
              <a:endParaRPr lang="en-US"/>
            </a:p>
          </p:txBody>
        </p:sp>
        <p:sp>
          <p:nvSpPr>
            <p:cNvPr id="7" name="TextBox 7"/>
            <p:cNvSpPr txBox="1"/>
            <p:nvPr/>
          </p:nvSpPr>
          <p:spPr>
            <a:xfrm>
              <a:off x="506302" y="-917"/>
              <a:ext cx="3090802" cy="395519"/>
            </a:xfrm>
            <a:prstGeom prst="rect">
              <a:avLst/>
            </a:prstGeom>
          </p:spPr>
          <p:txBody>
            <a:bodyPr lIns="0" tIns="0" rIns="0" bIns="0" rtlCol="0" anchor="t">
              <a:spAutoFit/>
            </a:bodyPr>
            <a:lstStyle/>
            <a:p>
              <a:pPr algn="l">
                <a:lnSpc>
                  <a:spcPts val="2544"/>
                </a:lnSpc>
                <a:spcBef>
                  <a:spcPct val="0"/>
                </a:spcBef>
              </a:pPr>
              <a:r>
                <a:rPr lang="en-US" sz="1817" b="1" i="1" spc="90">
                  <a:solidFill>
                    <a:srgbClr val="FFFFFF"/>
                  </a:solidFill>
                  <a:latin typeface="Raleway 2 Bold Italics"/>
                  <a:ea typeface="Raleway 2 Bold Italics"/>
                  <a:cs typeface="Raleway 2 Bold Italics"/>
                  <a:sym typeface="Raleway 2 Bold Italics"/>
                </a:rPr>
                <a:t>Quick &amp; Easy Guide</a:t>
              </a:r>
            </a:p>
          </p:txBody>
        </p:sp>
      </p:grpSp>
      <p:grpSp>
        <p:nvGrpSpPr>
          <p:cNvPr id="8" name="Group 8"/>
          <p:cNvGrpSpPr/>
          <p:nvPr/>
        </p:nvGrpSpPr>
        <p:grpSpPr>
          <a:xfrm>
            <a:off x="0" y="0"/>
            <a:ext cx="10058400" cy="104451"/>
            <a:chOff x="0" y="0"/>
            <a:chExt cx="4451339" cy="46225"/>
          </a:xfrm>
        </p:grpSpPr>
        <p:sp>
          <p:nvSpPr>
            <p:cNvPr id="9" name="Freeform 9"/>
            <p:cNvSpPr/>
            <p:nvPr/>
          </p:nvSpPr>
          <p:spPr>
            <a:xfrm>
              <a:off x="0" y="0"/>
              <a:ext cx="4451340" cy="46225"/>
            </a:xfrm>
            <a:custGeom>
              <a:avLst/>
              <a:gdLst/>
              <a:ahLst/>
              <a:cxnLst/>
              <a:rect l="l" t="t" r="r" b="b"/>
              <a:pathLst>
                <a:path w="4451340" h="46225">
                  <a:moveTo>
                    <a:pt x="0" y="0"/>
                  </a:moveTo>
                  <a:lnTo>
                    <a:pt x="4451340" y="0"/>
                  </a:lnTo>
                  <a:lnTo>
                    <a:pt x="4451340" y="46225"/>
                  </a:lnTo>
                  <a:lnTo>
                    <a:pt x="0" y="46225"/>
                  </a:lnTo>
                  <a:close/>
                </a:path>
              </a:pathLst>
            </a:custGeom>
            <a:solidFill>
              <a:srgbClr val="C4E2F6"/>
            </a:solidFill>
          </p:spPr>
          <p:txBody>
            <a:bodyPr/>
            <a:lstStyle/>
            <a:p>
              <a:endParaRPr lang="en-US"/>
            </a:p>
          </p:txBody>
        </p:sp>
        <p:sp>
          <p:nvSpPr>
            <p:cNvPr id="10" name="TextBox 10"/>
            <p:cNvSpPr txBox="1"/>
            <p:nvPr/>
          </p:nvSpPr>
          <p:spPr>
            <a:xfrm>
              <a:off x="0" y="-19050"/>
              <a:ext cx="4451339" cy="65275"/>
            </a:xfrm>
            <a:prstGeom prst="rect">
              <a:avLst/>
            </a:prstGeom>
          </p:spPr>
          <p:txBody>
            <a:bodyPr lIns="40014" tIns="40014" rIns="40014" bIns="40014" rtlCol="0" anchor="ctr"/>
            <a:lstStyle/>
            <a:p>
              <a:pPr algn="ctr">
                <a:lnSpc>
                  <a:spcPts val="1602"/>
                </a:lnSpc>
              </a:pPr>
              <a:endParaRPr/>
            </a:p>
          </p:txBody>
        </p:sp>
      </p:grpSp>
      <p:grpSp>
        <p:nvGrpSpPr>
          <p:cNvPr id="11" name="Group 11"/>
          <p:cNvGrpSpPr/>
          <p:nvPr/>
        </p:nvGrpSpPr>
        <p:grpSpPr>
          <a:xfrm>
            <a:off x="0" y="142549"/>
            <a:ext cx="10058400" cy="216990"/>
            <a:chOff x="0" y="0"/>
            <a:chExt cx="4451339" cy="96029"/>
          </a:xfrm>
        </p:grpSpPr>
        <p:sp>
          <p:nvSpPr>
            <p:cNvPr id="12" name="Freeform 12"/>
            <p:cNvSpPr/>
            <p:nvPr/>
          </p:nvSpPr>
          <p:spPr>
            <a:xfrm>
              <a:off x="0" y="0"/>
              <a:ext cx="4451340" cy="96029"/>
            </a:xfrm>
            <a:custGeom>
              <a:avLst/>
              <a:gdLst/>
              <a:ahLst/>
              <a:cxnLst/>
              <a:rect l="l" t="t" r="r" b="b"/>
              <a:pathLst>
                <a:path w="4451340" h="96029">
                  <a:moveTo>
                    <a:pt x="0" y="0"/>
                  </a:moveTo>
                  <a:lnTo>
                    <a:pt x="4451340" y="0"/>
                  </a:lnTo>
                  <a:lnTo>
                    <a:pt x="4451340" y="96029"/>
                  </a:lnTo>
                  <a:lnTo>
                    <a:pt x="0" y="96029"/>
                  </a:lnTo>
                  <a:close/>
                </a:path>
              </a:pathLst>
            </a:custGeom>
            <a:solidFill>
              <a:srgbClr val="1B447E"/>
            </a:solidFill>
          </p:spPr>
          <p:txBody>
            <a:bodyPr/>
            <a:lstStyle/>
            <a:p>
              <a:endParaRPr lang="en-US"/>
            </a:p>
          </p:txBody>
        </p:sp>
        <p:sp>
          <p:nvSpPr>
            <p:cNvPr id="13" name="TextBox 13"/>
            <p:cNvSpPr txBox="1"/>
            <p:nvPr/>
          </p:nvSpPr>
          <p:spPr>
            <a:xfrm>
              <a:off x="0" y="-19050"/>
              <a:ext cx="4451339" cy="115079"/>
            </a:xfrm>
            <a:prstGeom prst="rect">
              <a:avLst/>
            </a:prstGeom>
          </p:spPr>
          <p:txBody>
            <a:bodyPr lIns="40014" tIns="40014" rIns="40014" bIns="40014" rtlCol="0" anchor="ctr"/>
            <a:lstStyle/>
            <a:p>
              <a:pPr algn="ctr">
                <a:lnSpc>
                  <a:spcPts val="1602"/>
                </a:lnSpc>
              </a:pPr>
              <a:endParaRPr/>
            </a:p>
          </p:txBody>
        </p:sp>
      </p:grpSp>
      <p:sp>
        <p:nvSpPr>
          <p:cNvPr id="14" name="Freeform 14"/>
          <p:cNvSpPr/>
          <p:nvPr/>
        </p:nvSpPr>
        <p:spPr>
          <a:xfrm>
            <a:off x="2235587" y="4510107"/>
            <a:ext cx="2706190" cy="3119744"/>
          </a:xfrm>
          <a:custGeom>
            <a:avLst/>
            <a:gdLst/>
            <a:ahLst/>
            <a:cxnLst/>
            <a:rect l="l" t="t" r="r" b="b"/>
            <a:pathLst>
              <a:path w="4356694" h="3724552">
                <a:moveTo>
                  <a:pt x="0" y="0"/>
                </a:moveTo>
                <a:lnTo>
                  <a:pt x="4356694" y="0"/>
                </a:lnTo>
                <a:lnTo>
                  <a:pt x="4356694" y="3724552"/>
                </a:lnTo>
                <a:lnTo>
                  <a:pt x="0" y="3724552"/>
                </a:lnTo>
                <a:lnTo>
                  <a:pt x="0" y="0"/>
                </a:lnTo>
                <a:close/>
              </a:path>
            </a:pathLst>
          </a:custGeom>
          <a:blipFill>
            <a:blip r:embed="rId6"/>
            <a:stretch>
              <a:fillRect l="-100155" t="-21725" r="-96544" b="-5667"/>
            </a:stretch>
          </a:blipFill>
        </p:spPr>
        <p:txBody>
          <a:bodyPr/>
          <a:lstStyle/>
          <a:p>
            <a:endParaRPr lang="en-US"/>
          </a:p>
        </p:txBody>
      </p:sp>
      <p:sp>
        <p:nvSpPr>
          <p:cNvPr id="15" name="TextBox 15"/>
          <p:cNvSpPr txBox="1"/>
          <p:nvPr/>
        </p:nvSpPr>
        <p:spPr>
          <a:xfrm>
            <a:off x="1815474" y="766631"/>
            <a:ext cx="6120846" cy="531853"/>
          </a:xfrm>
          <a:prstGeom prst="rect">
            <a:avLst/>
          </a:prstGeom>
        </p:spPr>
        <p:txBody>
          <a:bodyPr lIns="0" tIns="0" rIns="0" bIns="0" rtlCol="0" anchor="t">
            <a:spAutoFit/>
          </a:bodyPr>
          <a:lstStyle/>
          <a:p>
            <a:pPr algn="l">
              <a:lnSpc>
                <a:spcPts val="4284"/>
              </a:lnSpc>
              <a:spcBef>
                <a:spcPct val="0"/>
              </a:spcBef>
            </a:pPr>
            <a:r>
              <a:rPr lang="en-US" sz="3060" b="1" spc="153">
                <a:solidFill>
                  <a:srgbClr val="231F20"/>
                </a:solidFill>
                <a:latin typeface="Raleway 2 Heavy"/>
                <a:ea typeface="Raleway 2 Heavy"/>
                <a:cs typeface="Raleway 2 Heavy"/>
                <a:sym typeface="Raleway 2 Heavy"/>
              </a:rPr>
              <a:t>USING MY PRPOPCORN</a:t>
            </a:r>
          </a:p>
        </p:txBody>
      </p:sp>
      <p:sp>
        <p:nvSpPr>
          <p:cNvPr id="16" name="TextBox 16"/>
          <p:cNvSpPr txBox="1"/>
          <p:nvPr/>
        </p:nvSpPr>
        <p:spPr>
          <a:xfrm>
            <a:off x="777240" y="2228488"/>
            <a:ext cx="2629389" cy="446167"/>
          </a:xfrm>
          <a:prstGeom prst="rect">
            <a:avLst/>
          </a:prstGeom>
        </p:spPr>
        <p:txBody>
          <a:bodyPr lIns="0" tIns="0" rIns="0" bIns="0" rtlCol="0" anchor="t">
            <a:spAutoFit/>
          </a:bodyPr>
          <a:lstStyle/>
          <a:p>
            <a:pPr algn="l">
              <a:lnSpc>
                <a:spcPts val="3616"/>
              </a:lnSpc>
            </a:pPr>
            <a:r>
              <a:rPr lang="en-US" sz="2583" b="1">
                <a:solidFill>
                  <a:srgbClr val="1B447E"/>
                </a:solidFill>
                <a:latin typeface="Raleway 2 Bold"/>
                <a:ea typeface="Raleway 2 Bold"/>
                <a:cs typeface="Raleway 2 Bold"/>
                <a:sym typeface="Raleway 2 Bold"/>
              </a:rPr>
              <a:t>RECORD SALES</a:t>
            </a:r>
          </a:p>
        </p:txBody>
      </p:sp>
      <p:sp>
        <p:nvSpPr>
          <p:cNvPr id="17" name="TextBox 17"/>
          <p:cNvSpPr txBox="1"/>
          <p:nvPr/>
        </p:nvSpPr>
        <p:spPr>
          <a:xfrm>
            <a:off x="3406629" y="2344744"/>
            <a:ext cx="5350511" cy="824906"/>
          </a:xfrm>
          <a:prstGeom prst="rect">
            <a:avLst/>
          </a:prstGeom>
        </p:spPr>
        <p:txBody>
          <a:bodyPr wrap="square" lIns="0" tIns="0" rIns="0" bIns="0" rtlCol="0" anchor="t">
            <a:spAutoFit/>
          </a:bodyPr>
          <a:lstStyle/>
          <a:p>
            <a:pPr algn="r">
              <a:lnSpc>
                <a:spcPts val="2239"/>
              </a:lnSpc>
            </a:pPr>
            <a:r>
              <a:rPr lang="en-US" sz="1599" dirty="0">
                <a:solidFill>
                  <a:srgbClr val="231F20"/>
                </a:solidFill>
                <a:latin typeface="Raleway 1"/>
                <a:ea typeface="Raleway 1"/>
                <a:cs typeface="Raleway 1"/>
                <a:sym typeface="Raleway 1"/>
              </a:rPr>
              <a:t>Click the “Edit” button from your dashboard to enter in your Show &amp; Deliver and/or Take Order Sales by clicking on the retail value for the respective order type.</a:t>
            </a:r>
          </a:p>
        </p:txBody>
      </p:sp>
      <p:sp>
        <p:nvSpPr>
          <p:cNvPr id="19" name="TextBox 19"/>
          <p:cNvSpPr txBox="1"/>
          <p:nvPr/>
        </p:nvSpPr>
        <p:spPr>
          <a:xfrm>
            <a:off x="762335" y="3340033"/>
            <a:ext cx="3444937" cy="1378585"/>
          </a:xfrm>
          <a:prstGeom prst="rect">
            <a:avLst/>
          </a:prstGeom>
        </p:spPr>
        <p:txBody>
          <a:bodyPr lIns="0" tIns="0" rIns="0" bIns="0" rtlCol="0" anchor="t">
            <a:spAutoFit/>
          </a:bodyPr>
          <a:lstStyle/>
          <a:p>
            <a:pPr algn="just">
              <a:lnSpc>
                <a:spcPts val="2239"/>
              </a:lnSpc>
            </a:pPr>
            <a:r>
              <a:rPr lang="en-US" sz="1599" dirty="0">
                <a:solidFill>
                  <a:srgbClr val="231F20"/>
                </a:solidFill>
                <a:latin typeface="Raleway 1"/>
                <a:ea typeface="Raleway 1"/>
                <a:cs typeface="Raleway 1"/>
                <a:sym typeface="Raleway 1"/>
              </a:rPr>
              <a:t>Your unit kernel can update values from their app as well. If they do so, you will be only able to view the values for that product and no longer update.</a:t>
            </a:r>
          </a:p>
        </p:txBody>
      </p:sp>
      <p:pic>
        <p:nvPicPr>
          <p:cNvPr id="21" name="Picture 20">
            <a:extLst>
              <a:ext uri="{FF2B5EF4-FFF2-40B4-BE49-F238E27FC236}">
                <a16:creationId xmlns:a16="http://schemas.microsoft.com/office/drawing/2014/main" id="{4618599E-D9DC-B54B-F552-604873BD7C19}"/>
              </a:ext>
            </a:extLst>
          </p:cNvPr>
          <p:cNvPicPr>
            <a:picLocks noChangeAspect="1"/>
          </p:cNvPicPr>
          <p:nvPr/>
        </p:nvPicPr>
        <p:blipFill>
          <a:blip r:embed="rId7"/>
          <a:srcRect t="12370" r="44697" b="6813"/>
          <a:stretch>
            <a:fillRect/>
          </a:stretch>
        </p:blipFill>
        <p:spPr>
          <a:xfrm>
            <a:off x="5338866" y="3328458"/>
            <a:ext cx="3418274" cy="2979295"/>
          </a:xfrm>
          <a:prstGeom prst="rect">
            <a:avLst/>
          </a:prstGeom>
          <a:ln>
            <a:solidFill>
              <a:srgbClr val="0070C0"/>
            </a:solidFill>
          </a:ln>
        </p:spPr>
      </p:pic>
      <p:sp>
        <p:nvSpPr>
          <p:cNvPr id="18" name="AutoShape 18"/>
          <p:cNvSpPr/>
          <p:nvPr/>
        </p:nvSpPr>
        <p:spPr>
          <a:xfrm>
            <a:off x="4604361" y="3226912"/>
            <a:ext cx="2101239" cy="2319047"/>
          </a:xfrm>
          <a:prstGeom prst="line">
            <a:avLst/>
          </a:prstGeom>
          <a:ln w="38100" cap="flat">
            <a:solidFill>
              <a:srgbClr val="E0162B"/>
            </a:solidFill>
            <a:prstDash val="solid"/>
            <a:headEnd type="none" w="sm" len="sm"/>
            <a:tailEnd type="triangle" w="lg" len="med"/>
          </a:ln>
        </p:spPr>
        <p:txBody>
          <a:bodyPr/>
          <a:lstStyle/>
          <a:p>
            <a:endParaRPr lang="en-US"/>
          </a:p>
        </p:txBody>
      </p:sp>
      <p:sp>
        <p:nvSpPr>
          <p:cNvPr id="22" name="Rectangle 21">
            <a:extLst>
              <a:ext uri="{FF2B5EF4-FFF2-40B4-BE49-F238E27FC236}">
                <a16:creationId xmlns:a16="http://schemas.microsoft.com/office/drawing/2014/main" id="{C770F43C-72F5-3BBD-EC30-65DE2B377335}"/>
              </a:ext>
            </a:extLst>
          </p:cNvPr>
          <p:cNvSpPr/>
          <p:nvPr/>
        </p:nvSpPr>
        <p:spPr>
          <a:xfrm>
            <a:off x="4903046" y="1457292"/>
            <a:ext cx="3848682" cy="923330"/>
          </a:xfrm>
          <a:prstGeom prst="rect">
            <a:avLst/>
          </a:prstGeom>
          <a:noFill/>
        </p:spPr>
        <p:txBody>
          <a:bodyPr wrap="none" lIns="91440" tIns="45720" rIns="91440" bIns="45720">
            <a:spAutoFit/>
          </a:bodyPr>
          <a:lstStyle/>
          <a:p>
            <a:pPr algn="ctr"/>
            <a:r>
              <a:rPr lang="en-US" sz="5400" b="1" dirty="0">
                <a:ln w="12700">
                  <a:solidFill>
                    <a:schemeClr val="accent3">
                      <a:lumMod val="50000"/>
                    </a:schemeClr>
                  </a:solidFill>
                  <a:prstDash val="solid"/>
                </a:ln>
                <a:solidFill>
                  <a:srgbClr val="FF0000"/>
                </a:solidFill>
                <a:effectLst>
                  <a:innerShdw blurRad="177800">
                    <a:schemeClr val="accent3">
                      <a:lumMod val="50000"/>
                    </a:schemeClr>
                  </a:innerShdw>
                </a:effectLst>
              </a:rPr>
              <a:t>New Feature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grpSp>
        <p:nvGrpSpPr>
          <p:cNvPr id="2" name="Group 2"/>
          <p:cNvGrpSpPr/>
          <p:nvPr/>
        </p:nvGrpSpPr>
        <p:grpSpPr>
          <a:xfrm>
            <a:off x="770051" y="777240"/>
            <a:ext cx="1001006" cy="1233461"/>
            <a:chOff x="0" y="0"/>
            <a:chExt cx="1334675" cy="1644615"/>
          </a:xfrm>
        </p:grpSpPr>
        <p:sp>
          <p:nvSpPr>
            <p:cNvPr id="3" name="Freeform 3"/>
            <p:cNvSpPr/>
            <p:nvPr/>
          </p:nvSpPr>
          <p:spPr>
            <a:xfrm>
              <a:off x="236612" y="0"/>
              <a:ext cx="861451" cy="1135355"/>
            </a:xfrm>
            <a:custGeom>
              <a:avLst/>
              <a:gdLst/>
              <a:ahLst/>
              <a:cxnLst/>
              <a:rect l="l" t="t" r="r" b="b"/>
              <a:pathLst>
                <a:path w="861451" h="1135355">
                  <a:moveTo>
                    <a:pt x="0" y="0"/>
                  </a:moveTo>
                  <a:lnTo>
                    <a:pt x="861451" y="0"/>
                  </a:lnTo>
                  <a:lnTo>
                    <a:pt x="861451" y="1135355"/>
                  </a:lnTo>
                  <a:lnTo>
                    <a:pt x="0" y="11353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TextBox 4"/>
            <p:cNvSpPr txBox="1"/>
            <p:nvPr/>
          </p:nvSpPr>
          <p:spPr>
            <a:xfrm>
              <a:off x="0" y="1184643"/>
              <a:ext cx="1334675" cy="459972"/>
            </a:xfrm>
            <a:prstGeom prst="rect">
              <a:avLst/>
            </a:prstGeom>
          </p:spPr>
          <p:txBody>
            <a:bodyPr lIns="0" tIns="0" rIns="0" bIns="0" rtlCol="0" anchor="t">
              <a:spAutoFit/>
            </a:bodyPr>
            <a:lstStyle/>
            <a:p>
              <a:pPr algn="ctr">
                <a:lnSpc>
                  <a:spcPts val="1299"/>
                </a:lnSpc>
              </a:pPr>
              <a:r>
                <a:rPr lang="en-US" sz="1367" b="1" spc="-27">
                  <a:solidFill>
                    <a:srgbClr val="1B447E"/>
                  </a:solidFill>
                  <a:latin typeface="Raleway 1 Heavy"/>
                  <a:ea typeface="Raleway 1 Heavy"/>
                  <a:cs typeface="Raleway 1 Heavy"/>
                  <a:sym typeface="Raleway 1 Heavy"/>
                </a:rPr>
                <a:t>MY PR POPCORN</a:t>
              </a:r>
            </a:p>
          </p:txBody>
        </p:sp>
      </p:grpSp>
      <p:grpSp>
        <p:nvGrpSpPr>
          <p:cNvPr id="5" name="Group 5"/>
          <p:cNvGrpSpPr/>
          <p:nvPr/>
        </p:nvGrpSpPr>
        <p:grpSpPr>
          <a:xfrm>
            <a:off x="1815474" y="1393971"/>
            <a:ext cx="2788887" cy="323838"/>
            <a:chOff x="0" y="0"/>
            <a:chExt cx="3718515" cy="431784"/>
          </a:xfrm>
        </p:grpSpPr>
        <p:sp>
          <p:nvSpPr>
            <p:cNvPr id="6" name="Freeform 6"/>
            <p:cNvSpPr/>
            <p:nvPr/>
          </p:nvSpPr>
          <p:spPr>
            <a:xfrm>
              <a:off x="0" y="0"/>
              <a:ext cx="3718515" cy="431784"/>
            </a:xfrm>
            <a:custGeom>
              <a:avLst/>
              <a:gdLst/>
              <a:ahLst/>
              <a:cxnLst/>
              <a:rect l="l" t="t" r="r" b="b"/>
              <a:pathLst>
                <a:path w="3718515" h="431784">
                  <a:moveTo>
                    <a:pt x="0" y="0"/>
                  </a:moveTo>
                  <a:lnTo>
                    <a:pt x="3718515" y="0"/>
                  </a:lnTo>
                  <a:lnTo>
                    <a:pt x="3718515" y="431784"/>
                  </a:lnTo>
                  <a:lnTo>
                    <a:pt x="0" y="431784"/>
                  </a:lnTo>
                  <a:lnTo>
                    <a:pt x="0" y="0"/>
                  </a:lnTo>
                  <a:close/>
                </a:path>
              </a:pathLst>
            </a:custGeom>
            <a:blipFill>
              <a:blip r:embed="rId4">
                <a:extLst>
                  <a:ext uri="{96DAC541-7B7A-43D3-8B79-37D633B846F1}">
                    <asvg:svgBlip xmlns:asvg="http://schemas.microsoft.com/office/drawing/2016/SVG/main" r:embed="rId5"/>
                  </a:ext>
                </a:extLst>
              </a:blip>
              <a:stretch>
                <a:fillRect t="-595" b="-595"/>
              </a:stretch>
            </a:blipFill>
          </p:spPr>
          <p:txBody>
            <a:bodyPr/>
            <a:lstStyle/>
            <a:p>
              <a:endParaRPr lang="en-US"/>
            </a:p>
          </p:txBody>
        </p:sp>
        <p:sp>
          <p:nvSpPr>
            <p:cNvPr id="7" name="TextBox 7"/>
            <p:cNvSpPr txBox="1"/>
            <p:nvPr/>
          </p:nvSpPr>
          <p:spPr>
            <a:xfrm>
              <a:off x="506302" y="-917"/>
              <a:ext cx="3090802" cy="395519"/>
            </a:xfrm>
            <a:prstGeom prst="rect">
              <a:avLst/>
            </a:prstGeom>
          </p:spPr>
          <p:txBody>
            <a:bodyPr lIns="0" tIns="0" rIns="0" bIns="0" rtlCol="0" anchor="t">
              <a:spAutoFit/>
            </a:bodyPr>
            <a:lstStyle/>
            <a:p>
              <a:pPr algn="l">
                <a:lnSpc>
                  <a:spcPts val="2544"/>
                </a:lnSpc>
                <a:spcBef>
                  <a:spcPct val="0"/>
                </a:spcBef>
              </a:pPr>
              <a:r>
                <a:rPr lang="en-US" sz="1817" b="1" i="1" spc="90">
                  <a:solidFill>
                    <a:srgbClr val="FFFFFF"/>
                  </a:solidFill>
                  <a:latin typeface="Raleway 2 Bold Italics"/>
                  <a:ea typeface="Raleway 2 Bold Italics"/>
                  <a:cs typeface="Raleway 2 Bold Italics"/>
                  <a:sym typeface="Raleway 2 Bold Italics"/>
                </a:rPr>
                <a:t>Quick &amp; Easy Guide</a:t>
              </a:r>
            </a:p>
          </p:txBody>
        </p:sp>
      </p:grpSp>
      <p:grpSp>
        <p:nvGrpSpPr>
          <p:cNvPr id="8" name="Group 8"/>
          <p:cNvGrpSpPr/>
          <p:nvPr/>
        </p:nvGrpSpPr>
        <p:grpSpPr>
          <a:xfrm>
            <a:off x="0" y="0"/>
            <a:ext cx="10058400" cy="104451"/>
            <a:chOff x="0" y="0"/>
            <a:chExt cx="4451339" cy="46225"/>
          </a:xfrm>
        </p:grpSpPr>
        <p:sp>
          <p:nvSpPr>
            <p:cNvPr id="9" name="Freeform 9"/>
            <p:cNvSpPr/>
            <p:nvPr/>
          </p:nvSpPr>
          <p:spPr>
            <a:xfrm>
              <a:off x="0" y="0"/>
              <a:ext cx="4451340" cy="46225"/>
            </a:xfrm>
            <a:custGeom>
              <a:avLst/>
              <a:gdLst/>
              <a:ahLst/>
              <a:cxnLst/>
              <a:rect l="l" t="t" r="r" b="b"/>
              <a:pathLst>
                <a:path w="4451340" h="46225">
                  <a:moveTo>
                    <a:pt x="0" y="0"/>
                  </a:moveTo>
                  <a:lnTo>
                    <a:pt x="4451340" y="0"/>
                  </a:lnTo>
                  <a:lnTo>
                    <a:pt x="4451340" y="46225"/>
                  </a:lnTo>
                  <a:lnTo>
                    <a:pt x="0" y="46225"/>
                  </a:lnTo>
                  <a:close/>
                </a:path>
              </a:pathLst>
            </a:custGeom>
            <a:solidFill>
              <a:srgbClr val="C4E2F6"/>
            </a:solidFill>
          </p:spPr>
          <p:txBody>
            <a:bodyPr/>
            <a:lstStyle/>
            <a:p>
              <a:endParaRPr lang="en-US"/>
            </a:p>
          </p:txBody>
        </p:sp>
        <p:sp>
          <p:nvSpPr>
            <p:cNvPr id="10" name="TextBox 10"/>
            <p:cNvSpPr txBox="1"/>
            <p:nvPr/>
          </p:nvSpPr>
          <p:spPr>
            <a:xfrm>
              <a:off x="0" y="-19050"/>
              <a:ext cx="4451339" cy="65275"/>
            </a:xfrm>
            <a:prstGeom prst="rect">
              <a:avLst/>
            </a:prstGeom>
          </p:spPr>
          <p:txBody>
            <a:bodyPr lIns="40014" tIns="40014" rIns="40014" bIns="40014" rtlCol="0" anchor="ctr"/>
            <a:lstStyle/>
            <a:p>
              <a:pPr algn="ctr">
                <a:lnSpc>
                  <a:spcPts val="1602"/>
                </a:lnSpc>
              </a:pPr>
              <a:endParaRPr/>
            </a:p>
          </p:txBody>
        </p:sp>
      </p:grpSp>
      <p:grpSp>
        <p:nvGrpSpPr>
          <p:cNvPr id="11" name="Group 11"/>
          <p:cNvGrpSpPr/>
          <p:nvPr/>
        </p:nvGrpSpPr>
        <p:grpSpPr>
          <a:xfrm>
            <a:off x="0" y="142549"/>
            <a:ext cx="10058400" cy="216990"/>
            <a:chOff x="0" y="0"/>
            <a:chExt cx="4451339" cy="96029"/>
          </a:xfrm>
        </p:grpSpPr>
        <p:sp>
          <p:nvSpPr>
            <p:cNvPr id="12" name="Freeform 12"/>
            <p:cNvSpPr/>
            <p:nvPr/>
          </p:nvSpPr>
          <p:spPr>
            <a:xfrm>
              <a:off x="0" y="0"/>
              <a:ext cx="4451340" cy="96029"/>
            </a:xfrm>
            <a:custGeom>
              <a:avLst/>
              <a:gdLst/>
              <a:ahLst/>
              <a:cxnLst/>
              <a:rect l="l" t="t" r="r" b="b"/>
              <a:pathLst>
                <a:path w="4451340" h="96029">
                  <a:moveTo>
                    <a:pt x="0" y="0"/>
                  </a:moveTo>
                  <a:lnTo>
                    <a:pt x="4451340" y="0"/>
                  </a:lnTo>
                  <a:lnTo>
                    <a:pt x="4451340" y="96029"/>
                  </a:lnTo>
                  <a:lnTo>
                    <a:pt x="0" y="96029"/>
                  </a:lnTo>
                  <a:close/>
                </a:path>
              </a:pathLst>
            </a:custGeom>
            <a:solidFill>
              <a:srgbClr val="1B447E"/>
            </a:solidFill>
          </p:spPr>
          <p:txBody>
            <a:bodyPr/>
            <a:lstStyle/>
            <a:p>
              <a:endParaRPr lang="en-US"/>
            </a:p>
          </p:txBody>
        </p:sp>
        <p:sp>
          <p:nvSpPr>
            <p:cNvPr id="13" name="TextBox 13"/>
            <p:cNvSpPr txBox="1"/>
            <p:nvPr/>
          </p:nvSpPr>
          <p:spPr>
            <a:xfrm>
              <a:off x="0" y="-19050"/>
              <a:ext cx="4451339" cy="115079"/>
            </a:xfrm>
            <a:prstGeom prst="rect">
              <a:avLst/>
            </a:prstGeom>
          </p:spPr>
          <p:txBody>
            <a:bodyPr lIns="40014" tIns="40014" rIns="40014" bIns="40014" rtlCol="0" anchor="ctr"/>
            <a:lstStyle/>
            <a:p>
              <a:pPr algn="ctr">
                <a:lnSpc>
                  <a:spcPts val="1602"/>
                </a:lnSpc>
              </a:pPr>
              <a:endParaRPr/>
            </a:p>
          </p:txBody>
        </p:sp>
      </p:grpSp>
      <p:sp>
        <p:nvSpPr>
          <p:cNvPr id="14" name="Freeform 14"/>
          <p:cNvSpPr/>
          <p:nvPr/>
        </p:nvSpPr>
        <p:spPr>
          <a:xfrm>
            <a:off x="4400446" y="3206112"/>
            <a:ext cx="4890213" cy="3789048"/>
          </a:xfrm>
          <a:custGeom>
            <a:avLst/>
            <a:gdLst/>
            <a:ahLst/>
            <a:cxnLst/>
            <a:rect l="l" t="t" r="r" b="b"/>
            <a:pathLst>
              <a:path w="4890213" h="3789048">
                <a:moveTo>
                  <a:pt x="0" y="0"/>
                </a:moveTo>
                <a:lnTo>
                  <a:pt x="4890212" y="0"/>
                </a:lnTo>
                <a:lnTo>
                  <a:pt x="4890212" y="3789048"/>
                </a:lnTo>
                <a:lnTo>
                  <a:pt x="0" y="3789048"/>
                </a:lnTo>
                <a:lnTo>
                  <a:pt x="0" y="0"/>
                </a:lnTo>
                <a:close/>
              </a:path>
            </a:pathLst>
          </a:custGeom>
          <a:blipFill>
            <a:blip r:embed="rId6"/>
            <a:stretch>
              <a:fillRect t="-15637" r="-72662" b="-17231"/>
            </a:stretch>
          </a:blipFill>
        </p:spPr>
        <p:txBody>
          <a:bodyPr/>
          <a:lstStyle/>
          <a:p>
            <a:endParaRPr lang="en-US"/>
          </a:p>
        </p:txBody>
      </p:sp>
      <p:sp>
        <p:nvSpPr>
          <p:cNvPr id="15" name="TextBox 15"/>
          <p:cNvSpPr txBox="1"/>
          <p:nvPr/>
        </p:nvSpPr>
        <p:spPr>
          <a:xfrm>
            <a:off x="1815474" y="766631"/>
            <a:ext cx="6120846" cy="531853"/>
          </a:xfrm>
          <a:prstGeom prst="rect">
            <a:avLst/>
          </a:prstGeom>
        </p:spPr>
        <p:txBody>
          <a:bodyPr lIns="0" tIns="0" rIns="0" bIns="0" rtlCol="0" anchor="t">
            <a:spAutoFit/>
          </a:bodyPr>
          <a:lstStyle/>
          <a:p>
            <a:pPr algn="l">
              <a:lnSpc>
                <a:spcPts val="4284"/>
              </a:lnSpc>
              <a:spcBef>
                <a:spcPct val="0"/>
              </a:spcBef>
            </a:pPr>
            <a:r>
              <a:rPr lang="en-US" sz="3060" b="1" spc="153">
                <a:solidFill>
                  <a:srgbClr val="231F20"/>
                </a:solidFill>
                <a:latin typeface="Raleway 2 Heavy"/>
                <a:ea typeface="Raleway 2 Heavy"/>
                <a:cs typeface="Raleway 2 Heavy"/>
                <a:sym typeface="Raleway 2 Heavy"/>
              </a:rPr>
              <a:t>USING MY PRPOPCORN</a:t>
            </a:r>
          </a:p>
        </p:txBody>
      </p:sp>
      <p:sp>
        <p:nvSpPr>
          <p:cNvPr id="16" name="TextBox 16"/>
          <p:cNvSpPr txBox="1"/>
          <p:nvPr/>
        </p:nvSpPr>
        <p:spPr>
          <a:xfrm>
            <a:off x="770051" y="2243334"/>
            <a:ext cx="3701586" cy="900794"/>
          </a:xfrm>
          <a:prstGeom prst="rect">
            <a:avLst/>
          </a:prstGeom>
        </p:spPr>
        <p:txBody>
          <a:bodyPr lIns="0" tIns="0" rIns="0" bIns="0" rtlCol="0" anchor="t">
            <a:spAutoFit/>
          </a:bodyPr>
          <a:lstStyle/>
          <a:p>
            <a:pPr algn="l">
              <a:lnSpc>
                <a:spcPts val="3616"/>
              </a:lnSpc>
            </a:pPr>
            <a:r>
              <a:rPr lang="en-US" sz="2583" b="1">
                <a:solidFill>
                  <a:srgbClr val="1B447E"/>
                </a:solidFill>
                <a:latin typeface="Raleway 2 Bold"/>
                <a:ea typeface="Raleway 2 Bold"/>
                <a:cs typeface="Raleway 2 Bold"/>
                <a:sym typeface="Raleway 2 Bold"/>
              </a:rPr>
              <a:t>SIGN UP FOR </a:t>
            </a:r>
          </a:p>
          <a:p>
            <a:pPr algn="l">
              <a:lnSpc>
                <a:spcPts val="3616"/>
              </a:lnSpc>
            </a:pPr>
            <a:r>
              <a:rPr lang="en-US" sz="2583" b="1">
                <a:solidFill>
                  <a:srgbClr val="1B447E"/>
                </a:solidFill>
                <a:latin typeface="Raleway 2 Bold"/>
                <a:ea typeface="Raleway 2 Bold"/>
                <a:cs typeface="Raleway 2 Bold"/>
                <a:sym typeface="Raleway 2 Bold"/>
              </a:rPr>
              <a:t>SHOW N SELL SHIFTS</a:t>
            </a:r>
          </a:p>
        </p:txBody>
      </p:sp>
      <p:sp>
        <p:nvSpPr>
          <p:cNvPr id="17" name="TextBox 17"/>
          <p:cNvSpPr txBox="1"/>
          <p:nvPr/>
        </p:nvSpPr>
        <p:spPr>
          <a:xfrm>
            <a:off x="4555322" y="2344744"/>
            <a:ext cx="4046941" cy="549910"/>
          </a:xfrm>
          <a:prstGeom prst="rect">
            <a:avLst/>
          </a:prstGeom>
        </p:spPr>
        <p:txBody>
          <a:bodyPr lIns="0" tIns="0" rIns="0" bIns="0" rtlCol="0" anchor="t">
            <a:spAutoFit/>
          </a:bodyPr>
          <a:lstStyle/>
          <a:p>
            <a:pPr algn="r">
              <a:lnSpc>
                <a:spcPts val="2239"/>
              </a:lnSpc>
            </a:pPr>
            <a:r>
              <a:rPr lang="en-US" sz="1599">
                <a:solidFill>
                  <a:srgbClr val="231F20"/>
                </a:solidFill>
                <a:latin typeface="Raleway 1"/>
                <a:ea typeface="Raleway 1"/>
                <a:cs typeface="Raleway 1"/>
                <a:sym typeface="Raleway 1"/>
              </a:rPr>
              <a:t>Click the “Location” link from the left side navigation menu.</a:t>
            </a:r>
          </a:p>
        </p:txBody>
      </p:sp>
      <p:sp>
        <p:nvSpPr>
          <p:cNvPr id="18" name="TextBox 18"/>
          <p:cNvSpPr txBox="1"/>
          <p:nvPr/>
        </p:nvSpPr>
        <p:spPr>
          <a:xfrm>
            <a:off x="168046" y="4562654"/>
            <a:ext cx="4046941" cy="2207260"/>
          </a:xfrm>
          <a:prstGeom prst="rect">
            <a:avLst/>
          </a:prstGeom>
        </p:spPr>
        <p:txBody>
          <a:bodyPr lIns="0" tIns="0" rIns="0" bIns="0" rtlCol="0" anchor="t">
            <a:spAutoFit/>
          </a:bodyPr>
          <a:lstStyle/>
          <a:p>
            <a:pPr marL="345439" lvl="1" indent="-172720" algn="just">
              <a:lnSpc>
                <a:spcPts val="2239"/>
              </a:lnSpc>
              <a:buFont typeface="Arial"/>
              <a:buChar char="•"/>
            </a:pPr>
            <a:r>
              <a:rPr lang="en-US" sz="1599" dirty="0">
                <a:solidFill>
                  <a:srgbClr val="231F20"/>
                </a:solidFill>
                <a:latin typeface="Raleway 1"/>
                <a:ea typeface="Raleway 1"/>
                <a:cs typeface="Raleway 1"/>
                <a:sym typeface="Raleway 1"/>
              </a:rPr>
              <a:t>Click “Join” next to the shift of the location you wish to sign up for. </a:t>
            </a:r>
          </a:p>
          <a:p>
            <a:pPr marL="690879" lvl="2" indent="-230293" algn="just">
              <a:lnSpc>
                <a:spcPts val="2239"/>
              </a:lnSpc>
              <a:buFont typeface="Arial"/>
              <a:buChar char="⚬"/>
            </a:pPr>
            <a:r>
              <a:rPr lang="en-US" sz="1599" dirty="0">
                <a:solidFill>
                  <a:srgbClr val="231F20"/>
                </a:solidFill>
                <a:latin typeface="Raleway 1"/>
                <a:ea typeface="Raleway 1"/>
                <a:cs typeface="Raleway 1"/>
                <a:sym typeface="Raleway 1"/>
              </a:rPr>
              <a:t>If the button is blue the shift if open</a:t>
            </a:r>
          </a:p>
          <a:p>
            <a:pPr marL="690879" lvl="2" indent="-230293" algn="just">
              <a:lnSpc>
                <a:spcPts val="2239"/>
              </a:lnSpc>
              <a:buFont typeface="Arial"/>
              <a:buChar char="⚬"/>
            </a:pPr>
            <a:r>
              <a:rPr lang="en-US" sz="1599" dirty="0">
                <a:solidFill>
                  <a:srgbClr val="231F20"/>
                </a:solidFill>
                <a:latin typeface="Raleway 1"/>
                <a:ea typeface="Raleway 1"/>
                <a:cs typeface="Raleway 1"/>
                <a:sym typeface="Raleway 1"/>
              </a:rPr>
              <a:t>If the button is black the shift is closed or full</a:t>
            </a:r>
          </a:p>
          <a:p>
            <a:pPr algn="r">
              <a:lnSpc>
                <a:spcPts val="2239"/>
              </a:lnSpc>
            </a:pPr>
            <a:endParaRPr lang="en-US" sz="1599" dirty="0">
              <a:solidFill>
                <a:srgbClr val="231F20"/>
              </a:solidFill>
              <a:latin typeface="Raleway 1"/>
              <a:ea typeface="Raleway 1"/>
              <a:cs typeface="Raleway 1"/>
              <a:sym typeface="Raleway 1"/>
            </a:endParaRPr>
          </a:p>
          <a:p>
            <a:pPr marL="345439" lvl="1" indent="-172720" algn="just">
              <a:lnSpc>
                <a:spcPts val="2239"/>
              </a:lnSpc>
              <a:buFont typeface="Arial"/>
              <a:buChar char="•"/>
            </a:pPr>
            <a:r>
              <a:rPr lang="en-US" sz="1599" dirty="0">
                <a:solidFill>
                  <a:srgbClr val="231F20"/>
                </a:solidFill>
                <a:latin typeface="Raleway 1"/>
                <a:ea typeface="Raleway 1"/>
                <a:cs typeface="Raleway 1"/>
                <a:sym typeface="Raleway 1"/>
              </a:rPr>
              <a:t>Click “Leave” to remove yourself from the shift</a:t>
            </a:r>
          </a:p>
        </p:txBody>
      </p:sp>
      <p:grpSp>
        <p:nvGrpSpPr>
          <p:cNvPr id="19" name="Group 21">
            <a:extLst>
              <a:ext uri="{FF2B5EF4-FFF2-40B4-BE49-F238E27FC236}">
                <a16:creationId xmlns:a16="http://schemas.microsoft.com/office/drawing/2014/main" id="{74AC9D10-2E97-DFE0-32DF-7A366235F1D9}"/>
              </a:ext>
            </a:extLst>
          </p:cNvPr>
          <p:cNvGrpSpPr/>
          <p:nvPr/>
        </p:nvGrpSpPr>
        <p:grpSpPr>
          <a:xfrm>
            <a:off x="4410130" y="5674424"/>
            <a:ext cx="695270" cy="269176"/>
            <a:chOff x="0" y="0"/>
            <a:chExt cx="242360" cy="93830"/>
          </a:xfrm>
        </p:grpSpPr>
        <p:sp>
          <p:nvSpPr>
            <p:cNvPr id="20" name="Freeform 22">
              <a:extLst>
                <a:ext uri="{FF2B5EF4-FFF2-40B4-BE49-F238E27FC236}">
                  <a16:creationId xmlns:a16="http://schemas.microsoft.com/office/drawing/2014/main" id="{90E3A724-CE90-6809-7C24-671C99B41552}"/>
                </a:ext>
              </a:extLst>
            </p:cNvPr>
            <p:cNvSpPr/>
            <p:nvPr/>
          </p:nvSpPr>
          <p:spPr>
            <a:xfrm>
              <a:off x="0" y="0"/>
              <a:ext cx="242360" cy="93830"/>
            </a:xfrm>
            <a:custGeom>
              <a:avLst/>
              <a:gdLst/>
              <a:ahLst/>
              <a:cxnLst/>
              <a:rect l="l" t="t" r="r" b="b"/>
              <a:pathLst>
                <a:path w="242360" h="93830">
                  <a:moveTo>
                    <a:pt x="0" y="0"/>
                  </a:moveTo>
                  <a:lnTo>
                    <a:pt x="242360" y="0"/>
                  </a:lnTo>
                  <a:lnTo>
                    <a:pt x="242360" y="93830"/>
                  </a:lnTo>
                  <a:lnTo>
                    <a:pt x="0" y="93830"/>
                  </a:lnTo>
                  <a:close/>
                </a:path>
              </a:pathLst>
            </a:custGeom>
            <a:solidFill>
              <a:srgbClr val="000000">
                <a:alpha val="0"/>
              </a:srgbClr>
            </a:solidFill>
            <a:ln w="38100" cap="sq">
              <a:solidFill>
                <a:srgbClr val="E0162B"/>
              </a:solidFill>
              <a:prstDash val="solid"/>
              <a:miter/>
            </a:ln>
          </p:spPr>
          <p:txBody>
            <a:bodyPr/>
            <a:lstStyle/>
            <a:p>
              <a:endParaRPr lang="en-US"/>
            </a:p>
          </p:txBody>
        </p:sp>
        <p:sp>
          <p:nvSpPr>
            <p:cNvPr id="21" name="TextBox 23">
              <a:extLst>
                <a:ext uri="{FF2B5EF4-FFF2-40B4-BE49-F238E27FC236}">
                  <a16:creationId xmlns:a16="http://schemas.microsoft.com/office/drawing/2014/main" id="{B681C216-F76F-3E94-CD3D-B7E9A1ED51F6}"/>
                </a:ext>
              </a:extLst>
            </p:cNvPr>
            <p:cNvSpPr txBox="1"/>
            <p:nvPr/>
          </p:nvSpPr>
          <p:spPr>
            <a:xfrm>
              <a:off x="0" y="-38100"/>
              <a:ext cx="242360" cy="131930"/>
            </a:xfrm>
            <a:prstGeom prst="rect">
              <a:avLst/>
            </a:prstGeom>
          </p:spPr>
          <p:txBody>
            <a:bodyPr lIns="50800" tIns="50800" rIns="50800" bIns="50800" rtlCol="0" anchor="ctr"/>
            <a:lstStyle/>
            <a:p>
              <a:pPr algn="ctr">
                <a:lnSpc>
                  <a:spcPts val="2239"/>
                </a:lnSpc>
              </a:pPr>
              <a:endParaRPr/>
            </a:p>
          </p:txBody>
        </p:sp>
      </p:grpSp>
      <p:grpSp>
        <p:nvGrpSpPr>
          <p:cNvPr id="22" name="Group 21">
            <a:extLst>
              <a:ext uri="{FF2B5EF4-FFF2-40B4-BE49-F238E27FC236}">
                <a16:creationId xmlns:a16="http://schemas.microsoft.com/office/drawing/2014/main" id="{76DA713C-50D2-53DE-9BEE-3C3F34041616}"/>
              </a:ext>
            </a:extLst>
          </p:cNvPr>
          <p:cNvGrpSpPr/>
          <p:nvPr/>
        </p:nvGrpSpPr>
        <p:grpSpPr>
          <a:xfrm>
            <a:off x="8555765" y="4562654"/>
            <a:ext cx="512035" cy="1838146"/>
            <a:chOff x="0" y="0"/>
            <a:chExt cx="242360" cy="93830"/>
          </a:xfrm>
        </p:grpSpPr>
        <p:sp>
          <p:nvSpPr>
            <p:cNvPr id="23" name="Freeform 22">
              <a:extLst>
                <a:ext uri="{FF2B5EF4-FFF2-40B4-BE49-F238E27FC236}">
                  <a16:creationId xmlns:a16="http://schemas.microsoft.com/office/drawing/2014/main" id="{052201F6-B956-54CA-93A5-F452AED50B67}"/>
                </a:ext>
              </a:extLst>
            </p:cNvPr>
            <p:cNvSpPr/>
            <p:nvPr/>
          </p:nvSpPr>
          <p:spPr>
            <a:xfrm>
              <a:off x="0" y="0"/>
              <a:ext cx="242360" cy="93830"/>
            </a:xfrm>
            <a:custGeom>
              <a:avLst/>
              <a:gdLst/>
              <a:ahLst/>
              <a:cxnLst/>
              <a:rect l="l" t="t" r="r" b="b"/>
              <a:pathLst>
                <a:path w="242360" h="93830">
                  <a:moveTo>
                    <a:pt x="0" y="0"/>
                  </a:moveTo>
                  <a:lnTo>
                    <a:pt x="242360" y="0"/>
                  </a:lnTo>
                  <a:lnTo>
                    <a:pt x="242360" y="93830"/>
                  </a:lnTo>
                  <a:lnTo>
                    <a:pt x="0" y="93830"/>
                  </a:lnTo>
                  <a:close/>
                </a:path>
              </a:pathLst>
            </a:custGeom>
            <a:solidFill>
              <a:srgbClr val="000000">
                <a:alpha val="0"/>
              </a:srgbClr>
            </a:solidFill>
            <a:ln w="38100" cap="sq">
              <a:solidFill>
                <a:srgbClr val="E0162B"/>
              </a:solidFill>
              <a:prstDash val="solid"/>
              <a:miter/>
            </a:ln>
          </p:spPr>
          <p:txBody>
            <a:bodyPr/>
            <a:lstStyle/>
            <a:p>
              <a:endParaRPr lang="en-US"/>
            </a:p>
          </p:txBody>
        </p:sp>
        <p:sp>
          <p:nvSpPr>
            <p:cNvPr id="24" name="TextBox 23">
              <a:extLst>
                <a:ext uri="{FF2B5EF4-FFF2-40B4-BE49-F238E27FC236}">
                  <a16:creationId xmlns:a16="http://schemas.microsoft.com/office/drawing/2014/main" id="{D2860ACB-8F3C-DAB4-48EF-A7D010F855DF}"/>
                </a:ext>
              </a:extLst>
            </p:cNvPr>
            <p:cNvSpPr txBox="1"/>
            <p:nvPr/>
          </p:nvSpPr>
          <p:spPr>
            <a:xfrm>
              <a:off x="0" y="-38100"/>
              <a:ext cx="242360" cy="131930"/>
            </a:xfrm>
            <a:prstGeom prst="rect">
              <a:avLst/>
            </a:prstGeom>
          </p:spPr>
          <p:txBody>
            <a:bodyPr lIns="50800" tIns="50800" rIns="50800" bIns="50800" rtlCol="0" anchor="ctr"/>
            <a:lstStyle/>
            <a:p>
              <a:pPr algn="ctr">
                <a:lnSpc>
                  <a:spcPts val="2239"/>
                </a:lnSpc>
              </a:pPr>
              <a:endParaRPr/>
            </a:p>
          </p:txBody>
        </p:sp>
      </p:grpSp>
      <p:cxnSp>
        <p:nvCxnSpPr>
          <p:cNvPr id="26" name="Straight Arrow Connector 25">
            <a:extLst>
              <a:ext uri="{FF2B5EF4-FFF2-40B4-BE49-F238E27FC236}">
                <a16:creationId xmlns:a16="http://schemas.microsoft.com/office/drawing/2014/main" id="{A296CC35-F7DD-EBC2-EECB-217190B37B61}"/>
              </a:ext>
            </a:extLst>
          </p:cNvPr>
          <p:cNvCxnSpPr>
            <a:cxnSpLocks/>
          </p:cNvCxnSpPr>
          <p:nvPr/>
        </p:nvCxnSpPr>
        <p:spPr>
          <a:xfrm>
            <a:off x="4214987" y="5410200"/>
            <a:ext cx="4243213" cy="0"/>
          </a:xfrm>
          <a:prstGeom prst="straightConnector1">
            <a:avLst/>
          </a:prstGeom>
          <a:ln w="28575">
            <a:solidFill>
              <a:srgbClr val="FF0000"/>
            </a:solidFill>
            <a:tailEnd type="triangle"/>
          </a:ln>
        </p:spPr>
        <p:style>
          <a:lnRef idx="1">
            <a:schemeClr val="accent2"/>
          </a:lnRef>
          <a:fillRef idx="0">
            <a:schemeClr val="accent2"/>
          </a:fillRef>
          <a:effectRef idx="0">
            <a:schemeClr val="accent2"/>
          </a:effectRef>
          <a:fontRef idx="minor">
            <a:schemeClr val="tx1"/>
          </a:fontRef>
        </p:style>
      </p:cxn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grpSp>
        <p:nvGrpSpPr>
          <p:cNvPr id="2" name="Group 2"/>
          <p:cNvGrpSpPr/>
          <p:nvPr/>
        </p:nvGrpSpPr>
        <p:grpSpPr>
          <a:xfrm>
            <a:off x="770051" y="777240"/>
            <a:ext cx="1001006" cy="1233461"/>
            <a:chOff x="0" y="0"/>
            <a:chExt cx="1334675" cy="1644615"/>
          </a:xfrm>
        </p:grpSpPr>
        <p:sp>
          <p:nvSpPr>
            <p:cNvPr id="3" name="Freeform 3"/>
            <p:cNvSpPr/>
            <p:nvPr/>
          </p:nvSpPr>
          <p:spPr>
            <a:xfrm>
              <a:off x="236612" y="0"/>
              <a:ext cx="861451" cy="1135355"/>
            </a:xfrm>
            <a:custGeom>
              <a:avLst/>
              <a:gdLst/>
              <a:ahLst/>
              <a:cxnLst/>
              <a:rect l="l" t="t" r="r" b="b"/>
              <a:pathLst>
                <a:path w="861451" h="1135355">
                  <a:moveTo>
                    <a:pt x="0" y="0"/>
                  </a:moveTo>
                  <a:lnTo>
                    <a:pt x="861451" y="0"/>
                  </a:lnTo>
                  <a:lnTo>
                    <a:pt x="861451" y="1135355"/>
                  </a:lnTo>
                  <a:lnTo>
                    <a:pt x="0" y="11353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TextBox 4"/>
            <p:cNvSpPr txBox="1"/>
            <p:nvPr/>
          </p:nvSpPr>
          <p:spPr>
            <a:xfrm>
              <a:off x="0" y="1184643"/>
              <a:ext cx="1334675" cy="459972"/>
            </a:xfrm>
            <a:prstGeom prst="rect">
              <a:avLst/>
            </a:prstGeom>
          </p:spPr>
          <p:txBody>
            <a:bodyPr lIns="0" tIns="0" rIns="0" bIns="0" rtlCol="0" anchor="t">
              <a:spAutoFit/>
            </a:bodyPr>
            <a:lstStyle/>
            <a:p>
              <a:pPr algn="ctr">
                <a:lnSpc>
                  <a:spcPts val="1299"/>
                </a:lnSpc>
              </a:pPr>
              <a:r>
                <a:rPr lang="en-US" sz="1367" b="1" spc="-27">
                  <a:solidFill>
                    <a:srgbClr val="1B447E"/>
                  </a:solidFill>
                  <a:latin typeface="Raleway 1 Heavy"/>
                  <a:ea typeface="Raleway 1 Heavy"/>
                  <a:cs typeface="Raleway 1 Heavy"/>
                  <a:sym typeface="Raleway 1 Heavy"/>
                </a:rPr>
                <a:t>MY PR POPCORN</a:t>
              </a:r>
            </a:p>
          </p:txBody>
        </p:sp>
      </p:grpSp>
      <p:grpSp>
        <p:nvGrpSpPr>
          <p:cNvPr id="5" name="Group 5"/>
          <p:cNvGrpSpPr/>
          <p:nvPr/>
        </p:nvGrpSpPr>
        <p:grpSpPr>
          <a:xfrm>
            <a:off x="1815474" y="1393971"/>
            <a:ext cx="2788887" cy="323838"/>
            <a:chOff x="0" y="0"/>
            <a:chExt cx="3718515" cy="431784"/>
          </a:xfrm>
        </p:grpSpPr>
        <p:sp>
          <p:nvSpPr>
            <p:cNvPr id="6" name="Freeform 6"/>
            <p:cNvSpPr/>
            <p:nvPr/>
          </p:nvSpPr>
          <p:spPr>
            <a:xfrm>
              <a:off x="0" y="0"/>
              <a:ext cx="3718515" cy="431784"/>
            </a:xfrm>
            <a:custGeom>
              <a:avLst/>
              <a:gdLst/>
              <a:ahLst/>
              <a:cxnLst/>
              <a:rect l="l" t="t" r="r" b="b"/>
              <a:pathLst>
                <a:path w="3718515" h="431784">
                  <a:moveTo>
                    <a:pt x="0" y="0"/>
                  </a:moveTo>
                  <a:lnTo>
                    <a:pt x="3718515" y="0"/>
                  </a:lnTo>
                  <a:lnTo>
                    <a:pt x="3718515" y="431784"/>
                  </a:lnTo>
                  <a:lnTo>
                    <a:pt x="0" y="431784"/>
                  </a:lnTo>
                  <a:lnTo>
                    <a:pt x="0" y="0"/>
                  </a:lnTo>
                  <a:close/>
                </a:path>
              </a:pathLst>
            </a:custGeom>
            <a:blipFill>
              <a:blip r:embed="rId4">
                <a:extLst>
                  <a:ext uri="{96DAC541-7B7A-43D3-8B79-37D633B846F1}">
                    <asvg:svgBlip xmlns:asvg="http://schemas.microsoft.com/office/drawing/2016/SVG/main" r:embed="rId5"/>
                  </a:ext>
                </a:extLst>
              </a:blip>
              <a:stretch>
                <a:fillRect t="-595" b="-595"/>
              </a:stretch>
            </a:blipFill>
          </p:spPr>
          <p:txBody>
            <a:bodyPr/>
            <a:lstStyle/>
            <a:p>
              <a:endParaRPr lang="en-US"/>
            </a:p>
          </p:txBody>
        </p:sp>
        <p:sp>
          <p:nvSpPr>
            <p:cNvPr id="7" name="TextBox 7"/>
            <p:cNvSpPr txBox="1"/>
            <p:nvPr/>
          </p:nvSpPr>
          <p:spPr>
            <a:xfrm>
              <a:off x="506302" y="-917"/>
              <a:ext cx="3090802" cy="395519"/>
            </a:xfrm>
            <a:prstGeom prst="rect">
              <a:avLst/>
            </a:prstGeom>
          </p:spPr>
          <p:txBody>
            <a:bodyPr lIns="0" tIns="0" rIns="0" bIns="0" rtlCol="0" anchor="t">
              <a:spAutoFit/>
            </a:bodyPr>
            <a:lstStyle/>
            <a:p>
              <a:pPr algn="l">
                <a:lnSpc>
                  <a:spcPts val="2544"/>
                </a:lnSpc>
                <a:spcBef>
                  <a:spcPct val="0"/>
                </a:spcBef>
              </a:pPr>
              <a:r>
                <a:rPr lang="en-US" sz="1817" b="1" i="1" spc="90">
                  <a:solidFill>
                    <a:srgbClr val="FFFFFF"/>
                  </a:solidFill>
                  <a:latin typeface="Raleway 2 Bold Italics"/>
                  <a:ea typeface="Raleway 2 Bold Italics"/>
                  <a:cs typeface="Raleway 2 Bold Italics"/>
                  <a:sym typeface="Raleway 2 Bold Italics"/>
                </a:rPr>
                <a:t>Quick &amp; Easy Guide</a:t>
              </a:r>
            </a:p>
          </p:txBody>
        </p:sp>
      </p:grpSp>
      <p:grpSp>
        <p:nvGrpSpPr>
          <p:cNvPr id="8" name="Group 8"/>
          <p:cNvGrpSpPr/>
          <p:nvPr/>
        </p:nvGrpSpPr>
        <p:grpSpPr>
          <a:xfrm>
            <a:off x="0" y="0"/>
            <a:ext cx="10058400" cy="104451"/>
            <a:chOff x="0" y="0"/>
            <a:chExt cx="4451339" cy="46225"/>
          </a:xfrm>
        </p:grpSpPr>
        <p:sp>
          <p:nvSpPr>
            <p:cNvPr id="9" name="Freeform 9"/>
            <p:cNvSpPr/>
            <p:nvPr/>
          </p:nvSpPr>
          <p:spPr>
            <a:xfrm>
              <a:off x="0" y="0"/>
              <a:ext cx="4451340" cy="46225"/>
            </a:xfrm>
            <a:custGeom>
              <a:avLst/>
              <a:gdLst/>
              <a:ahLst/>
              <a:cxnLst/>
              <a:rect l="l" t="t" r="r" b="b"/>
              <a:pathLst>
                <a:path w="4451340" h="46225">
                  <a:moveTo>
                    <a:pt x="0" y="0"/>
                  </a:moveTo>
                  <a:lnTo>
                    <a:pt x="4451340" y="0"/>
                  </a:lnTo>
                  <a:lnTo>
                    <a:pt x="4451340" y="46225"/>
                  </a:lnTo>
                  <a:lnTo>
                    <a:pt x="0" y="46225"/>
                  </a:lnTo>
                  <a:close/>
                </a:path>
              </a:pathLst>
            </a:custGeom>
            <a:solidFill>
              <a:srgbClr val="C4E2F6"/>
            </a:solidFill>
          </p:spPr>
          <p:txBody>
            <a:bodyPr/>
            <a:lstStyle/>
            <a:p>
              <a:endParaRPr lang="en-US"/>
            </a:p>
          </p:txBody>
        </p:sp>
        <p:sp>
          <p:nvSpPr>
            <p:cNvPr id="10" name="TextBox 10"/>
            <p:cNvSpPr txBox="1"/>
            <p:nvPr/>
          </p:nvSpPr>
          <p:spPr>
            <a:xfrm>
              <a:off x="0" y="-19050"/>
              <a:ext cx="4451339" cy="65275"/>
            </a:xfrm>
            <a:prstGeom prst="rect">
              <a:avLst/>
            </a:prstGeom>
          </p:spPr>
          <p:txBody>
            <a:bodyPr lIns="40014" tIns="40014" rIns="40014" bIns="40014" rtlCol="0" anchor="ctr"/>
            <a:lstStyle/>
            <a:p>
              <a:pPr algn="ctr">
                <a:lnSpc>
                  <a:spcPts val="1602"/>
                </a:lnSpc>
              </a:pPr>
              <a:endParaRPr/>
            </a:p>
          </p:txBody>
        </p:sp>
      </p:grpSp>
      <p:grpSp>
        <p:nvGrpSpPr>
          <p:cNvPr id="11" name="Group 11"/>
          <p:cNvGrpSpPr/>
          <p:nvPr/>
        </p:nvGrpSpPr>
        <p:grpSpPr>
          <a:xfrm>
            <a:off x="0" y="142549"/>
            <a:ext cx="10058400" cy="216990"/>
            <a:chOff x="0" y="0"/>
            <a:chExt cx="4451339" cy="96029"/>
          </a:xfrm>
        </p:grpSpPr>
        <p:sp>
          <p:nvSpPr>
            <p:cNvPr id="12" name="Freeform 12"/>
            <p:cNvSpPr/>
            <p:nvPr/>
          </p:nvSpPr>
          <p:spPr>
            <a:xfrm>
              <a:off x="0" y="0"/>
              <a:ext cx="4451340" cy="96029"/>
            </a:xfrm>
            <a:custGeom>
              <a:avLst/>
              <a:gdLst/>
              <a:ahLst/>
              <a:cxnLst/>
              <a:rect l="l" t="t" r="r" b="b"/>
              <a:pathLst>
                <a:path w="4451340" h="96029">
                  <a:moveTo>
                    <a:pt x="0" y="0"/>
                  </a:moveTo>
                  <a:lnTo>
                    <a:pt x="4451340" y="0"/>
                  </a:lnTo>
                  <a:lnTo>
                    <a:pt x="4451340" y="96029"/>
                  </a:lnTo>
                  <a:lnTo>
                    <a:pt x="0" y="96029"/>
                  </a:lnTo>
                  <a:close/>
                </a:path>
              </a:pathLst>
            </a:custGeom>
            <a:solidFill>
              <a:srgbClr val="1B447E"/>
            </a:solidFill>
          </p:spPr>
          <p:txBody>
            <a:bodyPr/>
            <a:lstStyle/>
            <a:p>
              <a:endParaRPr lang="en-US"/>
            </a:p>
          </p:txBody>
        </p:sp>
        <p:sp>
          <p:nvSpPr>
            <p:cNvPr id="13" name="TextBox 13"/>
            <p:cNvSpPr txBox="1"/>
            <p:nvPr/>
          </p:nvSpPr>
          <p:spPr>
            <a:xfrm>
              <a:off x="0" y="-19050"/>
              <a:ext cx="4451339" cy="115079"/>
            </a:xfrm>
            <a:prstGeom prst="rect">
              <a:avLst/>
            </a:prstGeom>
          </p:spPr>
          <p:txBody>
            <a:bodyPr lIns="40014" tIns="40014" rIns="40014" bIns="40014" rtlCol="0" anchor="ctr"/>
            <a:lstStyle/>
            <a:p>
              <a:pPr algn="ctr">
                <a:lnSpc>
                  <a:spcPts val="1602"/>
                </a:lnSpc>
              </a:pPr>
              <a:endParaRPr/>
            </a:p>
          </p:txBody>
        </p:sp>
      </p:grpSp>
      <p:sp>
        <p:nvSpPr>
          <p:cNvPr id="14" name="Freeform 14"/>
          <p:cNvSpPr/>
          <p:nvPr/>
        </p:nvSpPr>
        <p:spPr>
          <a:xfrm>
            <a:off x="6710386" y="3144128"/>
            <a:ext cx="2570774" cy="4259473"/>
          </a:xfrm>
          <a:custGeom>
            <a:avLst/>
            <a:gdLst/>
            <a:ahLst/>
            <a:cxnLst/>
            <a:rect l="l" t="t" r="r" b="b"/>
            <a:pathLst>
              <a:path w="2570774" h="4259473">
                <a:moveTo>
                  <a:pt x="0" y="0"/>
                </a:moveTo>
                <a:lnTo>
                  <a:pt x="2570774" y="0"/>
                </a:lnTo>
                <a:lnTo>
                  <a:pt x="2570774" y="4259473"/>
                </a:lnTo>
                <a:lnTo>
                  <a:pt x="0" y="4259473"/>
                </a:lnTo>
                <a:lnTo>
                  <a:pt x="0" y="0"/>
                </a:lnTo>
                <a:close/>
              </a:path>
            </a:pathLst>
          </a:custGeom>
          <a:blipFill>
            <a:blip r:embed="rId6"/>
            <a:stretch>
              <a:fillRect l="-106428" t="-13832" r="-113080" b="-1147"/>
            </a:stretch>
          </a:blipFill>
          <a:ln>
            <a:solidFill>
              <a:srgbClr val="0070C0"/>
            </a:solidFill>
          </a:ln>
        </p:spPr>
        <p:txBody>
          <a:bodyPr/>
          <a:lstStyle/>
          <a:p>
            <a:endParaRPr lang="en-US"/>
          </a:p>
        </p:txBody>
      </p:sp>
      <p:sp>
        <p:nvSpPr>
          <p:cNvPr id="15" name="Freeform 15"/>
          <p:cNvSpPr/>
          <p:nvPr/>
        </p:nvSpPr>
        <p:spPr>
          <a:xfrm>
            <a:off x="3842883" y="4704958"/>
            <a:ext cx="2221404" cy="2677126"/>
          </a:xfrm>
          <a:custGeom>
            <a:avLst/>
            <a:gdLst/>
            <a:ahLst/>
            <a:cxnLst/>
            <a:rect l="l" t="t" r="r" b="b"/>
            <a:pathLst>
              <a:path w="2221404" h="2677126">
                <a:moveTo>
                  <a:pt x="0" y="0"/>
                </a:moveTo>
                <a:lnTo>
                  <a:pt x="2221403" y="0"/>
                </a:lnTo>
                <a:lnTo>
                  <a:pt x="2221403" y="2677126"/>
                </a:lnTo>
                <a:lnTo>
                  <a:pt x="0" y="2677126"/>
                </a:lnTo>
                <a:lnTo>
                  <a:pt x="0" y="0"/>
                </a:lnTo>
                <a:close/>
              </a:path>
            </a:pathLst>
          </a:custGeom>
          <a:blipFill>
            <a:blip r:embed="rId7"/>
            <a:stretch>
              <a:fillRect t="-79410"/>
            </a:stretch>
          </a:blipFill>
          <a:ln w="19050" cap="sq">
            <a:solidFill>
              <a:srgbClr val="1B447E"/>
            </a:solidFill>
            <a:prstDash val="solid"/>
            <a:miter/>
          </a:ln>
        </p:spPr>
        <p:txBody>
          <a:bodyPr/>
          <a:lstStyle/>
          <a:p>
            <a:endParaRPr lang="en-US"/>
          </a:p>
        </p:txBody>
      </p:sp>
      <p:sp>
        <p:nvSpPr>
          <p:cNvPr id="16" name="TextBox 16"/>
          <p:cNvSpPr txBox="1"/>
          <p:nvPr/>
        </p:nvSpPr>
        <p:spPr>
          <a:xfrm>
            <a:off x="1815474" y="766631"/>
            <a:ext cx="6120846" cy="531853"/>
          </a:xfrm>
          <a:prstGeom prst="rect">
            <a:avLst/>
          </a:prstGeom>
        </p:spPr>
        <p:txBody>
          <a:bodyPr lIns="0" tIns="0" rIns="0" bIns="0" rtlCol="0" anchor="t">
            <a:spAutoFit/>
          </a:bodyPr>
          <a:lstStyle/>
          <a:p>
            <a:pPr algn="l">
              <a:lnSpc>
                <a:spcPts val="4284"/>
              </a:lnSpc>
              <a:spcBef>
                <a:spcPct val="0"/>
              </a:spcBef>
            </a:pPr>
            <a:r>
              <a:rPr lang="en-US" sz="3060" b="1" spc="153">
                <a:solidFill>
                  <a:srgbClr val="231F20"/>
                </a:solidFill>
                <a:latin typeface="Raleway 2 Heavy"/>
                <a:ea typeface="Raleway 2 Heavy"/>
                <a:cs typeface="Raleway 2 Heavy"/>
                <a:sym typeface="Raleway 2 Heavy"/>
              </a:rPr>
              <a:t>USING MY PRPOPCORN</a:t>
            </a:r>
          </a:p>
        </p:txBody>
      </p:sp>
      <p:sp>
        <p:nvSpPr>
          <p:cNvPr id="17" name="TextBox 17"/>
          <p:cNvSpPr txBox="1"/>
          <p:nvPr/>
        </p:nvSpPr>
        <p:spPr>
          <a:xfrm>
            <a:off x="770051" y="2243334"/>
            <a:ext cx="3701586" cy="900794"/>
          </a:xfrm>
          <a:prstGeom prst="rect">
            <a:avLst/>
          </a:prstGeom>
        </p:spPr>
        <p:txBody>
          <a:bodyPr lIns="0" tIns="0" rIns="0" bIns="0" rtlCol="0" anchor="t">
            <a:spAutoFit/>
          </a:bodyPr>
          <a:lstStyle/>
          <a:p>
            <a:pPr algn="l">
              <a:lnSpc>
                <a:spcPts val="3616"/>
              </a:lnSpc>
            </a:pPr>
            <a:r>
              <a:rPr lang="en-US" sz="2583" b="1">
                <a:solidFill>
                  <a:srgbClr val="1B447E"/>
                </a:solidFill>
                <a:latin typeface="Raleway 2 Bold"/>
                <a:ea typeface="Raleway 2 Bold"/>
                <a:cs typeface="Raleway 2 Bold"/>
                <a:sym typeface="Raleway 2 Bold"/>
              </a:rPr>
              <a:t>SHARE WITH THOSE NOT ON SOCIAL MEDIA</a:t>
            </a:r>
          </a:p>
        </p:txBody>
      </p:sp>
      <p:sp>
        <p:nvSpPr>
          <p:cNvPr id="18" name="TextBox 18"/>
          <p:cNvSpPr txBox="1"/>
          <p:nvPr/>
        </p:nvSpPr>
        <p:spPr>
          <a:xfrm>
            <a:off x="777240" y="3810000"/>
            <a:ext cx="4749416" cy="2235548"/>
          </a:xfrm>
          <a:prstGeom prst="rect">
            <a:avLst/>
          </a:prstGeom>
        </p:spPr>
        <p:txBody>
          <a:bodyPr lIns="0" tIns="0" rIns="0" bIns="0" rtlCol="0" anchor="t">
            <a:spAutoFit/>
          </a:bodyPr>
          <a:lstStyle/>
          <a:p>
            <a:pPr marL="345439" lvl="1" indent="-172720" algn="just">
              <a:lnSpc>
                <a:spcPts val="2239"/>
              </a:lnSpc>
              <a:buFont typeface="Arial"/>
              <a:buChar char="•"/>
            </a:pPr>
            <a:r>
              <a:rPr lang="en-US" sz="1599" dirty="0">
                <a:solidFill>
                  <a:srgbClr val="231F20"/>
                </a:solidFill>
                <a:latin typeface="Raleway 1"/>
                <a:ea typeface="Raleway 1"/>
                <a:cs typeface="Raleway 1"/>
                <a:sym typeface="Raleway 1"/>
              </a:rPr>
              <a:t>The QR code will take the consumer to your online profile for them to scan and view your video and why you are selling.</a:t>
            </a:r>
          </a:p>
          <a:p>
            <a:pPr algn="just">
              <a:lnSpc>
                <a:spcPts val="2239"/>
              </a:lnSpc>
            </a:pPr>
            <a:endParaRPr lang="en-US" sz="1599" dirty="0">
              <a:solidFill>
                <a:srgbClr val="231F20"/>
              </a:solidFill>
              <a:latin typeface="Raleway 1"/>
              <a:ea typeface="Raleway 1"/>
              <a:cs typeface="Raleway 1"/>
              <a:sym typeface="Raleway 1"/>
            </a:endParaRPr>
          </a:p>
          <a:p>
            <a:pPr marL="345439" lvl="1" indent="-172720" algn="just">
              <a:lnSpc>
                <a:spcPts val="2239"/>
              </a:lnSpc>
              <a:buFont typeface="Arial"/>
              <a:buChar char="•"/>
            </a:pPr>
            <a:r>
              <a:rPr lang="en-US" sz="1599" dirty="0">
                <a:solidFill>
                  <a:srgbClr val="231F20"/>
                </a:solidFill>
                <a:latin typeface="Raleway 1"/>
                <a:ea typeface="Raleway 1"/>
                <a:cs typeface="Raleway 1"/>
                <a:sym typeface="Raleway 1"/>
              </a:rPr>
              <a:t>At the bottom of their </a:t>
            </a:r>
          </a:p>
          <a:p>
            <a:pPr algn="just">
              <a:lnSpc>
                <a:spcPts val="2239"/>
              </a:lnSpc>
            </a:pPr>
            <a:r>
              <a:rPr lang="en-US" sz="1599" dirty="0">
                <a:solidFill>
                  <a:srgbClr val="231F20"/>
                </a:solidFill>
                <a:latin typeface="Raleway 1"/>
                <a:ea typeface="Raleway 1"/>
                <a:cs typeface="Raleway 1"/>
                <a:sym typeface="Raleway 1"/>
              </a:rPr>
              <a:t>       screen they can click </a:t>
            </a:r>
          </a:p>
          <a:p>
            <a:pPr algn="just">
              <a:lnSpc>
                <a:spcPts val="2239"/>
              </a:lnSpc>
            </a:pPr>
            <a:r>
              <a:rPr lang="en-US" sz="1599" dirty="0">
                <a:solidFill>
                  <a:srgbClr val="231F20"/>
                </a:solidFill>
                <a:latin typeface="Raleway 1"/>
                <a:ea typeface="Raleway 1"/>
                <a:cs typeface="Raleway 1"/>
                <a:sym typeface="Raleway 1"/>
              </a:rPr>
              <a:t>       “shop now” to go to the </a:t>
            </a:r>
          </a:p>
          <a:p>
            <a:pPr algn="just">
              <a:lnSpc>
                <a:spcPts val="2239"/>
              </a:lnSpc>
            </a:pPr>
            <a:r>
              <a:rPr lang="en-US" sz="1599" dirty="0">
                <a:solidFill>
                  <a:srgbClr val="231F20"/>
                </a:solidFill>
                <a:latin typeface="Raleway 1"/>
                <a:ea typeface="Raleway 1"/>
                <a:cs typeface="Raleway 1"/>
                <a:sym typeface="Raleway 1"/>
              </a:rPr>
              <a:t>       online store to support you.</a:t>
            </a:r>
          </a:p>
        </p:txBody>
      </p:sp>
      <p:sp>
        <p:nvSpPr>
          <p:cNvPr id="19" name="TextBox 19"/>
          <p:cNvSpPr txBox="1"/>
          <p:nvPr/>
        </p:nvSpPr>
        <p:spPr>
          <a:xfrm>
            <a:off x="4555322" y="2344744"/>
            <a:ext cx="4046941" cy="549910"/>
          </a:xfrm>
          <a:prstGeom prst="rect">
            <a:avLst/>
          </a:prstGeom>
        </p:spPr>
        <p:txBody>
          <a:bodyPr lIns="0" tIns="0" rIns="0" bIns="0" rtlCol="0" anchor="t">
            <a:spAutoFit/>
          </a:bodyPr>
          <a:lstStyle/>
          <a:p>
            <a:pPr algn="r">
              <a:lnSpc>
                <a:spcPts val="2239"/>
              </a:lnSpc>
            </a:pPr>
            <a:r>
              <a:rPr lang="en-US" sz="1599">
                <a:solidFill>
                  <a:srgbClr val="231F20"/>
                </a:solidFill>
                <a:latin typeface="Raleway 1"/>
                <a:ea typeface="Raleway 1"/>
                <a:cs typeface="Raleway 1"/>
                <a:sym typeface="Raleway 1"/>
              </a:rPr>
              <a:t>Click the “Generate QR Code” button from your dashboard..</a:t>
            </a:r>
          </a:p>
        </p:txBody>
      </p:sp>
      <p:cxnSp>
        <p:nvCxnSpPr>
          <p:cNvPr id="20" name="Straight Arrow Connector 19">
            <a:extLst>
              <a:ext uri="{FF2B5EF4-FFF2-40B4-BE49-F238E27FC236}">
                <a16:creationId xmlns:a16="http://schemas.microsoft.com/office/drawing/2014/main" id="{4CBBDC35-9205-8147-6E89-B47B4D5F353A}"/>
              </a:ext>
            </a:extLst>
          </p:cNvPr>
          <p:cNvCxnSpPr>
            <a:cxnSpLocks/>
          </p:cNvCxnSpPr>
          <p:nvPr/>
        </p:nvCxnSpPr>
        <p:spPr>
          <a:xfrm>
            <a:off x="3465576" y="5638800"/>
            <a:ext cx="1126322" cy="685800"/>
          </a:xfrm>
          <a:prstGeom prst="straightConnector1">
            <a:avLst/>
          </a:prstGeom>
          <a:ln w="28575">
            <a:solidFill>
              <a:srgbClr val="FF0000"/>
            </a:solidFill>
            <a:tailEnd type="triangle"/>
          </a:ln>
        </p:spPr>
        <p:style>
          <a:lnRef idx="1">
            <a:schemeClr val="accent2"/>
          </a:lnRef>
          <a:fillRef idx="0">
            <a:schemeClr val="accent2"/>
          </a:fillRef>
          <a:effectRef idx="0">
            <a:schemeClr val="accent2"/>
          </a:effectRef>
          <a:fontRef idx="minor">
            <a:schemeClr val="tx1"/>
          </a:fontRef>
        </p:style>
      </p:cxn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77240" y="833685"/>
            <a:ext cx="933052" cy="929364"/>
          </a:xfrm>
          <a:custGeom>
            <a:avLst/>
            <a:gdLst/>
            <a:ahLst/>
            <a:cxnLst/>
            <a:rect l="l" t="t" r="r" b="b"/>
            <a:pathLst>
              <a:path w="933052" h="929364">
                <a:moveTo>
                  <a:pt x="0" y="0"/>
                </a:moveTo>
                <a:lnTo>
                  <a:pt x="933052" y="0"/>
                </a:lnTo>
                <a:lnTo>
                  <a:pt x="933052" y="929364"/>
                </a:lnTo>
                <a:lnTo>
                  <a:pt x="0" y="929364"/>
                </a:lnTo>
                <a:lnTo>
                  <a:pt x="0" y="0"/>
                </a:lnTo>
                <a:close/>
              </a:path>
            </a:pathLst>
          </a:custGeom>
          <a:blipFill>
            <a:blip r:embed="rId2"/>
            <a:stretch>
              <a:fillRect/>
            </a:stretch>
          </a:blipFill>
        </p:spPr>
        <p:txBody>
          <a:bodyPr/>
          <a:lstStyle/>
          <a:p>
            <a:endParaRPr lang="en-US"/>
          </a:p>
        </p:txBody>
      </p:sp>
      <p:grpSp>
        <p:nvGrpSpPr>
          <p:cNvPr id="3" name="Group 3"/>
          <p:cNvGrpSpPr>
            <a:grpSpLocks noChangeAspect="1"/>
          </p:cNvGrpSpPr>
          <p:nvPr/>
        </p:nvGrpSpPr>
        <p:grpSpPr>
          <a:xfrm>
            <a:off x="6503816" y="2228172"/>
            <a:ext cx="2289464" cy="4530097"/>
            <a:chOff x="0" y="0"/>
            <a:chExt cx="2620010" cy="5184140"/>
          </a:xfrm>
        </p:grpSpPr>
        <p:sp>
          <p:nvSpPr>
            <p:cNvPr id="4" name="Freeform 4"/>
            <p:cNvSpPr/>
            <p:nvPr/>
          </p:nvSpPr>
          <p:spPr>
            <a:xfrm>
              <a:off x="53340" y="25400"/>
              <a:ext cx="2513330" cy="5132070"/>
            </a:xfrm>
            <a:custGeom>
              <a:avLst/>
              <a:gdLst/>
              <a:ahLst/>
              <a:cxnLst/>
              <a:rect l="l" t="t" r="r" b="b"/>
              <a:pathLst>
                <a:path w="2513330" h="513207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p:spPr>
          <p:txBody>
            <a:bodyPr/>
            <a:lstStyle/>
            <a:p>
              <a:endParaRPr lang="en-US"/>
            </a:p>
          </p:txBody>
        </p:sp>
        <p:sp>
          <p:nvSpPr>
            <p:cNvPr id="5" name="Freeform 5"/>
            <p:cNvSpPr/>
            <p:nvPr/>
          </p:nvSpPr>
          <p:spPr>
            <a:xfrm>
              <a:off x="185420" y="156210"/>
              <a:ext cx="2251710" cy="4876800"/>
            </a:xfrm>
            <a:custGeom>
              <a:avLst/>
              <a:gdLst/>
              <a:ahLst/>
              <a:cxnLst/>
              <a:rect l="l" t="t" r="r" b="b"/>
              <a:pathLst>
                <a:path w="2251710" h="4876800">
                  <a:moveTo>
                    <a:pt x="2040890" y="0"/>
                  </a:moveTo>
                  <a:lnTo>
                    <a:pt x="1769110" y="0"/>
                  </a:lnTo>
                  <a:lnTo>
                    <a:pt x="1769110" y="57150"/>
                  </a:lnTo>
                  <a:cubicBezTo>
                    <a:pt x="1769110" y="121920"/>
                    <a:pt x="1715770" y="175260"/>
                    <a:pt x="1651000" y="175260"/>
                  </a:cubicBezTo>
                  <a:lnTo>
                    <a:pt x="601980" y="175260"/>
                  </a:lnTo>
                  <a:cubicBezTo>
                    <a:pt x="537210" y="175260"/>
                    <a:pt x="483870" y="121920"/>
                    <a:pt x="483870" y="57150"/>
                  </a:cubicBezTo>
                  <a:lnTo>
                    <a:pt x="483870" y="0"/>
                  </a:lnTo>
                  <a:lnTo>
                    <a:pt x="209550" y="0"/>
                  </a:lnTo>
                  <a:cubicBezTo>
                    <a:pt x="93980" y="0"/>
                    <a:pt x="0" y="93980"/>
                    <a:pt x="0" y="209550"/>
                  </a:cubicBezTo>
                  <a:lnTo>
                    <a:pt x="0" y="4667250"/>
                  </a:lnTo>
                  <a:cubicBezTo>
                    <a:pt x="0" y="4782820"/>
                    <a:pt x="93980" y="4876800"/>
                    <a:pt x="209550" y="4876800"/>
                  </a:cubicBezTo>
                  <a:lnTo>
                    <a:pt x="2040890" y="4876800"/>
                  </a:lnTo>
                  <a:cubicBezTo>
                    <a:pt x="2156460" y="4876800"/>
                    <a:pt x="2250440" y="4782820"/>
                    <a:pt x="2250440" y="4667250"/>
                  </a:cubicBezTo>
                  <a:lnTo>
                    <a:pt x="2250440" y="209550"/>
                  </a:lnTo>
                  <a:cubicBezTo>
                    <a:pt x="2251710" y="93980"/>
                    <a:pt x="2157730" y="0"/>
                    <a:pt x="2040890" y="0"/>
                  </a:cubicBezTo>
                  <a:close/>
                </a:path>
              </a:pathLst>
            </a:custGeom>
            <a:blipFill>
              <a:blip r:embed="rId3"/>
              <a:stretch>
                <a:fillRect l="-112" r="-112"/>
              </a:stretch>
            </a:blipFill>
          </p:spPr>
          <p:txBody>
            <a:bodyPr/>
            <a:lstStyle/>
            <a:p>
              <a:endParaRPr lang="en-US"/>
            </a:p>
          </p:txBody>
        </p:sp>
        <p:sp>
          <p:nvSpPr>
            <p:cNvPr id="6" name="Freeform 6"/>
            <p:cNvSpPr/>
            <p:nvPr/>
          </p:nvSpPr>
          <p:spPr>
            <a:xfrm>
              <a:off x="1121410" y="198120"/>
              <a:ext cx="347980" cy="43180"/>
            </a:xfrm>
            <a:custGeom>
              <a:avLst/>
              <a:gdLst/>
              <a:ahLst/>
              <a:cxnLst/>
              <a:rect l="l" t="t" r="r" b="b"/>
              <a:pathLst>
                <a:path w="347980" h="4318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p:spPr>
          <p:txBody>
            <a:bodyPr/>
            <a:lstStyle/>
            <a:p>
              <a:endParaRPr lang="en-US"/>
            </a:p>
          </p:txBody>
        </p:sp>
        <p:sp>
          <p:nvSpPr>
            <p:cNvPr id="7" name="Freeform 7"/>
            <p:cNvSpPr/>
            <p:nvPr/>
          </p:nvSpPr>
          <p:spPr>
            <a:xfrm>
              <a:off x="1578312" y="187909"/>
              <a:ext cx="66636" cy="63602"/>
            </a:xfrm>
            <a:custGeom>
              <a:avLst/>
              <a:gdLst/>
              <a:ahLst/>
              <a:cxnLst/>
              <a:rect l="l" t="t" r="r" b="b"/>
              <a:pathLst>
                <a:path w="66636" h="63602">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solidFill>
          </p:spPr>
          <p:txBody>
            <a:bodyPr/>
            <a:lstStyle/>
            <a:p>
              <a:endParaRPr lang="en-US"/>
            </a:p>
          </p:txBody>
        </p:sp>
        <p:sp>
          <p:nvSpPr>
            <p:cNvPr id="8" name="Freeform 8"/>
            <p:cNvSpPr/>
            <p:nvPr/>
          </p:nvSpPr>
          <p:spPr>
            <a:xfrm>
              <a:off x="0" y="685800"/>
              <a:ext cx="27940" cy="213360"/>
            </a:xfrm>
            <a:custGeom>
              <a:avLst/>
              <a:gdLst/>
              <a:ahLst/>
              <a:cxnLst/>
              <a:rect l="l" t="t" r="r" b="b"/>
              <a:pathLst>
                <a:path w="27940" h="21336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p:spPr>
          <p:txBody>
            <a:bodyPr/>
            <a:lstStyle/>
            <a:p>
              <a:endParaRPr lang="en-US"/>
            </a:p>
          </p:txBody>
        </p:sp>
        <p:sp>
          <p:nvSpPr>
            <p:cNvPr id="9" name="Freeform 9"/>
            <p:cNvSpPr/>
            <p:nvPr/>
          </p:nvSpPr>
          <p:spPr>
            <a:xfrm>
              <a:off x="0" y="1057910"/>
              <a:ext cx="27940" cy="384810"/>
            </a:xfrm>
            <a:custGeom>
              <a:avLst/>
              <a:gdLst/>
              <a:ahLst/>
              <a:cxnLst/>
              <a:rect l="l" t="t" r="r" b="b"/>
              <a:pathLst>
                <a:path w="27940" h="38481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p:spPr>
          <p:txBody>
            <a:bodyPr/>
            <a:lstStyle/>
            <a:p>
              <a:endParaRPr lang="en-US"/>
            </a:p>
          </p:txBody>
        </p:sp>
        <p:sp>
          <p:nvSpPr>
            <p:cNvPr id="10" name="Freeform 10"/>
            <p:cNvSpPr/>
            <p:nvPr/>
          </p:nvSpPr>
          <p:spPr>
            <a:xfrm>
              <a:off x="0" y="1526540"/>
              <a:ext cx="27940" cy="386080"/>
            </a:xfrm>
            <a:custGeom>
              <a:avLst/>
              <a:gdLst/>
              <a:ahLst/>
              <a:cxnLst/>
              <a:rect l="l" t="t" r="r" b="b"/>
              <a:pathLst>
                <a:path w="27940" h="38608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p:spPr>
          <p:txBody>
            <a:bodyPr/>
            <a:lstStyle/>
            <a:p>
              <a:endParaRPr lang="en-US"/>
            </a:p>
          </p:txBody>
        </p:sp>
        <p:sp>
          <p:nvSpPr>
            <p:cNvPr id="11" name="Freeform 11"/>
            <p:cNvSpPr/>
            <p:nvPr/>
          </p:nvSpPr>
          <p:spPr>
            <a:xfrm>
              <a:off x="2592070" y="1184910"/>
              <a:ext cx="27940" cy="618490"/>
            </a:xfrm>
            <a:custGeom>
              <a:avLst/>
              <a:gdLst/>
              <a:ahLst/>
              <a:cxnLst/>
              <a:rect l="l" t="t" r="r" b="b"/>
              <a:pathLst>
                <a:path w="27940" h="61849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p:spPr>
          <p:txBody>
            <a:bodyPr/>
            <a:lstStyle/>
            <a:p>
              <a:endParaRPr lang="en-US"/>
            </a:p>
          </p:txBody>
        </p:sp>
        <p:sp>
          <p:nvSpPr>
            <p:cNvPr id="12" name="Freeform 12"/>
            <p:cNvSpPr/>
            <p:nvPr/>
          </p:nvSpPr>
          <p:spPr>
            <a:xfrm>
              <a:off x="27940" y="0"/>
              <a:ext cx="2564130" cy="5182870"/>
            </a:xfrm>
            <a:custGeom>
              <a:avLst/>
              <a:gdLst/>
              <a:ahLst/>
              <a:cxnLst/>
              <a:rect l="l" t="t" r="r" b="b"/>
              <a:pathLst>
                <a:path w="2564130" h="518287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p:spPr>
          <p:txBody>
            <a:bodyPr/>
            <a:lstStyle/>
            <a:p>
              <a:endParaRPr lang="en-US"/>
            </a:p>
          </p:txBody>
        </p:sp>
      </p:grpSp>
      <p:grpSp>
        <p:nvGrpSpPr>
          <p:cNvPr id="13" name="Group 13"/>
          <p:cNvGrpSpPr/>
          <p:nvPr/>
        </p:nvGrpSpPr>
        <p:grpSpPr>
          <a:xfrm>
            <a:off x="0" y="0"/>
            <a:ext cx="10058400" cy="104451"/>
            <a:chOff x="0" y="0"/>
            <a:chExt cx="4451339" cy="46225"/>
          </a:xfrm>
        </p:grpSpPr>
        <p:sp>
          <p:nvSpPr>
            <p:cNvPr id="14" name="Freeform 14"/>
            <p:cNvSpPr/>
            <p:nvPr/>
          </p:nvSpPr>
          <p:spPr>
            <a:xfrm>
              <a:off x="0" y="0"/>
              <a:ext cx="4451340" cy="46225"/>
            </a:xfrm>
            <a:custGeom>
              <a:avLst/>
              <a:gdLst/>
              <a:ahLst/>
              <a:cxnLst/>
              <a:rect l="l" t="t" r="r" b="b"/>
              <a:pathLst>
                <a:path w="4451340" h="46225">
                  <a:moveTo>
                    <a:pt x="0" y="0"/>
                  </a:moveTo>
                  <a:lnTo>
                    <a:pt x="4451340" y="0"/>
                  </a:lnTo>
                  <a:lnTo>
                    <a:pt x="4451340" y="46225"/>
                  </a:lnTo>
                  <a:lnTo>
                    <a:pt x="0" y="46225"/>
                  </a:lnTo>
                  <a:close/>
                </a:path>
              </a:pathLst>
            </a:custGeom>
            <a:solidFill>
              <a:srgbClr val="C4E2F6"/>
            </a:solidFill>
          </p:spPr>
          <p:txBody>
            <a:bodyPr/>
            <a:lstStyle/>
            <a:p>
              <a:endParaRPr lang="en-US"/>
            </a:p>
          </p:txBody>
        </p:sp>
        <p:sp>
          <p:nvSpPr>
            <p:cNvPr id="15" name="TextBox 15"/>
            <p:cNvSpPr txBox="1"/>
            <p:nvPr/>
          </p:nvSpPr>
          <p:spPr>
            <a:xfrm>
              <a:off x="0" y="-19050"/>
              <a:ext cx="4451339" cy="65275"/>
            </a:xfrm>
            <a:prstGeom prst="rect">
              <a:avLst/>
            </a:prstGeom>
          </p:spPr>
          <p:txBody>
            <a:bodyPr lIns="40014" tIns="40014" rIns="40014" bIns="40014" rtlCol="0" anchor="ctr"/>
            <a:lstStyle/>
            <a:p>
              <a:pPr algn="ctr">
                <a:lnSpc>
                  <a:spcPts val="1602"/>
                </a:lnSpc>
              </a:pPr>
              <a:endParaRPr/>
            </a:p>
          </p:txBody>
        </p:sp>
      </p:grpSp>
      <p:grpSp>
        <p:nvGrpSpPr>
          <p:cNvPr id="16" name="Group 16"/>
          <p:cNvGrpSpPr/>
          <p:nvPr/>
        </p:nvGrpSpPr>
        <p:grpSpPr>
          <a:xfrm>
            <a:off x="0" y="142549"/>
            <a:ext cx="10058400" cy="216990"/>
            <a:chOff x="0" y="0"/>
            <a:chExt cx="4451339" cy="96029"/>
          </a:xfrm>
        </p:grpSpPr>
        <p:sp>
          <p:nvSpPr>
            <p:cNvPr id="17" name="Freeform 17"/>
            <p:cNvSpPr/>
            <p:nvPr/>
          </p:nvSpPr>
          <p:spPr>
            <a:xfrm>
              <a:off x="0" y="0"/>
              <a:ext cx="4451340" cy="96029"/>
            </a:xfrm>
            <a:custGeom>
              <a:avLst/>
              <a:gdLst/>
              <a:ahLst/>
              <a:cxnLst/>
              <a:rect l="l" t="t" r="r" b="b"/>
              <a:pathLst>
                <a:path w="4451340" h="96029">
                  <a:moveTo>
                    <a:pt x="0" y="0"/>
                  </a:moveTo>
                  <a:lnTo>
                    <a:pt x="4451340" y="0"/>
                  </a:lnTo>
                  <a:lnTo>
                    <a:pt x="4451340" y="96029"/>
                  </a:lnTo>
                  <a:lnTo>
                    <a:pt x="0" y="96029"/>
                  </a:lnTo>
                  <a:close/>
                </a:path>
              </a:pathLst>
            </a:custGeom>
            <a:solidFill>
              <a:srgbClr val="1B447E"/>
            </a:solidFill>
          </p:spPr>
          <p:txBody>
            <a:bodyPr/>
            <a:lstStyle/>
            <a:p>
              <a:endParaRPr lang="en-US"/>
            </a:p>
          </p:txBody>
        </p:sp>
        <p:sp>
          <p:nvSpPr>
            <p:cNvPr id="18" name="TextBox 18"/>
            <p:cNvSpPr txBox="1"/>
            <p:nvPr/>
          </p:nvSpPr>
          <p:spPr>
            <a:xfrm>
              <a:off x="0" y="-19050"/>
              <a:ext cx="4451339" cy="115079"/>
            </a:xfrm>
            <a:prstGeom prst="rect">
              <a:avLst/>
            </a:prstGeom>
          </p:spPr>
          <p:txBody>
            <a:bodyPr lIns="40014" tIns="40014" rIns="40014" bIns="40014" rtlCol="0" anchor="ctr"/>
            <a:lstStyle/>
            <a:p>
              <a:pPr algn="ctr">
                <a:lnSpc>
                  <a:spcPts val="1602"/>
                </a:lnSpc>
              </a:pPr>
              <a:endParaRPr/>
            </a:p>
          </p:txBody>
        </p:sp>
      </p:grpSp>
      <p:grpSp>
        <p:nvGrpSpPr>
          <p:cNvPr id="19" name="Group 19"/>
          <p:cNvGrpSpPr/>
          <p:nvPr/>
        </p:nvGrpSpPr>
        <p:grpSpPr>
          <a:xfrm>
            <a:off x="1860340" y="1337904"/>
            <a:ext cx="2788887" cy="323838"/>
            <a:chOff x="0" y="0"/>
            <a:chExt cx="3718515" cy="431784"/>
          </a:xfrm>
        </p:grpSpPr>
        <p:sp>
          <p:nvSpPr>
            <p:cNvPr id="20" name="Freeform 20"/>
            <p:cNvSpPr/>
            <p:nvPr/>
          </p:nvSpPr>
          <p:spPr>
            <a:xfrm>
              <a:off x="0" y="0"/>
              <a:ext cx="3718515" cy="431784"/>
            </a:xfrm>
            <a:custGeom>
              <a:avLst/>
              <a:gdLst/>
              <a:ahLst/>
              <a:cxnLst/>
              <a:rect l="l" t="t" r="r" b="b"/>
              <a:pathLst>
                <a:path w="3718515" h="431784">
                  <a:moveTo>
                    <a:pt x="0" y="0"/>
                  </a:moveTo>
                  <a:lnTo>
                    <a:pt x="3718515" y="0"/>
                  </a:lnTo>
                  <a:lnTo>
                    <a:pt x="3718515" y="431784"/>
                  </a:lnTo>
                  <a:lnTo>
                    <a:pt x="0" y="431784"/>
                  </a:lnTo>
                  <a:lnTo>
                    <a:pt x="0" y="0"/>
                  </a:lnTo>
                  <a:close/>
                </a:path>
              </a:pathLst>
            </a:custGeom>
            <a:blipFill>
              <a:blip r:embed="rId4">
                <a:extLst>
                  <a:ext uri="{96DAC541-7B7A-43D3-8B79-37D633B846F1}">
                    <asvg:svgBlip xmlns:asvg="http://schemas.microsoft.com/office/drawing/2016/SVG/main" r:embed="rId5"/>
                  </a:ext>
                </a:extLst>
              </a:blip>
              <a:stretch>
                <a:fillRect t="-595" b="-595"/>
              </a:stretch>
            </a:blipFill>
          </p:spPr>
          <p:txBody>
            <a:bodyPr/>
            <a:lstStyle/>
            <a:p>
              <a:endParaRPr lang="en-US"/>
            </a:p>
          </p:txBody>
        </p:sp>
        <p:sp>
          <p:nvSpPr>
            <p:cNvPr id="21" name="TextBox 21"/>
            <p:cNvSpPr txBox="1"/>
            <p:nvPr/>
          </p:nvSpPr>
          <p:spPr>
            <a:xfrm>
              <a:off x="506302" y="-917"/>
              <a:ext cx="3090802" cy="395519"/>
            </a:xfrm>
            <a:prstGeom prst="rect">
              <a:avLst/>
            </a:prstGeom>
          </p:spPr>
          <p:txBody>
            <a:bodyPr lIns="0" tIns="0" rIns="0" bIns="0" rtlCol="0" anchor="t">
              <a:spAutoFit/>
            </a:bodyPr>
            <a:lstStyle/>
            <a:p>
              <a:pPr algn="l">
                <a:lnSpc>
                  <a:spcPts val="2544"/>
                </a:lnSpc>
                <a:spcBef>
                  <a:spcPct val="0"/>
                </a:spcBef>
              </a:pPr>
              <a:r>
                <a:rPr lang="en-US" sz="1817" b="1" i="1" spc="90">
                  <a:solidFill>
                    <a:srgbClr val="FFFFFF"/>
                  </a:solidFill>
                  <a:latin typeface="Raleway 2 Bold Italics"/>
                  <a:ea typeface="Raleway 2 Bold Italics"/>
                  <a:cs typeface="Raleway 2 Bold Italics"/>
                  <a:sym typeface="Raleway 2 Bold Italics"/>
                </a:rPr>
                <a:t>Quick &amp; Easy Guide</a:t>
              </a:r>
            </a:p>
          </p:txBody>
        </p:sp>
      </p:grpSp>
      <p:sp>
        <p:nvSpPr>
          <p:cNvPr id="22" name="Freeform 22"/>
          <p:cNvSpPr/>
          <p:nvPr/>
        </p:nvSpPr>
        <p:spPr>
          <a:xfrm>
            <a:off x="6138403" y="2228172"/>
            <a:ext cx="4648350" cy="5651490"/>
          </a:xfrm>
          <a:custGeom>
            <a:avLst/>
            <a:gdLst/>
            <a:ahLst/>
            <a:cxnLst/>
            <a:rect l="l" t="t" r="r" b="b"/>
            <a:pathLst>
              <a:path w="4648350" h="5651490">
                <a:moveTo>
                  <a:pt x="0" y="0"/>
                </a:moveTo>
                <a:lnTo>
                  <a:pt x="4648350" y="0"/>
                </a:lnTo>
                <a:lnTo>
                  <a:pt x="4648350" y="5651490"/>
                </a:lnTo>
                <a:lnTo>
                  <a:pt x="0" y="5651490"/>
                </a:lnTo>
                <a:lnTo>
                  <a:pt x="0" y="0"/>
                </a:lnTo>
                <a:close/>
              </a:path>
            </a:pathLst>
          </a:custGeom>
          <a:blipFill>
            <a:blip r:embed="rId6"/>
            <a:stretch>
              <a:fillRect/>
            </a:stretch>
          </a:blipFill>
        </p:spPr>
        <p:txBody>
          <a:bodyPr/>
          <a:lstStyle/>
          <a:p>
            <a:endParaRPr lang="en-US"/>
          </a:p>
        </p:txBody>
      </p:sp>
      <p:sp>
        <p:nvSpPr>
          <p:cNvPr id="23" name="TextBox 23"/>
          <p:cNvSpPr txBox="1"/>
          <p:nvPr/>
        </p:nvSpPr>
        <p:spPr>
          <a:xfrm>
            <a:off x="1860340" y="710565"/>
            <a:ext cx="6120846" cy="531736"/>
          </a:xfrm>
          <a:prstGeom prst="rect">
            <a:avLst/>
          </a:prstGeom>
        </p:spPr>
        <p:txBody>
          <a:bodyPr lIns="0" tIns="0" rIns="0" bIns="0" rtlCol="0" anchor="t">
            <a:spAutoFit/>
          </a:bodyPr>
          <a:lstStyle/>
          <a:p>
            <a:pPr algn="l">
              <a:lnSpc>
                <a:spcPts val="4284"/>
              </a:lnSpc>
              <a:spcBef>
                <a:spcPct val="0"/>
              </a:spcBef>
            </a:pPr>
            <a:r>
              <a:rPr lang="en-US" sz="3060" b="1" spc="153">
                <a:solidFill>
                  <a:srgbClr val="231F20"/>
                </a:solidFill>
                <a:latin typeface="Raleway 2 Heavy"/>
                <a:ea typeface="Raleway 2 Heavy"/>
                <a:cs typeface="Raleway 2 Heavy"/>
                <a:sym typeface="Raleway 2 Heavy"/>
              </a:rPr>
              <a:t>KERNEL TRACKER</a:t>
            </a:r>
          </a:p>
        </p:txBody>
      </p:sp>
      <p:sp>
        <p:nvSpPr>
          <p:cNvPr id="24" name="TextBox 24"/>
          <p:cNvSpPr txBox="1"/>
          <p:nvPr/>
        </p:nvSpPr>
        <p:spPr>
          <a:xfrm>
            <a:off x="777240" y="2439324"/>
            <a:ext cx="3722792" cy="446017"/>
          </a:xfrm>
          <a:prstGeom prst="rect">
            <a:avLst/>
          </a:prstGeom>
        </p:spPr>
        <p:txBody>
          <a:bodyPr lIns="0" tIns="0" rIns="0" bIns="0" rtlCol="0" anchor="t">
            <a:spAutoFit/>
          </a:bodyPr>
          <a:lstStyle/>
          <a:p>
            <a:pPr algn="l">
              <a:lnSpc>
                <a:spcPts val="3618"/>
              </a:lnSpc>
            </a:pPr>
            <a:r>
              <a:rPr lang="en-US" sz="2584" b="1">
                <a:solidFill>
                  <a:srgbClr val="1B447E"/>
                </a:solidFill>
                <a:latin typeface="Raleway 2 Bold"/>
                <a:ea typeface="Raleway 2 Bold"/>
                <a:cs typeface="Raleway 2 Bold"/>
                <a:sym typeface="Raleway 2 Bold"/>
              </a:rPr>
              <a:t>MANAGE INVENTORY</a:t>
            </a:r>
          </a:p>
        </p:txBody>
      </p:sp>
      <p:sp>
        <p:nvSpPr>
          <p:cNvPr id="25" name="TextBox 25"/>
          <p:cNvSpPr txBox="1"/>
          <p:nvPr/>
        </p:nvSpPr>
        <p:spPr>
          <a:xfrm>
            <a:off x="777240" y="4047204"/>
            <a:ext cx="4500467" cy="446017"/>
          </a:xfrm>
          <a:prstGeom prst="rect">
            <a:avLst/>
          </a:prstGeom>
        </p:spPr>
        <p:txBody>
          <a:bodyPr lIns="0" tIns="0" rIns="0" bIns="0" rtlCol="0" anchor="t">
            <a:spAutoFit/>
          </a:bodyPr>
          <a:lstStyle/>
          <a:p>
            <a:pPr algn="l">
              <a:lnSpc>
                <a:spcPts val="3618"/>
              </a:lnSpc>
            </a:pPr>
            <a:r>
              <a:rPr lang="en-US" sz="2584" b="1">
                <a:solidFill>
                  <a:srgbClr val="1B447E"/>
                </a:solidFill>
                <a:latin typeface="Raleway 2 Bold"/>
                <a:ea typeface="Raleway 2 Bold"/>
                <a:cs typeface="Raleway 2 Bold"/>
                <a:sym typeface="Raleway 2 Bold"/>
              </a:rPr>
              <a:t>VIEW DISTRIBUTED STOCK</a:t>
            </a:r>
          </a:p>
        </p:txBody>
      </p:sp>
      <p:sp>
        <p:nvSpPr>
          <p:cNvPr id="26" name="TextBox 26"/>
          <p:cNvSpPr txBox="1"/>
          <p:nvPr/>
        </p:nvSpPr>
        <p:spPr>
          <a:xfrm>
            <a:off x="777240" y="5595907"/>
            <a:ext cx="4500467" cy="446128"/>
          </a:xfrm>
          <a:prstGeom prst="rect">
            <a:avLst/>
          </a:prstGeom>
        </p:spPr>
        <p:txBody>
          <a:bodyPr lIns="0" tIns="0" rIns="0" bIns="0" rtlCol="0" anchor="t">
            <a:spAutoFit/>
          </a:bodyPr>
          <a:lstStyle/>
          <a:p>
            <a:pPr algn="l">
              <a:lnSpc>
                <a:spcPts val="3618"/>
              </a:lnSpc>
            </a:pPr>
            <a:r>
              <a:rPr lang="en-US" sz="2584" b="1">
                <a:solidFill>
                  <a:srgbClr val="1B447E"/>
                </a:solidFill>
                <a:latin typeface="Raleway 2 Bold"/>
                <a:ea typeface="Raleway 2 Bold"/>
                <a:cs typeface="Raleway 2 Bold"/>
                <a:sym typeface="Raleway 2 Bold"/>
              </a:rPr>
              <a:t>MANAGE SITE LOCATIONS</a:t>
            </a:r>
          </a:p>
        </p:txBody>
      </p:sp>
      <p:sp>
        <p:nvSpPr>
          <p:cNvPr id="27" name="TextBox 27"/>
          <p:cNvSpPr txBox="1"/>
          <p:nvPr/>
        </p:nvSpPr>
        <p:spPr>
          <a:xfrm>
            <a:off x="1243766" y="2987118"/>
            <a:ext cx="1549407" cy="826083"/>
          </a:xfrm>
          <a:prstGeom prst="rect">
            <a:avLst/>
          </a:prstGeom>
        </p:spPr>
        <p:txBody>
          <a:bodyPr lIns="0" tIns="0" rIns="0" bIns="0" rtlCol="0" anchor="t">
            <a:spAutoFit/>
          </a:bodyPr>
          <a:lstStyle/>
          <a:p>
            <a:pPr algn="just">
              <a:lnSpc>
                <a:spcPts val="2239"/>
              </a:lnSpc>
            </a:pPr>
            <a:r>
              <a:rPr lang="en-US" sz="1599">
                <a:solidFill>
                  <a:srgbClr val="231F20"/>
                </a:solidFill>
                <a:latin typeface="Raleway 1"/>
                <a:ea typeface="Raleway 1"/>
                <a:cs typeface="Raleway 1"/>
                <a:sym typeface="Raleway 1"/>
              </a:rPr>
              <a:t>By Scout</a:t>
            </a:r>
          </a:p>
          <a:p>
            <a:pPr algn="just">
              <a:lnSpc>
                <a:spcPts val="2239"/>
              </a:lnSpc>
            </a:pPr>
            <a:r>
              <a:rPr lang="en-US" sz="1599">
                <a:solidFill>
                  <a:srgbClr val="231F20"/>
                </a:solidFill>
                <a:latin typeface="Raleway 1"/>
                <a:ea typeface="Raleway 1"/>
                <a:cs typeface="Raleway 1"/>
                <a:sym typeface="Raleway 1"/>
              </a:rPr>
              <a:t>Container</a:t>
            </a:r>
          </a:p>
          <a:p>
            <a:pPr algn="just">
              <a:lnSpc>
                <a:spcPts val="2239"/>
              </a:lnSpc>
            </a:pPr>
            <a:r>
              <a:rPr lang="en-US" sz="1599">
                <a:solidFill>
                  <a:srgbClr val="231F20"/>
                </a:solidFill>
                <a:latin typeface="Raleway 1"/>
                <a:ea typeface="Raleway 1"/>
                <a:cs typeface="Raleway 1"/>
                <a:sym typeface="Raleway 1"/>
              </a:rPr>
              <a:t>Retail Value!</a:t>
            </a:r>
          </a:p>
        </p:txBody>
      </p:sp>
      <p:sp>
        <p:nvSpPr>
          <p:cNvPr id="28" name="TextBox 28"/>
          <p:cNvSpPr txBox="1"/>
          <p:nvPr/>
        </p:nvSpPr>
        <p:spPr>
          <a:xfrm>
            <a:off x="1243766" y="4550371"/>
            <a:ext cx="1549407" cy="826083"/>
          </a:xfrm>
          <a:prstGeom prst="rect">
            <a:avLst/>
          </a:prstGeom>
        </p:spPr>
        <p:txBody>
          <a:bodyPr lIns="0" tIns="0" rIns="0" bIns="0" rtlCol="0" anchor="t">
            <a:spAutoFit/>
          </a:bodyPr>
          <a:lstStyle/>
          <a:p>
            <a:pPr algn="just">
              <a:lnSpc>
                <a:spcPts val="2239"/>
              </a:lnSpc>
            </a:pPr>
            <a:r>
              <a:rPr lang="en-US" sz="1599">
                <a:solidFill>
                  <a:srgbClr val="231F20"/>
                </a:solidFill>
                <a:latin typeface="Raleway 1"/>
                <a:ea typeface="Raleway 1"/>
                <a:cs typeface="Raleway 1"/>
                <a:sym typeface="Raleway 1"/>
              </a:rPr>
              <a:t>By Scout</a:t>
            </a:r>
          </a:p>
          <a:p>
            <a:pPr algn="just">
              <a:lnSpc>
                <a:spcPts val="2239"/>
              </a:lnSpc>
            </a:pPr>
            <a:r>
              <a:rPr lang="en-US" sz="1599">
                <a:solidFill>
                  <a:srgbClr val="231F20"/>
                </a:solidFill>
                <a:latin typeface="Raleway 1"/>
                <a:ea typeface="Raleway 1"/>
                <a:cs typeface="Raleway 1"/>
                <a:sym typeface="Raleway 1"/>
              </a:rPr>
              <a:t>Container</a:t>
            </a:r>
          </a:p>
          <a:p>
            <a:pPr algn="just">
              <a:lnSpc>
                <a:spcPts val="2239"/>
              </a:lnSpc>
            </a:pPr>
            <a:r>
              <a:rPr lang="en-US" sz="1599">
                <a:solidFill>
                  <a:srgbClr val="231F20"/>
                </a:solidFill>
                <a:latin typeface="Raleway 1"/>
                <a:ea typeface="Raleway 1"/>
                <a:cs typeface="Raleway 1"/>
                <a:sym typeface="Raleway 1"/>
              </a:rPr>
              <a:t>Retail Value</a:t>
            </a:r>
          </a:p>
        </p:txBody>
      </p:sp>
      <p:sp>
        <p:nvSpPr>
          <p:cNvPr id="29" name="TextBox 29"/>
          <p:cNvSpPr txBox="1"/>
          <p:nvPr/>
        </p:nvSpPr>
        <p:spPr>
          <a:xfrm>
            <a:off x="1243766" y="6169077"/>
            <a:ext cx="3405460" cy="1102360"/>
          </a:xfrm>
          <a:prstGeom prst="rect">
            <a:avLst/>
          </a:prstGeom>
        </p:spPr>
        <p:txBody>
          <a:bodyPr lIns="0" tIns="0" rIns="0" bIns="0" rtlCol="0" anchor="t">
            <a:spAutoFit/>
          </a:bodyPr>
          <a:lstStyle/>
          <a:p>
            <a:pPr algn="just">
              <a:lnSpc>
                <a:spcPts val="2239"/>
              </a:lnSpc>
            </a:pPr>
            <a:r>
              <a:rPr lang="en-US" sz="1599">
                <a:solidFill>
                  <a:srgbClr val="231F20"/>
                </a:solidFill>
                <a:latin typeface="Raleway 1"/>
                <a:ea typeface="Raleway 1"/>
                <a:cs typeface="Raleway 1"/>
                <a:sym typeface="Raleway 1"/>
              </a:rPr>
              <a:t>Create location opportunities</a:t>
            </a:r>
          </a:p>
          <a:p>
            <a:pPr algn="just">
              <a:lnSpc>
                <a:spcPts val="2239"/>
              </a:lnSpc>
            </a:pPr>
            <a:r>
              <a:rPr lang="en-US" sz="1599">
                <a:solidFill>
                  <a:srgbClr val="231F20"/>
                </a:solidFill>
                <a:latin typeface="Raleway 1"/>
                <a:ea typeface="Raleway 1"/>
                <a:cs typeface="Raleway 1"/>
                <a:sym typeface="Raleway 1"/>
              </a:rPr>
              <a:t>Limit number of Scouts</a:t>
            </a:r>
          </a:p>
          <a:p>
            <a:pPr algn="just">
              <a:lnSpc>
                <a:spcPts val="2239"/>
              </a:lnSpc>
            </a:pPr>
            <a:r>
              <a:rPr lang="en-US" sz="1599">
                <a:solidFill>
                  <a:srgbClr val="231F20"/>
                </a:solidFill>
                <a:latin typeface="Raleway 1"/>
                <a:ea typeface="Raleway 1"/>
                <a:cs typeface="Raleway 1"/>
                <a:sym typeface="Raleway 1"/>
              </a:rPr>
              <a:t>Assign Scouts to Shifts</a:t>
            </a:r>
          </a:p>
          <a:p>
            <a:pPr algn="just">
              <a:lnSpc>
                <a:spcPts val="2239"/>
              </a:lnSpc>
            </a:pPr>
            <a:endParaRPr lang="en-US" sz="1599">
              <a:solidFill>
                <a:srgbClr val="231F20"/>
              </a:solidFill>
              <a:latin typeface="Raleway 1"/>
              <a:ea typeface="Raleway 1"/>
              <a:cs typeface="Raleway 1"/>
              <a:sym typeface="Raleway 1"/>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77240" y="833685"/>
            <a:ext cx="933052" cy="929364"/>
          </a:xfrm>
          <a:custGeom>
            <a:avLst/>
            <a:gdLst/>
            <a:ahLst/>
            <a:cxnLst/>
            <a:rect l="l" t="t" r="r" b="b"/>
            <a:pathLst>
              <a:path w="933052" h="929364">
                <a:moveTo>
                  <a:pt x="0" y="0"/>
                </a:moveTo>
                <a:lnTo>
                  <a:pt x="933052" y="0"/>
                </a:lnTo>
                <a:lnTo>
                  <a:pt x="933052" y="929364"/>
                </a:lnTo>
                <a:lnTo>
                  <a:pt x="0" y="929364"/>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0" y="0"/>
            <a:ext cx="10058400" cy="104451"/>
            <a:chOff x="0" y="0"/>
            <a:chExt cx="4451339" cy="46225"/>
          </a:xfrm>
        </p:grpSpPr>
        <p:sp>
          <p:nvSpPr>
            <p:cNvPr id="4" name="Freeform 4"/>
            <p:cNvSpPr/>
            <p:nvPr/>
          </p:nvSpPr>
          <p:spPr>
            <a:xfrm>
              <a:off x="0" y="0"/>
              <a:ext cx="4451340" cy="46225"/>
            </a:xfrm>
            <a:custGeom>
              <a:avLst/>
              <a:gdLst/>
              <a:ahLst/>
              <a:cxnLst/>
              <a:rect l="l" t="t" r="r" b="b"/>
              <a:pathLst>
                <a:path w="4451340" h="46225">
                  <a:moveTo>
                    <a:pt x="0" y="0"/>
                  </a:moveTo>
                  <a:lnTo>
                    <a:pt x="4451340" y="0"/>
                  </a:lnTo>
                  <a:lnTo>
                    <a:pt x="4451340" y="46225"/>
                  </a:lnTo>
                  <a:lnTo>
                    <a:pt x="0" y="46225"/>
                  </a:lnTo>
                  <a:close/>
                </a:path>
              </a:pathLst>
            </a:custGeom>
            <a:solidFill>
              <a:srgbClr val="C4E2F6"/>
            </a:solidFill>
          </p:spPr>
          <p:txBody>
            <a:bodyPr/>
            <a:lstStyle/>
            <a:p>
              <a:endParaRPr lang="en-US"/>
            </a:p>
          </p:txBody>
        </p:sp>
        <p:sp>
          <p:nvSpPr>
            <p:cNvPr id="5" name="TextBox 5"/>
            <p:cNvSpPr txBox="1"/>
            <p:nvPr/>
          </p:nvSpPr>
          <p:spPr>
            <a:xfrm>
              <a:off x="0" y="-19050"/>
              <a:ext cx="4451339" cy="65275"/>
            </a:xfrm>
            <a:prstGeom prst="rect">
              <a:avLst/>
            </a:prstGeom>
          </p:spPr>
          <p:txBody>
            <a:bodyPr lIns="40014" tIns="40014" rIns="40014" bIns="40014" rtlCol="0" anchor="ctr"/>
            <a:lstStyle/>
            <a:p>
              <a:pPr algn="ctr">
                <a:lnSpc>
                  <a:spcPts val="1602"/>
                </a:lnSpc>
              </a:pPr>
              <a:endParaRPr/>
            </a:p>
          </p:txBody>
        </p:sp>
      </p:grpSp>
      <p:grpSp>
        <p:nvGrpSpPr>
          <p:cNvPr id="6" name="Group 6"/>
          <p:cNvGrpSpPr/>
          <p:nvPr/>
        </p:nvGrpSpPr>
        <p:grpSpPr>
          <a:xfrm>
            <a:off x="0" y="142549"/>
            <a:ext cx="10058400" cy="216990"/>
            <a:chOff x="0" y="0"/>
            <a:chExt cx="4451339" cy="96029"/>
          </a:xfrm>
        </p:grpSpPr>
        <p:sp>
          <p:nvSpPr>
            <p:cNvPr id="7" name="Freeform 7"/>
            <p:cNvSpPr/>
            <p:nvPr/>
          </p:nvSpPr>
          <p:spPr>
            <a:xfrm>
              <a:off x="0" y="0"/>
              <a:ext cx="4451340" cy="96029"/>
            </a:xfrm>
            <a:custGeom>
              <a:avLst/>
              <a:gdLst/>
              <a:ahLst/>
              <a:cxnLst/>
              <a:rect l="l" t="t" r="r" b="b"/>
              <a:pathLst>
                <a:path w="4451340" h="96029">
                  <a:moveTo>
                    <a:pt x="0" y="0"/>
                  </a:moveTo>
                  <a:lnTo>
                    <a:pt x="4451340" y="0"/>
                  </a:lnTo>
                  <a:lnTo>
                    <a:pt x="4451340" y="96029"/>
                  </a:lnTo>
                  <a:lnTo>
                    <a:pt x="0" y="96029"/>
                  </a:lnTo>
                  <a:close/>
                </a:path>
              </a:pathLst>
            </a:custGeom>
            <a:solidFill>
              <a:srgbClr val="1B447E"/>
            </a:solidFill>
          </p:spPr>
          <p:txBody>
            <a:bodyPr/>
            <a:lstStyle/>
            <a:p>
              <a:endParaRPr lang="en-US"/>
            </a:p>
          </p:txBody>
        </p:sp>
        <p:sp>
          <p:nvSpPr>
            <p:cNvPr id="8" name="TextBox 8"/>
            <p:cNvSpPr txBox="1"/>
            <p:nvPr/>
          </p:nvSpPr>
          <p:spPr>
            <a:xfrm>
              <a:off x="0" y="-19050"/>
              <a:ext cx="4451339" cy="115079"/>
            </a:xfrm>
            <a:prstGeom prst="rect">
              <a:avLst/>
            </a:prstGeom>
          </p:spPr>
          <p:txBody>
            <a:bodyPr lIns="40014" tIns="40014" rIns="40014" bIns="40014" rtlCol="0" anchor="ctr"/>
            <a:lstStyle/>
            <a:p>
              <a:pPr algn="ctr">
                <a:lnSpc>
                  <a:spcPts val="1602"/>
                </a:lnSpc>
              </a:pPr>
              <a:endParaRPr/>
            </a:p>
          </p:txBody>
        </p:sp>
      </p:grpSp>
      <p:grpSp>
        <p:nvGrpSpPr>
          <p:cNvPr id="9" name="Group 9"/>
          <p:cNvGrpSpPr/>
          <p:nvPr/>
        </p:nvGrpSpPr>
        <p:grpSpPr>
          <a:xfrm>
            <a:off x="1860340" y="1337904"/>
            <a:ext cx="2788887" cy="323838"/>
            <a:chOff x="0" y="0"/>
            <a:chExt cx="3718515" cy="431784"/>
          </a:xfrm>
        </p:grpSpPr>
        <p:sp>
          <p:nvSpPr>
            <p:cNvPr id="10" name="Freeform 10"/>
            <p:cNvSpPr/>
            <p:nvPr/>
          </p:nvSpPr>
          <p:spPr>
            <a:xfrm>
              <a:off x="0" y="0"/>
              <a:ext cx="3718515" cy="431784"/>
            </a:xfrm>
            <a:custGeom>
              <a:avLst/>
              <a:gdLst/>
              <a:ahLst/>
              <a:cxnLst/>
              <a:rect l="l" t="t" r="r" b="b"/>
              <a:pathLst>
                <a:path w="3718515" h="431784">
                  <a:moveTo>
                    <a:pt x="0" y="0"/>
                  </a:moveTo>
                  <a:lnTo>
                    <a:pt x="3718515" y="0"/>
                  </a:lnTo>
                  <a:lnTo>
                    <a:pt x="3718515" y="431784"/>
                  </a:lnTo>
                  <a:lnTo>
                    <a:pt x="0" y="431784"/>
                  </a:lnTo>
                  <a:lnTo>
                    <a:pt x="0" y="0"/>
                  </a:lnTo>
                  <a:close/>
                </a:path>
              </a:pathLst>
            </a:custGeom>
            <a:blipFill>
              <a:blip r:embed="rId3">
                <a:extLst>
                  <a:ext uri="{96DAC541-7B7A-43D3-8B79-37D633B846F1}">
                    <asvg:svgBlip xmlns:asvg="http://schemas.microsoft.com/office/drawing/2016/SVG/main" r:embed="rId4"/>
                  </a:ext>
                </a:extLst>
              </a:blip>
              <a:stretch>
                <a:fillRect t="-595" b="-595"/>
              </a:stretch>
            </a:blipFill>
          </p:spPr>
          <p:txBody>
            <a:bodyPr/>
            <a:lstStyle/>
            <a:p>
              <a:endParaRPr lang="en-US"/>
            </a:p>
          </p:txBody>
        </p:sp>
        <p:sp>
          <p:nvSpPr>
            <p:cNvPr id="11" name="TextBox 11"/>
            <p:cNvSpPr txBox="1"/>
            <p:nvPr/>
          </p:nvSpPr>
          <p:spPr>
            <a:xfrm>
              <a:off x="506302" y="-917"/>
              <a:ext cx="3090802" cy="395519"/>
            </a:xfrm>
            <a:prstGeom prst="rect">
              <a:avLst/>
            </a:prstGeom>
          </p:spPr>
          <p:txBody>
            <a:bodyPr lIns="0" tIns="0" rIns="0" bIns="0" rtlCol="0" anchor="t">
              <a:spAutoFit/>
            </a:bodyPr>
            <a:lstStyle/>
            <a:p>
              <a:pPr algn="l">
                <a:lnSpc>
                  <a:spcPts val="2544"/>
                </a:lnSpc>
                <a:spcBef>
                  <a:spcPct val="0"/>
                </a:spcBef>
              </a:pPr>
              <a:r>
                <a:rPr lang="en-US" sz="1817" b="1" i="1" spc="90">
                  <a:solidFill>
                    <a:srgbClr val="FFFFFF"/>
                  </a:solidFill>
                  <a:latin typeface="Raleway 2 Bold Italics"/>
                  <a:ea typeface="Raleway 2 Bold Italics"/>
                  <a:cs typeface="Raleway 2 Bold Italics"/>
                  <a:sym typeface="Raleway 2 Bold Italics"/>
                </a:rPr>
                <a:t>Quick &amp; Easy Guide</a:t>
              </a:r>
            </a:p>
          </p:txBody>
        </p:sp>
      </p:grpSp>
      <p:sp>
        <p:nvSpPr>
          <p:cNvPr id="12" name="Freeform 12"/>
          <p:cNvSpPr/>
          <p:nvPr/>
        </p:nvSpPr>
        <p:spPr>
          <a:xfrm>
            <a:off x="6960456" y="2496474"/>
            <a:ext cx="2320704" cy="3083992"/>
          </a:xfrm>
          <a:custGeom>
            <a:avLst/>
            <a:gdLst/>
            <a:ahLst/>
            <a:cxnLst/>
            <a:rect l="l" t="t" r="r" b="b"/>
            <a:pathLst>
              <a:path w="2320704" h="3083992">
                <a:moveTo>
                  <a:pt x="0" y="0"/>
                </a:moveTo>
                <a:lnTo>
                  <a:pt x="2320704" y="0"/>
                </a:lnTo>
                <a:lnTo>
                  <a:pt x="2320704" y="3083992"/>
                </a:lnTo>
                <a:lnTo>
                  <a:pt x="0" y="3083992"/>
                </a:lnTo>
                <a:lnTo>
                  <a:pt x="0" y="0"/>
                </a:lnTo>
                <a:close/>
              </a:path>
            </a:pathLst>
          </a:custGeom>
          <a:blipFill>
            <a:blip r:embed="rId5"/>
            <a:stretch>
              <a:fillRect/>
            </a:stretch>
          </a:blipFill>
          <a:ln w="19050" cap="sq">
            <a:solidFill>
              <a:srgbClr val="000000"/>
            </a:solidFill>
            <a:prstDash val="solid"/>
            <a:miter/>
          </a:ln>
        </p:spPr>
        <p:txBody>
          <a:bodyPr/>
          <a:lstStyle/>
          <a:p>
            <a:endParaRPr lang="en-US"/>
          </a:p>
        </p:txBody>
      </p:sp>
      <p:sp>
        <p:nvSpPr>
          <p:cNvPr id="13" name="Freeform 13"/>
          <p:cNvSpPr/>
          <p:nvPr/>
        </p:nvSpPr>
        <p:spPr>
          <a:xfrm>
            <a:off x="4176880" y="5002197"/>
            <a:ext cx="1981200" cy="2379278"/>
          </a:xfrm>
          <a:custGeom>
            <a:avLst/>
            <a:gdLst/>
            <a:ahLst/>
            <a:cxnLst/>
            <a:rect l="l" t="t" r="r" b="b"/>
            <a:pathLst>
              <a:path w="2988111" h="2379278">
                <a:moveTo>
                  <a:pt x="0" y="0"/>
                </a:moveTo>
                <a:lnTo>
                  <a:pt x="2988111" y="0"/>
                </a:lnTo>
                <a:lnTo>
                  <a:pt x="2988111" y="2379278"/>
                </a:lnTo>
                <a:lnTo>
                  <a:pt x="0" y="2379278"/>
                </a:lnTo>
                <a:lnTo>
                  <a:pt x="0" y="0"/>
                </a:lnTo>
                <a:close/>
              </a:path>
            </a:pathLst>
          </a:custGeom>
          <a:blipFill>
            <a:blip r:embed="rId6"/>
            <a:stretch>
              <a:fillRect l="-79992" t="-16552" r="-71041" b="-8083"/>
            </a:stretch>
          </a:blipFill>
          <a:ln>
            <a:solidFill>
              <a:srgbClr val="0070C0"/>
            </a:solidFill>
          </a:ln>
        </p:spPr>
        <p:txBody>
          <a:bodyPr/>
          <a:lstStyle/>
          <a:p>
            <a:endParaRPr lang="en-US"/>
          </a:p>
        </p:txBody>
      </p:sp>
      <p:sp>
        <p:nvSpPr>
          <p:cNvPr id="14" name="TextBox 14"/>
          <p:cNvSpPr txBox="1"/>
          <p:nvPr/>
        </p:nvSpPr>
        <p:spPr>
          <a:xfrm>
            <a:off x="1860340" y="710565"/>
            <a:ext cx="6120846" cy="531736"/>
          </a:xfrm>
          <a:prstGeom prst="rect">
            <a:avLst/>
          </a:prstGeom>
        </p:spPr>
        <p:txBody>
          <a:bodyPr lIns="0" tIns="0" rIns="0" bIns="0" rtlCol="0" anchor="t">
            <a:spAutoFit/>
          </a:bodyPr>
          <a:lstStyle/>
          <a:p>
            <a:pPr algn="l">
              <a:lnSpc>
                <a:spcPts val="4284"/>
              </a:lnSpc>
              <a:spcBef>
                <a:spcPct val="0"/>
              </a:spcBef>
            </a:pPr>
            <a:r>
              <a:rPr lang="en-US" sz="3060" b="1" spc="153">
                <a:solidFill>
                  <a:srgbClr val="231F20"/>
                </a:solidFill>
                <a:latin typeface="Raleway 2 Heavy"/>
                <a:ea typeface="Raleway 2 Heavy"/>
                <a:cs typeface="Raleway 2 Heavy"/>
                <a:sym typeface="Raleway 2 Heavy"/>
              </a:rPr>
              <a:t>KERNEL TRACKER</a:t>
            </a:r>
          </a:p>
        </p:txBody>
      </p:sp>
      <p:sp>
        <p:nvSpPr>
          <p:cNvPr id="15" name="TextBox 15"/>
          <p:cNvSpPr txBox="1"/>
          <p:nvPr/>
        </p:nvSpPr>
        <p:spPr>
          <a:xfrm>
            <a:off x="777240" y="2439324"/>
            <a:ext cx="3722792" cy="446017"/>
          </a:xfrm>
          <a:prstGeom prst="rect">
            <a:avLst/>
          </a:prstGeom>
        </p:spPr>
        <p:txBody>
          <a:bodyPr lIns="0" tIns="0" rIns="0" bIns="0" rtlCol="0" anchor="t">
            <a:spAutoFit/>
          </a:bodyPr>
          <a:lstStyle/>
          <a:p>
            <a:pPr algn="l">
              <a:lnSpc>
                <a:spcPts val="3618"/>
              </a:lnSpc>
            </a:pPr>
            <a:r>
              <a:rPr lang="en-US" sz="2584" b="1">
                <a:solidFill>
                  <a:srgbClr val="1B447E"/>
                </a:solidFill>
                <a:latin typeface="Raleway 2 Bold"/>
                <a:ea typeface="Raleway 2 Bold"/>
                <a:cs typeface="Raleway 2 Bold"/>
                <a:sym typeface="Raleway 2 Bold"/>
              </a:rPr>
              <a:t>MANAGE INVENTORY</a:t>
            </a:r>
          </a:p>
        </p:txBody>
      </p:sp>
      <p:sp>
        <p:nvSpPr>
          <p:cNvPr id="16" name="TextBox 16"/>
          <p:cNvSpPr txBox="1"/>
          <p:nvPr/>
        </p:nvSpPr>
        <p:spPr>
          <a:xfrm>
            <a:off x="777240" y="3060065"/>
            <a:ext cx="5283612" cy="2799805"/>
          </a:xfrm>
          <a:prstGeom prst="rect">
            <a:avLst/>
          </a:prstGeom>
        </p:spPr>
        <p:txBody>
          <a:bodyPr lIns="0" tIns="0" rIns="0" bIns="0" rtlCol="0" anchor="t">
            <a:spAutoFit/>
          </a:bodyPr>
          <a:lstStyle/>
          <a:p>
            <a:pPr marL="345439" lvl="1" indent="-172720" algn="just">
              <a:lnSpc>
                <a:spcPts val="2239"/>
              </a:lnSpc>
              <a:buFont typeface="Arial"/>
              <a:buChar char="•"/>
            </a:pPr>
            <a:r>
              <a:rPr lang="en-US" sz="1599" dirty="0">
                <a:solidFill>
                  <a:srgbClr val="231F20"/>
                </a:solidFill>
                <a:latin typeface="Raleway 1"/>
                <a:ea typeface="Raleway 1"/>
                <a:cs typeface="Raleway 1"/>
                <a:sym typeface="Raleway 1"/>
              </a:rPr>
              <a:t>By Scout</a:t>
            </a:r>
          </a:p>
          <a:p>
            <a:pPr marL="690879" lvl="2" indent="-230293" algn="just">
              <a:lnSpc>
                <a:spcPts val="2239"/>
              </a:lnSpc>
              <a:buFont typeface="Arial"/>
              <a:buChar char="⚬"/>
            </a:pPr>
            <a:r>
              <a:rPr lang="en-US" sz="1599" dirty="0">
                <a:solidFill>
                  <a:srgbClr val="231F20"/>
                </a:solidFill>
                <a:latin typeface="Raleway 1"/>
                <a:ea typeface="Raleway 1"/>
                <a:cs typeface="Raleway 1"/>
                <a:sym typeface="Raleway 1"/>
              </a:rPr>
              <a:t>click “Release to Scout” or “Return to Scout” to allocate inventory.</a:t>
            </a:r>
          </a:p>
          <a:p>
            <a:pPr algn="just">
              <a:lnSpc>
                <a:spcPts val="2239"/>
              </a:lnSpc>
            </a:pPr>
            <a:endParaRPr lang="en-US" sz="1599" dirty="0">
              <a:solidFill>
                <a:srgbClr val="231F20"/>
              </a:solidFill>
              <a:latin typeface="Raleway 1"/>
              <a:ea typeface="Raleway 1"/>
              <a:cs typeface="Raleway 1"/>
              <a:sym typeface="Raleway 1"/>
            </a:endParaRPr>
          </a:p>
          <a:p>
            <a:pPr marL="345439" lvl="1" indent="-172720" algn="just">
              <a:lnSpc>
                <a:spcPts val="2239"/>
              </a:lnSpc>
              <a:buFont typeface="Arial"/>
              <a:buChar char="•"/>
            </a:pPr>
            <a:r>
              <a:rPr lang="en-US" sz="1599" dirty="0">
                <a:solidFill>
                  <a:srgbClr val="231F20"/>
                </a:solidFill>
                <a:latin typeface="Raleway 1"/>
                <a:ea typeface="Raleway 1"/>
                <a:cs typeface="Raleway 1"/>
                <a:sym typeface="Raleway 1"/>
              </a:rPr>
              <a:t>Container</a:t>
            </a:r>
          </a:p>
          <a:p>
            <a:pPr marL="690879" lvl="2" indent="-230293" algn="just">
              <a:lnSpc>
                <a:spcPts val="2239"/>
              </a:lnSpc>
              <a:buFont typeface="Arial"/>
              <a:buChar char="⚬"/>
            </a:pPr>
            <a:r>
              <a:rPr lang="en-US" sz="1599" dirty="0">
                <a:solidFill>
                  <a:srgbClr val="231F20"/>
                </a:solidFill>
                <a:latin typeface="Raleway 1"/>
                <a:ea typeface="Raleway 1"/>
                <a:cs typeface="Raleway 1"/>
                <a:sym typeface="Raleway 1"/>
              </a:rPr>
              <a:t>click “Scout” from left side navigation to see what families have entered in their app for Show N Sell and/or Take Order</a:t>
            </a:r>
          </a:p>
          <a:p>
            <a:pPr marL="690879" lvl="2" indent="-230293" algn="just">
              <a:lnSpc>
                <a:spcPts val="2239"/>
              </a:lnSpc>
              <a:buFont typeface="Arial"/>
              <a:buChar char="⚬"/>
            </a:pPr>
            <a:r>
              <a:rPr lang="en-US" sz="1599" dirty="0">
                <a:solidFill>
                  <a:srgbClr val="231F20"/>
                </a:solidFill>
                <a:latin typeface="Raleway 1"/>
                <a:ea typeface="Raleway 1"/>
                <a:cs typeface="Raleway 1"/>
                <a:sym typeface="Raleway 1"/>
              </a:rPr>
              <a:t>sales. Edit values as </a:t>
            </a:r>
          </a:p>
          <a:p>
            <a:pPr marL="460586" lvl="2" algn="just">
              <a:lnSpc>
                <a:spcPts val="2239"/>
              </a:lnSpc>
            </a:pPr>
            <a:r>
              <a:rPr lang="en-US" sz="1599" dirty="0">
                <a:solidFill>
                  <a:srgbClr val="231F20"/>
                </a:solidFill>
                <a:latin typeface="Raleway 1"/>
                <a:ea typeface="Raleway 1"/>
                <a:cs typeface="Raleway 1"/>
                <a:sym typeface="Raleway 1"/>
              </a:rPr>
              <a:t>    needed.</a:t>
            </a:r>
          </a:p>
        </p:txBody>
      </p:sp>
      <p:cxnSp>
        <p:nvCxnSpPr>
          <p:cNvPr id="17" name="Straight Arrow Connector 16">
            <a:extLst>
              <a:ext uri="{FF2B5EF4-FFF2-40B4-BE49-F238E27FC236}">
                <a16:creationId xmlns:a16="http://schemas.microsoft.com/office/drawing/2014/main" id="{1B49DD1F-A905-2FC7-CC31-D2CFCC342177}"/>
              </a:ext>
            </a:extLst>
          </p:cNvPr>
          <p:cNvCxnSpPr>
            <a:cxnSpLocks/>
          </p:cNvCxnSpPr>
          <p:nvPr/>
        </p:nvCxnSpPr>
        <p:spPr>
          <a:xfrm>
            <a:off x="4192737" y="3633981"/>
            <a:ext cx="2817663" cy="785619"/>
          </a:xfrm>
          <a:prstGeom prst="straightConnector1">
            <a:avLst/>
          </a:prstGeom>
          <a:ln w="28575">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19" name="Rectangle 18">
            <a:extLst>
              <a:ext uri="{FF2B5EF4-FFF2-40B4-BE49-F238E27FC236}">
                <a16:creationId xmlns:a16="http://schemas.microsoft.com/office/drawing/2014/main" id="{06BB8ED3-AF17-111A-350F-1A7CDD3054EE}"/>
              </a:ext>
            </a:extLst>
          </p:cNvPr>
          <p:cNvSpPr/>
          <p:nvPr/>
        </p:nvSpPr>
        <p:spPr>
          <a:xfrm>
            <a:off x="4903046" y="1457292"/>
            <a:ext cx="3848682" cy="923330"/>
          </a:xfrm>
          <a:prstGeom prst="rect">
            <a:avLst/>
          </a:prstGeom>
          <a:noFill/>
        </p:spPr>
        <p:txBody>
          <a:bodyPr wrap="none" lIns="91440" tIns="45720" rIns="91440" bIns="45720">
            <a:spAutoFit/>
          </a:bodyPr>
          <a:lstStyle/>
          <a:p>
            <a:pPr algn="ctr"/>
            <a:r>
              <a:rPr lang="en-US" sz="5400" b="1" dirty="0">
                <a:ln w="12700">
                  <a:solidFill>
                    <a:schemeClr val="accent3">
                      <a:lumMod val="50000"/>
                    </a:schemeClr>
                  </a:solidFill>
                  <a:prstDash val="solid"/>
                </a:ln>
                <a:solidFill>
                  <a:srgbClr val="FF0000"/>
                </a:solidFill>
                <a:effectLst>
                  <a:innerShdw blurRad="177800">
                    <a:schemeClr val="accent3">
                      <a:lumMod val="50000"/>
                    </a:schemeClr>
                  </a:innerShdw>
                </a:effectLst>
              </a:rPr>
              <a:t>New Feature</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77240" y="833685"/>
            <a:ext cx="933052" cy="929364"/>
          </a:xfrm>
          <a:custGeom>
            <a:avLst/>
            <a:gdLst/>
            <a:ahLst/>
            <a:cxnLst/>
            <a:rect l="l" t="t" r="r" b="b"/>
            <a:pathLst>
              <a:path w="933052" h="929364">
                <a:moveTo>
                  <a:pt x="0" y="0"/>
                </a:moveTo>
                <a:lnTo>
                  <a:pt x="933052" y="0"/>
                </a:lnTo>
                <a:lnTo>
                  <a:pt x="933052" y="929364"/>
                </a:lnTo>
                <a:lnTo>
                  <a:pt x="0" y="929364"/>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0" y="0"/>
            <a:ext cx="10058400" cy="104451"/>
            <a:chOff x="0" y="0"/>
            <a:chExt cx="4451339" cy="46225"/>
          </a:xfrm>
        </p:grpSpPr>
        <p:sp>
          <p:nvSpPr>
            <p:cNvPr id="4" name="Freeform 4"/>
            <p:cNvSpPr/>
            <p:nvPr/>
          </p:nvSpPr>
          <p:spPr>
            <a:xfrm>
              <a:off x="0" y="0"/>
              <a:ext cx="4451340" cy="46225"/>
            </a:xfrm>
            <a:custGeom>
              <a:avLst/>
              <a:gdLst/>
              <a:ahLst/>
              <a:cxnLst/>
              <a:rect l="l" t="t" r="r" b="b"/>
              <a:pathLst>
                <a:path w="4451340" h="46225">
                  <a:moveTo>
                    <a:pt x="0" y="0"/>
                  </a:moveTo>
                  <a:lnTo>
                    <a:pt x="4451340" y="0"/>
                  </a:lnTo>
                  <a:lnTo>
                    <a:pt x="4451340" y="46225"/>
                  </a:lnTo>
                  <a:lnTo>
                    <a:pt x="0" y="46225"/>
                  </a:lnTo>
                  <a:close/>
                </a:path>
              </a:pathLst>
            </a:custGeom>
            <a:solidFill>
              <a:srgbClr val="C4E2F6"/>
            </a:solidFill>
          </p:spPr>
          <p:txBody>
            <a:bodyPr/>
            <a:lstStyle/>
            <a:p>
              <a:endParaRPr lang="en-US"/>
            </a:p>
          </p:txBody>
        </p:sp>
        <p:sp>
          <p:nvSpPr>
            <p:cNvPr id="5" name="TextBox 5"/>
            <p:cNvSpPr txBox="1"/>
            <p:nvPr/>
          </p:nvSpPr>
          <p:spPr>
            <a:xfrm>
              <a:off x="0" y="-19050"/>
              <a:ext cx="4451339" cy="65275"/>
            </a:xfrm>
            <a:prstGeom prst="rect">
              <a:avLst/>
            </a:prstGeom>
          </p:spPr>
          <p:txBody>
            <a:bodyPr lIns="40014" tIns="40014" rIns="40014" bIns="40014" rtlCol="0" anchor="ctr"/>
            <a:lstStyle/>
            <a:p>
              <a:pPr algn="ctr">
                <a:lnSpc>
                  <a:spcPts val="1602"/>
                </a:lnSpc>
              </a:pPr>
              <a:endParaRPr/>
            </a:p>
          </p:txBody>
        </p:sp>
      </p:grpSp>
      <p:grpSp>
        <p:nvGrpSpPr>
          <p:cNvPr id="6" name="Group 6"/>
          <p:cNvGrpSpPr/>
          <p:nvPr/>
        </p:nvGrpSpPr>
        <p:grpSpPr>
          <a:xfrm>
            <a:off x="0" y="142549"/>
            <a:ext cx="10058400" cy="216990"/>
            <a:chOff x="0" y="0"/>
            <a:chExt cx="4451339" cy="96029"/>
          </a:xfrm>
        </p:grpSpPr>
        <p:sp>
          <p:nvSpPr>
            <p:cNvPr id="7" name="Freeform 7"/>
            <p:cNvSpPr/>
            <p:nvPr/>
          </p:nvSpPr>
          <p:spPr>
            <a:xfrm>
              <a:off x="0" y="0"/>
              <a:ext cx="4451340" cy="96029"/>
            </a:xfrm>
            <a:custGeom>
              <a:avLst/>
              <a:gdLst/>
              <a:ahLst/>
              <a:cxnLst/>
              <a:rect l="l" t="t" r="r" b="b"/>
              <a:pathLst>
                <a:path w="4451340" h="96029">
                  <a:moveTo>
                    <a:pt x="0" y="0"/>
                  </a:moveTo>
                  <a:lnTo>
                    <a:pt x="4451340" y="0"/>
                  </a:lnTo>
                  <a:lnTo>
                    <a:pt x="4451340" y="96029"/>
                  </a:lnTo>
                  <a:lnTo>
                    <a:pt x="0" y="96029"/>
                  </a:lnTo>
                  <a:close/>
                </a:path>
              </a:pathLst>
            </a:custGeom>
            <a:solidFill>
              <a:srgbClr val="1B447E"/>
            </a:solidFill>
          </p:spPr>
          <p:txBody>
            <a:bodyPr/>
            <a:lstStyle/>
            <a:p>
              <a:endParaRPr lang="en-US"/>
            </a:p>
          </p:txBody>
        </p:sp>
        <p:sp>
          <p:nvSpPr>
            <p:cNvPr id="8" name="TextBox 8"/>
            <p:cNvSpPr txBox="1"/>
            <p:nvPr/>
          </p:nvSpPr>
          <p:spPr>
            <a:xfrm>
              <a:off x="0" y="-19050"/>
              <a:ext cx="4451339" cy="115079"/>
            </a:xfrm>
            <a:prstGeom prst="rect">
              <a:avLst/>
            </a:prstGeom>
          </p:spPr>
          <p:txBody>
            <a:bodyPr lIns="40014" tIns="40014" rIns="40014" bIns="40014" rtlCol="0" anchor="ctr"/>
            <a:lstStyle/>
            <a:p>
              <a:pPr algn="ctr">
                <a:lnSpc>
                  <a:spcPts val="1602"/>
                </a:lnSpc>
              </a:pPr>
              <a:endParaRPr/>
            </a:p>
          </p:txBody>
        </p:sp>
      </p:grpSp>
      <p:grpSp>
        <p:nvGrpSpPr>
          <p:cNvPr id="9" name="Group 9"/>
          <p:cNvGrpSpPr/>
          <p:nvPr/>
        </p:nvGrpSpPr>
        <p:grpSpPr>
          <a:xfrm>
            <a:off x="1860340" y="1337904"/>
            <a:ext cx="2788887" cy="323838"/>
            <a:chOff x="0" y="0"/>
            <a:chExt cx="3718515" cy="431784"/>
          </a:xfrm>
        </p:grpSpPr>
        <p:sp>
          <p:nvSpPr>
            <p:cNvPr id="10" name="Freeform 10"/>
            <p:cNvSpPr/>
            <p:nvPr/>
          </p:nvSpPr>
          <p:spPr>
            <a:xfrm>
              <a:off x="0" y="0"/>
              <a:ext cx="3718515" cy="431784"/>
            </a:xfrm>
            <a:custGeom>
              <a:avLst/>
              <a:gdLst/>
              <a:ahLst/>
              <a:cxnLst/>
              <a:rect l="l" t="t" r="r" b="b"/>
              <a:pathLst>
                <a:path w="3718515" h="431784">
                  <a:moveTo>
                    <a:pt x="0" y="0"/>
                  </a:moveTo>
                  <a:lnTo>
                    <a:pt x="3718515" y="0"/>
                  </a:lnTo>
                  <a:lnTo>
                    <a:pt x="3718515" y="431784"/>
                  </a:lnTo>
                  <a:lnTo>
                    <a:pt x="0" y="431784"/>
                  </a:lnTo>
                  <a:lnTo>
                    <a:pt x="0" y="0"/>
                  </a:lnTo>
                  <a:close/>
                </a:path>
              </a:pathLst>
            </a:custGeom>
            <a:blipFill>
              <a:blip r:embed="rId3">
                <a:extLst>
                  <a:ext uri="{96DAC541-7B7A-43D3-8B79-37D633B846F1}">
                    <asvg:svgBlip xmlns:asvg="http://schemas.microsoft.com/office/drawing/2016/SVG/main" r:embed="rId4"/>
                  </a:ext>
                </a:extLst>
              </a:blip>
              <a:stretch>
                <a:fillRect t="-595" b="-595"/>
              </a:stretch>
            </a:blipFill>
          </p:spPr>
          <p:txBody>
            <a:bodyPr/>
            <a:lstStyle/>
            <a:p>
              <a:endParaRPr lang="en-US"/>
            </a:p>
          </p:txBody>
        </p:sp>
        <p:sp>
          <p:nvSpPr>
            <p:cNvPr id="11" name="TextBox 11"/>
            <p:cNvSpPr txBox="1"/>
            <p:nvPr/>
          </p:nvSpPr>
          <p:spPr>
            <a:xfrm>
              <a:off x="506302" y="-917"/>
              <a:ext cx="3090802" cy="395519"/>
            </a:xfrm>
            <a:prstGeom prst="rect">
              <a:avLst/>
            </a:prstGeom>
          </p:spPr>
          <p:txBody>
            <a:bodyPr lIns="0" tIns="0" rIns="0" bIns="0" rtlCol="0" anchor="t">
              <a:spAutoFit/>
            </a:bodyPr>
            <a:lstStyle/>
            <a:p>
              <a:pPr algn="l">
                <a:lnSpc>
                  <a:spcPts val="2544"/>
                </a:lnSpc>
                <a:spcBef>
                  <a:spcPct val="0"/>
                </a:spcBef>
              </a:pPr>
              <a:r>
                <a:rPr lang="en-US" sz="1817" b="1" i="1" spc="90">
                  <a:solidFill>
                    <a:srgbClr val="FFFFFF"/>
                  </a:solidFill>
                  <a:latin typeface="Raleway 2 Bold Italics"/>
                  <a:ea typeface="Raleway 2 Bold Italics"/>
                  <a:cs typeface="Raleway 2 Bold Italics"/>
                  <a:sym typeface="Raleway 2 Bold Italics"/>
                </a:rPr>
                <a:t>Quick &amp; Easy Guide</a:t>
              </a:r>
            </a:p>
          </p:txBody>
        </p:sp>
      </p:grpSp>
      <p:sp>
        <p:nvSpPr>
          <p:cNvPr id="12" name="Freeform 12"/>
          <p:cNvSpPr/>
          <p:nvPr/>
        </p:nvSpPr>
        <p:spPr>
          <a:xfrm>
            <a:off x="1529951" y="4752974"/>
            <a:ext cx="6998498" cy="2562225"/>
          </a:xfrm>
          <a:custGeom>
            <a:avLst/>
            <a:gdLst/>
            <a:ahLst/>
            <a:cxnLst/>
            <a:rect l="l" t="t" r="r" b="b"/>
            <a:pathLst>
              <a:path w="5354195" h="1960228">
                <a:moveTo>
                  <a:pt x="0" y="0"/>
                </a:moveTo>
                <a:lnTo>
                  <a:pt x="5354195" y="0"/>
                </a:lnTo>
                <a:lnTo>
                  <a:pt x="5354195" y="1960228"/>
                </a:lnTo>
                <a:lnTo>
                  <a:pt x="0" y="1960228"/>
                </a:lnTo>
                <a:lnTo>
                  <a:pt x="0" y="0"/>
                </a:lnTo>
                <a:close/>
              </a:path>
            </a:pathLst>
          </a:custGeom>
          <a:blipFill>
            <a:blip r:embed="rId5"/>
            <a:stretch>
              <a:fillRect t="-38767" b="-24093"/>
            </a:stretch>
          </a:blipFill>
          <a:ln>
            <a:solidFill>
              <a:srgbClr val="0070C0"/>
            </a:solidFill>
          </a:ln>
        </p:spPr>
        <p:txBody>
          <a:bodyPr/>
          <a:lstStyle/>
          <a:p>
            <a:endParaRPr lang="en-US"/>
          </a:p>
        </p:txBody>
      </p:sp>
      <p:sp>
        <p:nvSpPr>
          <p:cNvPr id="13" name="TextBox 13"/>
          <p:cNvSpPr txBox="1"/>
          <p:nvPr/>
        </p:nvSpPr>
        <p:spPr>
          <a:xfrm>
            <a:off x="1860340" y="710565"/>
            <a:ext cx="6120846" cy="531736"/>
          </a:xfrm>
          <a:prstGeom prst="rect">
            <a:avLst/>
          </a:prstGeom>
        </p:spPr>
        <p:txBody>
          <a:bodyPr lIns="0" tIns="0" rIns="0" bIns="0" rtlCol="0" anchor="t">
            <a:spAutoFit/>
          </a:bodyPr>
          <a:lstStyle/>
          <a:p>
            <a:pPr algn="l">
              <a:lnSpc>
                <a:spcPts val="4284"/>
              </a:lnSpc>
              <a:spcBef>
                <a:spcPct val="0"/>
              </a:spcBef>
            </a:pPr>
            <a:r>
              <a:rPr lang="en-US" sz="3060" b="1" spc="153">
                <a:solidFill>
                  <a:srgbClr val="231F20"/>
                </a:solidFill>
                <a:latin typeface="Raleway 2 Heavy"/>
                <a:ea typeface="Raleway 2 Heavy"/>
                <a:cs typeface="Raleway 2 Heavy"/>
                <a:sym typeface="Raleway 2 Heavy"/>
              </a:rPr>
              <a:t>KERNEL TRACKER</a:t>
            </a:r>
          </a:p>
        </p:txBody>
      </p:sp>
      <p:sp>
        <p:nvSpPr>
          <p:cNvPr id="14" name="TextBox 14"/>
          <p:cNvSpPr txBox="1"/>
          <p:nvPr/>
        </p:nvSpPr>
        <p:spPr>
          <a:xfrm>
            <a:off x="777240" y="2439324"/>
            <a:ext cx="4379051" cy="446128"/>
          </a:xfrm>
          <a:prstGeom prst="rect">
            <a:avLst/>
          </a:prstGeom>
        </p:spPr>
        <p:txBody>
          <a:bodyPr lIns="0" tIns="0" rIns="0" bIns="0" rtlCol="0" anchor="t">
            <a:spAutoFit/>
          </a:bodyPr>
          <a:lstStyle/>
          <a:p>
            <a:pPr algn="l">
              <a:lnSpc>
                <a:spcPts val="3618"/>
              </a:lnSpc>
            </a:pPr>
            <a:r>
              <a:rPr lang="en-US" sz="2584" b="1">
                <a:solidFill>
                  <a:srgbClr val="1B447E"/>
                </a:solidFill>
                <a:latin typeface="Raleway 2 Bold"/>
                <a:ea typeface="Raleway 2 Bold"/>
                <a:cs typeface="Raleway 2 Bold"/>
                <a:sym typeface="Raleway 2 Bold"/>
              </a:rPr>
              <a:t>MANAGE SITE LOCATIONS</a:t>
            </a:r>
          </a:p>
        </p:txBody>
      </p:sp>
      <p:sp>
        <p:nvSpPr>
          <p:cNvPr id="15" name="TextBox 15"/>
          <p:cNvSpPr txBox="1"/>
          <p:nvPr/>
        </p:nvSpPr>
        <p:spPr>
          <a:xfrm>
            <a:off x="777240" y="3060065"/>
            <a:ext cx="8503920" cy="1654810"/>
          </a:xfrm>
          <a:prstGeom prst="rect">
            <a:avLst/>
          </a:prstGeom>
        </p:spPr>
        <p:txBody>
          <a:bodyPr lIns="0" tIns="0" rIns="0" bIns="0" rtlCol="0" anchor="t">
            <a:spAutoFit/>
          </a:bodyPr>
          <a:lstStyle/>
          <a:p>
            <a:pPr marL="345439" lvl="1" indent="-172720" algn="just">
              <a:lnSpc>
                <a:spcPts val="2239"/>
              </a:lnSpc>
              <a:buFont typeface="Arial"/>
              <a:buChar char="•"/>
            </a:pPr>
            <a:r>
              <a:rPr lang="en-US" sz="1599">
                <a:solidFill>
                  <a:srgbClr val="231F20"/>
                </a:solidFill>
                <a:latin typeface="Raleway 1"/>
                <a:ea typeface="Raleway 1"/>
                <a:cs typeface="Raleway 1"/>
                <a:sym typeface="Raleway 1"/>
              </a:rPr>
              <a:t>Click “Location” from the left side navigation.</a:t>
            </a:r>
          </a:p>
          <a:p>
            <a:pPr marL="690879" lvl="2" indent="-230293" algn="just">
              <a:lnSpc>
                <a:spcPts val="2239"/>
              </a:lnSpc>
              <a:buFont typeface="Arial"/>
              <a:buChar char="⚬"/>
            </a:pPr>
            <a:r>
              <a:rPr lang="en-US" sz="1599">
                <a:solidFill>
                  <a:srgbClr val="231F20"/>
                </a:solidFill>
                <a:latin typeface="Raleway 1"/>
                <a:ea typeface="Raleway 1"/>
                <a:cs typeface="Raleway 1"/>
                <a:sym typeface="Raleway 1"/>
              </a:rPr>
              <a:t>click “Scout” to assign Scouts or see who is signed up.</a:t>
            </a:r>
          </a:p>
          <a:p>
            <a:pPr marL="690879" lvl="2" indent="-230293" algn="just">
              <a:lnSpc>
                <a:spcPts val="2239"/>
              </a:lnSpc>
              <a:buFont typeface="Arial"/>
              <a:buChar char="⚬"/>
            </a:pPr>
            <a:r>
              <a:rPr lang="en-US" sz="1599">
                <a:solidFill>
                  <a:srgbClr val="231F20"/>
                </a:solidFill>
                <a:latin typeface="Raleway 1"/>
                <a:ea typeface="Raleway 1"/>
                <a:cs typeface="Raleway 1"/>
                <a:sym typeface="Raleway 1"/>
              </a:rPr>
              <a:t>Click “Close” to close the shift and the system will distribute sales equally (you can edit this if desired).</a:t>
            </a:r>
          </a:p>
          <a:p>
            <a:pPr marL="690879" lvl="2" indent="-230293" algn="just">
              <a:lnSpc>
                <a:spcPts val="2239"/>
              </a:lnSpc>
              <a:buFont typeface="Arial"/>
              <a:buChar char="⚬"/>
            </a:pPr>
            <a:r>
              <a:rPr lang="en-US" sz="1599">
                <a:solidFill>
                  <a:srgbClr val="231F20"/>
                </a:solidFill>
                <a:latin typeface="Raleway 1"/>
                <a:ea typeface="Raleway 1"/>
                <a:cs typeface="Raleway 1"/>
                <a:sym typeface="Raleway 1"/>
              </a:rPr>
              <a:t>Click the retail value in the Show n Sell Sales column to allocate unit inventory to the location.</a:t>
            </a:r>
          </a:p>
        </p:txBody>
      </p:sp>
      <p:grpSp>
        <p:nvGrpSpPr>
          <p:cNvPr id="16" name="Group 21">
            <a:extLst>
              <a:ext uri="{FF2B5EF4-FFF2-40B4-BE49-F238E27FC236}">
                <a16:creationId xmlns:a16="http://schemas.microsoft.com/office/drawing/2014/main" id="{131036D8-D5AB-C18E-2A7B-95D123123BBA}"/>
              </a:ext>
            </a:extLst>
          </p:cNvPr>
          <p:cNvGrpSpPr/>
          <p:nvPr/>
        </p:nvGrpSpPr>
        <p:grpSpPr>
          <a:xfrm>
            <a:off x="1936540" y="5380726"/>
            <a:ext cx="501860" cy="181874"/>
            <a:chOff x="0" y="0"/>
            <a:chExt cx="242360" cy="93830"/>
          </a:xfrm>
        </p:grpSpPr>
        <p:sp>
          <p:nvSpPr>
            <p:cNvPr id="17" name="Freeform 22">
              <a:extLst>
                <a:ext uri="{FF2B5EF4-FFF2-40B4-BE49-F238E27FC236}">
                  <a16:creationId xmlns:a16="http://schemas.microsoft.com/office/drawing/2014/main" id="{42AD9DC7-C30E-9612-CBA9-07DBCB2F13F9}"/>
                </a:ext>
              </a:extLst>
            </p:cNvPr>
            <p:cNvSpPr/>
            <p:nvPr/>
          </p:nvSpPr>
          <p:spPr>
            <a:xfrm>
              <a:off x="0" y="0"/>
              <a:ext cx="242360" cy="93830"/>
            </a:xfrm>
            <a:custGeom>
              <a:avLst/>
              <a:gdLst/>
              <a:ahLst/>
              <a:cxnLst/>
              <a:rect l="l" t="t" r="r" b="b"/>
              <a:pathLst>
                <a:path w="242360" h="93830">
                  <a:moveTo>
                    <a:pt x="0" y="0"/>
                  </a:moveTo>
                  <a:lnTo>
                    <a:pt x="242360" y="0"/>
                  </a:lnTo>
                  <a:lnTo>
                    <a:pt x="242360" y="93830"/>
                  </a:lnTo>
                  <a:lnTo>
                    <a:pt x="0" y="93830"/>
                  </a:lnTo>
                  <a:close/>
                </a:path>
              </a:pathLst>
            </a:custGeom>
            <a:solidFill>
              <a:srgbClr val="000000">
                <a:alpha val="0"/>
              </a:srgbClr>
            </a:solidFill>
            <a:ln w="38100" cap="sq">
              <a:solidFill>
                <a:srgbClr val="E0162B"/>
              </a:solidFill>
              <a:prstDash val="solid"/>
              <a:miter/>
            </a:ln>
          </p:spPr>
          <p:txBody>
            <a:bodyPr/>
            <a:lstStyle/>
            <a:p>
              <a:endParaRPr lang="en-US"/>
            </a:p>
          </p:txBody>
        </p:sp>
        <p:sp>
          <p:nvSpPr>
            <p:cNvPr id="18" name="TextBox 23">
              <a:extLst>
                <a:ext uri="{FF2B5EF4-FFF2-40B4-BE49-F238E27FC236}">
                  <a16:creationId xmlns:a16="http://schemas.microsoft.com/office/drawing/2014/main" id="{07782DA2-4781-E59D-5432-1E5E08802578}"/>
                </a:ext>
              </a:extLst>
            </p:cNvPr>
            <p:cNvSpPr txBox="1"/>
            <p:nvPr/>
          </p:nvSpPr>
          <p:spPr>
            <a:xfrm>
              <a:off x="0" y="-38100"/>
              <a:ext cx="242360" cy="131930"/>
            </a:xfrm>
            <a:prstGeom prst="rect">
              <a:avLst/>
            </a:prstGeom>
          </p:spPr>
          <p:txBody>
            <a:bodyPr lIns="50800" tIns="50800" rIns="50800" bIns="50800" rtlCol="0" anchor="ctr"/>
            <a:lstStyle/>
            <a:p>
              <a:pPr algn="ctr">
                <a:lnSpc>
                  <a:spcPts val="2239"/>
                </a:lnSpc>
              </a:pPr>
              <a:endParaRPr/>
            </a:p>
          </p:txBody>
        </p:sp>
      </p:grpSp>
      <p:cxnSp>
        <p:nvCxnSpPr>
          <p:cNvPr id="19" name="Straight Arrow Connector 18">
            <a:extLst>
              <a:ext uri="{FF2B5EF4-FFF2-40B4-BE49-F238E27FC236}">
                <a16:creationId xmlns:a16="http://schemas.microsoft.com/office/drawing/2014/main" id="{EC8DB97A-4BD1-CD71-D7E5-BFB1FF5FA88D}"/>
              </a:ext>
            </a:extLst>
          </p:cNvPr>
          <p:cNvCxnSpPr>
            <a:cxnSpLocks/>
          </p:cNvCxnSpPr>
          <p:nvPr/>
        </p:nvCxnSpPr>
        <p:spPr>
          <a:xfrm>
            <a:off x="4192737" y="3633981"/>
            <a:ext cx="3344089" cy="1928619"/>
          </a:xfrm>
          <a:prstGeom prst="straightConnector1">
            <a:avLst/>
          </a:prstGeom>
          <a:ln w="28575">
            <a:solidFill>
              <a:srgbClr val="FF0000"/>
            </a:solidFill>
            <a:tailEnd type="triangle"/>
          </a:ln>
        </p:spPr>
        <p:style>
          <a:lnRef idx="1">
            <a:schemeClr val="accent2"/>
          </a:lnRef>
          <a:fillRef idx="0">
            <a:schemeClr val="accent2"/>
          </a:fillRef>
          <a:effectRef idx="0">
            <a:schemeClr val="accent2"/>
          </a:effectRef>
          <a:fontRef idx="minor">
            <a:schemeClr val="tx1"/>
          </a:fontRef>
        </p:style>
      </p:cxnSp>
      <p:grpSp>
        <p:nvGrpSpPr>
          <p:cNvPr id="21" name="Group 21">
            <a:extLst>
              <a:ext uri="{FF2B5EF4-FFF2-40B4-BE49-F238E27FC236}">
                <a16:creationId xmlns:a16="http://schemas.microsoft.com/office/drawing/2014/main" id="{ED6520E1-9D88-57F4-F306-065D3A7CDF5C}"/>
              </a:ext>
            </a:extLst>
          </p:cNvPr>
          <p:cNvGrpSpPr/>
          <p:nvPr/>
        </p:nvGrpSpPr>
        <p:grpSpPr>
          <a:xfrm>
            <a:off x="6324600" y="5715000"/>
            <a:ext cx="427759" cy="1346834"/>
            <a:chOff x="0" y="0"/>
            <a:chExt cx="242360" cy="93830"/>
          </a:xfrm>
        </p:grpSpPr>
        <p:sp>
          <p:nvSpPr>
            <p:cNvPr id="22" name="Freeform 22">
              <a:extLst>
                <a:ext uri="{FF2B5EF4-FFF2-40B4-BE49-F238E27FC236}">
                  <a16:creationId xmlns:a16="http://schemas.microsoft.com/office/drawing/2014/main" id="{7E5D54E5-AECD-A270-FFBA-4EA0B9BB4F90}"/>
                </a:ext>
              </a:extLst>
            </p:cNvPr>
            <p:cNvSpPr/>
            <p:nvPr/>
          </p:nvSpPr>
          <p:spPr>
            <a:xfrm>
              <a:off x="0" y="0"/>
              <a:ext cx="242360" cy="93830"/>
            </a:xfrm>
            <a:custGeom>
              <a:avLst/>
              <a:gdLst/>
              <a:ahLst/>
              <a:cxnLst/>
              <a:rect l="l" t="t" r="r" b="b"/>
              <a:pathLst>
                <a:path w="242360" h="93830">
                  <a:moveTo>
                    <a:pt x="0" y="0"/>
                  </a:moveTo>
                  <a:lnTo>
                    <a:pt x="242360" y="0"/>
                  </a:lnTo>
                  <a:lnTo>
                    <a:pt x="242360" y="93830"/>
                  </a:lnTo>
                  <a:lnTo>
                    <a:pt x="0" y="93830"/>
                  </a:lnTo>
                  <a:close/>
                </a:path>
              </a:pathLst>
            </a:custGeom>
            <a:solidFill>
              <a:srgbClr val="000000">
                <a:alpha val="0"/>
              </a:srgbClr>
            </a:solidFill>
            <a:ln w="38100" cap="sq">
              <a:solidFill>
                <a:srgbClr val="E0162B"/>
              </a:solidFill>
              <a:prstDash val="solid"/>
              <a:miter/>
            </a:ln>
          </p:spPr>
          <p:txBody>
            <a:bodyPr/>
            <a:lstStyle/>
            <a:p>
              <a:endParaRPr lang="en-US"/>
            </a:p>
          </p:txBody>
        </p:sp>
        <p:sp>
          <p:nvSpPr>
            <p:cNvPr id="23" name="TextBox 23">
              <a:extLst>
                <a:ext uri="{FF2B5EF4-FFF2-40B4-BE49-F238E27FC236}">
                  <a16:creationId xmlns:a16="http://schemas.microsoft.com/office/drawing/2014/main" id="{738AC7B9-70C6-80C9-3049-3F6ED5304B2A}"/>
                </a:ext>
              </a:extLst>
            </p:cNvPr>
            <p:cNvSpPr txBox="1"/>
            <p:nvPr/>
          </p:nvSpPr>
          <p:spPr>
            <a:xfrm>
              <a:off x="0" y="-38100"/>
              <a:ext cx="242360" cy="131930"/>
            </a:xfrm>
            <a:prstGeom prst="rect">
              <a:avLst/>
            </a:prstGeom>
          </p:spPr>
          <p:txBody>
            <a:bodyPr lIns="50800" tIns="50800" rIns="50800" bIns="50800" rtlCol="0" anchor="ctr"/>
            <a:lstStyle/>
            <a:p>
              <a:pPr algn="ctr">
                <a:lnSpc>
                  <a:spcPts val="2239"/>
                </a:lnSpc>
              </a:pPr>
              <a:endParaRPr/>
            </a:p>
          </p:txBody>
        </p:sp>
      </p:grpSp>
      <p:cxnSp>
        <p:nvCxnSpPr>
          <p:cNvPr id="24" name="Straight Arrow Connector 23">
            <a:extLst>
              <a:ext uri="{FF2B5EF4-FFF2-40B4-BE49-F238E27FC236}">
                <a16:creationId xmlns:a16="http://schemas.microsoft.com/office/drawing/2014/main" id="{E65E1999-A6EA-E81E-4CEE-F232B69D4941}"/>
              </a:ext>
            </a:extLst>
          </p:cNvPr>
          <p:cNvCxnSpPr>
            <a:cxnSpLocks/>
          </p:cNvCxnSpPr>
          <p:nvPr/>
        </p:nvCxnSpPr>
        <p:spPr>
          <a:xfrm>
            <a:off x="2744937" y="4452344"/>
            <a:ext cx="3576903" cy="1262656"/>
          </a:xfrm>
          <a:prstGeom prst="straightConnector1">
            <a:avLst/>
          </a:prstGeom>
          <a:ln w="28575">
            <a:solidFill>
              <a:srgbClr val="FF0000"/>
            </a:solidFill>
            <a:tailEnd type="triangle"/>
          </a:ln>
        </p:spPr>
        <p:style>
          <a:lnRef idx="1">
            <a:schemeClr val="accent2"/>
          </a:lnRef>
          <a:fillRef idx="0">
            <a:schemeClr val="accent2"/>
          </a:fillRef>
          <a:effectRef idx="0">
            <a:schemeClr val="accent2"/>
          </a:effectRef>
          <a:fontRef idx="minor">
            <a:schemeClr val="tx1"/>
          </a:fontRef>
        </p:style>
      </p:cxnSp>
      <p:grpSp>
        <p:nvGrpSpPr>
          <p:cNvPr id="26" name="Group 21">
            <a:extLst>
              <a:ext uri="{FF2B5EF4-FFF2-40B4-BE49-F238E27FC236}">
                <a16:creationId xmlns:a16="http://schemas.microsoft.com/office/drawing/2014/main" id="{36CEB2A5-35CB-C22F-163B-940F58373A2F}"/>
              </a:ext>
            </a:extLst>
          </p:cNvPr>
          <p:cNvGrpSpPr/>
          <p:nvPr/>
        </p:nvGrpSpPr>
        <p:grpSpPr>
          <a:xfrm>
            <a:off x="6975008" y="5638799"/>
            <a:ext cx="1330792" cy="1423035"/>
            <a:chOff x="0" y="0"/>
            <a:chExt cx="242360" cy="93830"/>
          </a:xfrm>
        </p:grpSpPr>
        <p:sp>
          <p:nvSpPr>
            <p:cNvPr id="27" name="Freeform 22">
              <a:extLst>
                <a:ext uri="{FF2B5EF4-FFF2-40B4-BE49-F238E27FC236}">
                  <a16:creationId xmlns:a16="http://schemas.microsoft.com/office/drawing/2014/main" id="{648A5499-6471-D947-F7BE-595DC3F3D3D4}"/>
                </a:ext>
              </a:extLst>
            </p:cNvPr>
            <p:cNvSpPr/>
            <p:nvPr/>
          </p:nvSpPr>
          <p:spPr>
            <a:xfrm>
              <a:off x="0" y="0"/>
              <a:ext cx="242360" cy="93830"/>
            </a:xfrm>
            <a:custGeom>
              <a:avLst/>
              <a:gdLst/>
              <a:ahLst/>
              <a:cxnLst/>
              <a:rect l="l" t="t" r="r" b="b"/>
              <a:pathLst>
                <a:path w="242360" h="93830">
                  <a:moveTo>
                    <a:pt x="0" y="0"/>
                  </a:moveTo>
                  <a:lnTo>
                    <a:pt x="242360" y="0"/>
                  </a:lnTo>
                  <a:lnTo>
                    <a:pt x="242360" y="93830"/>
                  </a:lnTo>
                  <a:lnTo>
                    <a:pt x="0" y="93830"/>
                  </a:lnTo>
                  <a:close/>
                </a:path>
              </a:pathLst>
            </a:custGeom>
            <a:solidFill>
              <a:srgbClr val="000000">
                <a:alpha val="0"/>
              </a:srgbClr>
            </a:solidFill>
            <a:ln w="38100" cap="sq">
              <a:solidFill>
                <a:srgbClr val="E0162B"/>
              </a:solidFill>
              <a:prstDash val="solid"/>
              <a:miter/>
            </a:ln>
          </p:spPr>
          <p:txBody>
            <a:bodyPr/>
            <a:lstStyle/>
            <a:p>
              <a:endParaRPr lang="en-US"/>
            </a:p>
          </p:txBody>
        </p:sp>
        <p:sp>
          <p:nvSpPr>
            <p:cNvPr id="28" name="TextBox 23">
              <a:extLst>
                <a:ext uri="{FF2B5EF4-FFF2-40B4-BE49-F238E27FC236}">
                  <a16:creationId xmlns:a16="http://schemas.microsoft.com/office/drawing/2014/main" id="{5784833B-C9FE-B34A-F2DC-4A3A853B6ED4}"/>
                </a:ext>
              </a:extLst>
            </p:cNvPr>
            <p:cNvSpPr txBox="1"/>
            <p:nvPr/>
          </p:nvSpPr>
          <p:spPr>
            <a:xfrm>
              <a:off x="0" y="-38100"/>
              <a:ext cx="242360" cy="131930"/>
            </a:xfrm>
            <a:prstGeom prst="rect">
              <a:avLst/>
            </a:prstGeom>
          </p:spPr>
          <p:txBody>
            <a:bodyPr lIns="50800" tIns="50800" rIns="50800" bIns="50800" rtlCol="0" anchor="ctr"/>
            <a:lstStyle/>
            <a:p>
              <a:pPr algn="ctr">
                <a:lnSpc>
                  <a:spcPts val="2239"/>
                </a:lnSpc>
              </a:pPr>
              <a:endParaRPr/>
            </a:p>
          </p:txBody>
        </p:sp>
      </p:grpSp>
      <p:sp>
        <p:nvSpPr>
          <p:cNvPr id="31" name="Rectangle 30">
            <a:extLst>
              <a:ext uri="{FF2B5EF4-FFF2-40B4-BE49-F238E27FC236}">
                <a16:creationId xmlns:a16="http://schemas.microsoft.com/office/drawing/2014/main" id="{03A9E270-A8DB-A1A7-ED37-52655E18852A}"/>
              </a:ext>
            </a:extLst>
          </p:cNvPr>
          <p:cNvSpPr/>
          <p:nvPr/>
        </p:nvSpPr>
        <p:spPr>
          <a:xfrm>
            <a:off x="4903046" y="1457292"/>
            <a:ext cx="3848682" cy="923330"/>
          </a:xfrm>
          <a:prstGeom prst="rect">
            <a:avLst/>
          </a:prstGeom>
          <a:noFill/>
        </p:spPr>
        <p:txBody>
          <a:bodyPr wrap="none" lIns="91440" tIns="45720" rIns="91440" bIns="45720">
            <a:spAutoFit/>
          </a:bodyPr>
          <a:lstStyle/>
          <a:p>
            <a:pPr algn="ctr"/>
            <a:r>
              <a:rPr lang="en-US" sz="5400" b="1" dirty="0">
                <a:ln w="12700">
                  <a:solidFill>
                    <a:schemeClr val="accent3">
                      <a:lumMod val="50000"/>
                    </a:schemeClr>
                  </a:solidFill>
                  <a:prstDash val="solid"/>
                </a:ln>
                <a:solidFill>
                  <a:srgbClr val="FF0000"/>
                </a:solidFill>
                <a:effectLst>
                  <a:innerShdw blurRad="177800">
                    <a:schemeClr val="accent3">
                      <a:lumMod val="50000"/>
                    </a:schemeClr>
                  </a:innerShdw>
                </a:effectLst>
              </a:rPr>
              <a:t>New Feature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4352997" y="2301990"/>
            <a:ext cx="1687080" cy="3338178"/>
            <a:chOff x="0" y="0"/>
            <a:chExt cx="2620010" cy="5184140"/>
          </a:xfrm>
        </p:grpSpPr>
        <p:sp>
          <p:nvSpPr>
            <p:cNvPr id="3" name="Freeform 3"/>
            <p:cNvSpPr/>
            <p:nvPr/>
          </p:nvSpPr>
          <p:spPr>
            <a:xfrm>
              <a:off x="53340" y="25400"/>
              <a:ext cx="2513330" cy="5132070"/>
            </a:xfrm>
            <a:custGeom>
              <a:avLst/>
              <a:gdLst/>
              <a:ahLst/>
              <a:cxnLst/>
              <a:rect l="l" t="t" r="r" b="b"/>
              <a:pathLst>
                <a:path w="2513330" h="513207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p:spPr>
          <p:txBody>
            <a:bodyPr/>
            <a:lstStyle/>
            <a:p>
              <a:endParaRPr lang="en-US"/>
            </a:p>
          </p:txBody>
        </p:sp>
        <p:sp>
          <p:nvSpPr>
            <p:cNvPr id="4" name="Freeform 4"/>
            <p:cNvSpPr/>
            <p:nvPr/>
          </p:nvSpPr>
          <p:spPr>
            <a:xfrm>
              <a:off x="185420" y="156210"/>
              <a:ext cx="2251710" cy="4876800"/>
            </a:xfrm>
            <a:custGeom>
              <a:avLst/>
              <a:gdLst/>
              <a:ahLst/>
              <a:cxnLst/>
              <a:rect l="l" t="t" r="r" b="b"/>
              <a:pathLst>
                <a:path w="2251710" h="4876800">
                  <a:moveTo>
                    <a:pt x="2040890" y="0"/>
                  </a:moveTo>
                  <a:lnTo>
                    <a:pt x="1769110" y="0"/>
                  </a:lnTo>
                  <a:lnTo>
                    <a:pt x="1769110" y="57150"/>
                  </a:lnTo>
                  <a:cubicBezTo>
                    <a:pt x="1769110" y="121920"/>
                    <a:pt x="1715770" y="175260"/>
                    <a:pt x="1651000" y="175260"/>
                  </a:cubicBezTo>
                  <a:lnTo>
                    <a:pt x="601980" y="175260"/>
                  </a:lnTo>
                  <a:cubicBezTo>
                    <a:pt x="537210" y="175260"/>
                    <a:pt x="483870" y="121920"/>
                    <a:pt x="483870" y="57150"/>
                  </a:cubicBezTo>
                  <a:lnTo>
                    <a:pt x="483870" y="0"/>
                  </a:lnTo>
                  <a:lnTo>
                    <a:pt x="209550" y="0"/>
                  </a:lnTo>
                  <a:cubicBezTo>
                    <a:pt x="93980" y="0"/>
                    <a:pt x="0" y="93980"/>
                    <a:pt x="0" y="209550"/>
                  </a:cubicBezTo>
                  <a:lnTo>
                    <a:pt x="0" y="4667250"/>
                  </a:lnTo>
                  <a:cubicBezTo>
                    <a:pt x="0" y="4782820"/>
                    <a:pt x="93980" y="4876800"/>
                    <a:pt x="209550" y="4876800"/>
                  </a:cubicBezTo>
                  <a:lnTo>
                    <a:pt x="2040890" y="4876800"/>
                  </a:lnTo>
                  <a:cubicBezTo>
                    <a:pt x="2156460" y="4876800"/>
                    <a:pt x="2250440" y="4782820"/>
                    <a:pt x="2250440" y="4667250"/>
                  </a:cubicBezTo>
                  <a:lnTo>
                    <a:pt x="2250440" y="209550"/>
                  </a:lnTo>
                  <a:cubicBezTo>
                    <a:pt x="2251710" y="93980"/>
                    <a:pt x="2157730" y="0"/>
                    <a:pt x="2040890" y="0"/>
                  </a:cubicBezTo>
                  <a:close/>
                </a:path>
              </a:pathLst>
            </a:custGeom>
            <a:blipFill>
              <a:blip r:embed="rId2"/>
              <a:stretch>
                <a:fillRect l="-3329" r="-18504"/>
              </a:stretch>
            </a:blipFill>
          </p:spPr>
          <p:txBody>
            <a:bodyPr/>
            <a:lstStyle/>
            <a:p>
              <a:endParaRPr lang="en-US"/>
            </a:p>
          </p:txBody>
        </p:sp>
        <p:sp>
          <p:nvSpPr>
            <p:cNvPr id="5" name="Freeform 5"/>
            <p:cNvSpPr/>
            <p:nvPr/>
          </p:nvSpPr>
          <p:spPr>
            <a:xfrm>
              <a:off x="1121410" y="198120"/>
              <a:ext cx="347980" cy="43180"/>
            </a:xfrm>
            <a:custGeom>
              <a:avLst/>
              <a:gdLst/>
              <a:ahLst/>
              <a:cxnLst/>
              <a:rect l="l" t="t" r="r" b="b"/>
              <a:pathLst>
                <a:path w="347980" h="4318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p:spPr>
          <p:txBody>
            <a:bodyPr/>
            <a:lstStyle/>
            <a:p>
              <a:endParaRPr lang="en-US"/>
            </a:p>
          </p:txBody>
        </p:sp>
        <p:sp>
          <p:nvSpPr>
            <p:cNvPr id="6" name="Freeform 6"/>
            <p:cNvSpPr/>
            <p:nvPr/>
          </p:nvSpPr>
          <p:spPr>
            <a:xfrm>
              <a:off x="1578312" y="187909"/>
              <a:ext cx="66636" cy="63602"/>
            </a:xfrm>
            <a:custGeom>
              <a:avLst/>
              <a:gdLst/>
              <a:ahLst/>
              <a:cxnLst/>
              <a:rect l="l" t="t" r="r" b="b"/>
              <a:pathLst>
                <a:path w="66636" h="63602">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solidFill>
          </p:spPr>
          <p:txBody>
            <a:bodyPr/>
            <a:lstStyle/>
            <a:p>
              <a:endParaRPr lang="en-US"/>
            </a:p>
          </p:txBody>
        </p:sp>
        <p:sp>
          <p:nvSpPr>
            <p:cNvPr id="7" name="Freeform 7"/>
            <p:cNvSpPr/>
            <p:nvPr/>
          </p:nvSpPr>
          <p:spPr>
            <a:xfrm>
              <a:off x="0" y="685800"/>
              <a:ext cx="27940" cy="213360"/>
            </a:xfrm>
            <a:custGeom>
              <a:avLst/>
              <a:gdLst/>
              <a:ahLst/>
              <a:cxnLst/>
              <a:rect l="l" t="t" r="r" b="b"/>
              <a:pathLst>
                <a:path w="27940" h="21336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p:spPr>
          <p:txBody>
            <a:bodyPr/>
            <a:lstStyle/>
            <a:p>
              <a:endParaRPr lang="en-US"/>
            </a:p>
          </p:txBody>
        </p:sp>
        <p:sp>
          <p:nvSpPr>
            <p:cNvPr id="8" name="Freeform 8"/>
            <p:cNvSpPr/>
            <p:nvPr/>
          </p:nvSpPr>
          <p:spPr>
            <a:xfrm>
              <a:off x="0" y="1057910"/>
              <a:ext cx="27940" cy="384810"/>
            </a:xfrm>
            <a:custGeom>
              <a:avLst/>
              <a:gdLst/>
              <a:ahLst/>
              <a:cxnLst/>
              <a:rect l="l" t="t" r="r" b="b"/>
              <a:pathLst>
                <a:path w="27940" h="38481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p:spPr>
          <p:txBody>
            <a:bodyPr/>
            <a:lstStyle/>
            <a:p>
              <a:endParaRPr lang="en-US"/>
            </a:p>
          </p:txBody>
        </p:sp>
        <p:sp>
          <p:nvSpPr>
            <p:cNvPr id="9" name="Freeform 9"/>
            <p:cNvSpPr/>
            <p:nvPr/>
          </p:nvSpPr>
          <p:spPr>
            <a:xfrm>
              <a:off x="0" y="1526540"/>
              <a:ext cx="27940" cy="386080"/>
            </a:xfrm>
            <a:custGeom>
              <a:avLst/>
              <a:gdLst/>
              <a:ahLst/>
              <a:cxnLst/>
              <a:rect l="l" t="t" r="r" b="b"/>
              <a:pathLst>
                <a:path w="27940" h="38608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p:spPr>
          <p:txBody>
            <a:bodyPr/>
            <a:lstStyle/>
            <a:p>
              <a:endParaRPr lang="en-US"/>
            </a:p>
          </p:txBody>
        </p:sp>
        <p:sp>
          <p:nvSpPr>
            <p:cNvPr id="10" name="Freeform 10"/>
            <p:cNvSpPr/>
            <p:nvPr/>
          </p:nvSpPr>
          <p:spPr>
            <a:xfrm>
              <a:off x="2592070" y="1184910"/>
              <a:ext cx="27940" cy="618490"/>
            </a:xfrm>
            <a:custGeom>
              <a:avLst/>
              <a:gdLst/>
              <a:ahLst/>
              <a:cxnLst/>
              <a:rect l="l" t="t" r="r" b="b"/>
              <a:pathLst>
                <a:path w="27940" h="61849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p:spPr>
          <p:txBody>
            <a:bodyPr/>
            <a:lstStyle/>
            <a:p>
              <a:endParaRPr lang="en-US"/>
            </a:p>
          </p:txBody>
        </p:sp>
        <p:sp>
          <p:nvSpPr>
            <p:cNvPr id="11" name="Freeform 11"/>
            <p:cNvSpPr/>
            <p:nvPr/>
          </p:nvSpPr>
          <p:spPr>
            <a:xfrm>
              <a:off x="27940" y="0"/>
              <a:ext cx="2564130" cy="5182870"/>
            </a:xfrm>
            <a:custGeom>
              <a:avLst/>
              <a:gdLst/>
              <a:ahLst/>
              <a:cxnLst/>
              <a:rect l="l" t="t" r="r" b="b"/>
              <a:pathLst>
                <a:path w="2564130" h="518287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p:spPr>
          <p:txBody>
            <a:bodyPr/>
            <a:lstStyle/>
            <a:p>
              <a:endParaRPr lang="en-US"/>
            </a:p>
          </p:txBody>
        </p:sp>
      </p:grpSp>
      <p:grpSp>
        <p:nvGrpSpPr>
          <p:cNvPr id="12" name="Group 12"/>
          <p:cNvGrpSpPr>
            <a:grpSpLocks noChangeAspect="1"/>
          </p:cNvGrpSpPr>
          <p:nvPr/>
        </p:nvGrpSpPr>
        <p:grpSpPr>
          <a:xfrm>
            <a:off x="6163778" y="3047857"/>
            <a:ext cx="1639484" cy="3244001"/>
            <a:chOff x="0" y="0"/>
            <a:chExt cx="2620010" cy="5184140"/>
          </a:xfrm>
        </p:grpSpPr>
        <p:sp>
          <p:nvSpPr>
            <p:cNvPr id="13" name="Freeform 13"/>
            <p:cNvSpPr/>
            <p:nvPr/>
          </p:nvSpPr>
          <p:spPr>
            <a:xfrm>
              <a:off x="53340" y="25400"/>
              <a:ext cx="2513330" cy="5132070"/>
            </a:xfrm>
            <a:custGeom>
              <a:avLst/>
              <a:gdLst/>
              <a:ahLst/>
              <a:cxnLst/>
              <a:rect l="l" t="t" r="r" b="b"/>
              <a:pathLst>
                <a:path w="2513330" h="513207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p:spPr>
          <p:txBody>
            <a:bodyPr/>
            <a:lstStyle/>
            <a:p>
              <a:endParaRPr lang="en-US"/>
            </a:p>
          </p:txBody>
        </p:sp>
        <p:sp>
          <p:nvSpPr>
            <p:cNvPr id="14" name="Freeform 14"/>
            <p:cNvSpPr/>
            <p:nvPr/>
          </p:nvSpPr>
          <p:spPr>
            <a:xfrm>
              <a:off x="185420" y="156210"/>
              <a:ext cx="2251710" cy="4876800"/>
            </a:xfrm>
            <a:custGeom>
              <a:avLst/>
              <a:gdLst/>
              <a:ahLst/>
              <a:cxnLst/>
              <a:rect l="l" t="t" r="r" b="b"/>
              <a:pathLst>
                <a:path w="2251710" h="4876800">
                  <a:moveTo>
                    <a:pt x="2040890" y="0"/>
                  </a:moveTo>
                  <a:lnTo>
                    <a:pt x="1769110" y="0"/>
                  </a:lnTo>
                  <a:lnTo>
                    <a:pt x="1769110" y="57150"/>
                  </a:lnTo>
                  <a:cubicBezTo>
                    <a:pt x="1769110" y="121920"/>
                    <a:pt x="1715770" y="175260"/>
                    <a:pt x="1651000" y="175260"/>
                  </a:cubicBezTo>
                  <a:lnTo>
                    <a:pt x="601980" y="175260"/>
                  </a:lnTo>
                  <a:cubicBezTo>
                    <a:pt x="537210" y="175260"/>
                    <a:pt x="483870" y="121920"/>
                    <a:pt x="483870" y="57150"/>
                  </a:cubicBezTo>
                  <a:lnTo>
                    <a:pt x="483870" y="0"/>
                  </a:lnTo>
                  <a:lnTo>
                    <a:pt x="209550" y="0"/>
                  </a:lnTo>
                  <a:cubicBezTo>
                    <a:pt x="93980" y="0"/>
                    <a:pt x="0" y="93980"/>
                    <a:pt x="0" y="209550"/>
                  </a:cubicBezTo>
                  <a:lnTo>
                    <a:pt x="0" y="4667250"/>
                  </a:lnTo>
                  <a:cubicBezTo>
                    <a:pt x="0" y="4782820"/>
                    <a:pt x="93980" y="4876800"/>
                    <a:pt x="209550" y="4876800"/>
                  </a:cubicBezTo>
                  <a:lnTo>
                    <a:pt x="2040890" y="4876800"/>
                  </a:lnTo>
                  <a:cubicBezTo>
                    <a:pt x="2156460" y="4876800"/>
                    <a:pt x="2250440" y="4782820"/>
                    <a:pt x="2250440" y="4667250"/>
                  </a:cubicBezTo>
                  <a:lnTo>
                    <a:pt x="2250440" y="209550"/>
                  </a:lnTo>
                  <a:cubicBezTo>
                    <a:pt x="2251710" y="93980"/>
                    <a:pt x="2157730" y="0"/>
                    <a:pt x="2040890" y="0"/>
                  </a:cubicBezTo>
                  <a:close/>
                </a:path>
              </a:pathLst>
            </a:custGeom>
            <a:blipFill>
              <a:blip r:embed="rId3"/>
              <a:stretch>
                <a:fillRect r="-21834"/>
              </a:stretch>
            </a:blipFill>
          </p:spPr>
          <p:txBody>
            <a:bodyPr/>
            <a:lstStyle/>
            <a:p>
              <a:endParaRPr lang="en-US"/>
            </a:p>
          </p:txBody>
        </p:sp>
        <p:sp>
          <p:nvSpPr>
            <p:cNvPr id="15" name="Freeform 15"/>
            <p:cNvSpPr/>
            <p:nvPr/>
          </p:nvSpPr>
          <p:spPr>
            <a:xfrm>
              <a:off x="1121410" y="198120"/>
              <a:ext cx="347980" cy="43180"/>
            </a:xfrm>
            <a:custGeom>
              <a:avLst/>
              <a:gdLst/>
              <a:ahLst/>
              <a:cxnLst/>
              <a:rect l="l" t="t" r="r" b="b"/>
              <a:pathLst>
                <a:path w="347980" h="4318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p:spPr>
          <p:txBody>
            <a:bodyPr/>
            <a:lstStyle/>
            <a:p>
              <a:endParaRPr lang="en-US"/>
            </a:p>
          </p:txBody>
        </p:sp>
        <p:sp>
          <p:nvSpPr>
            <p:cNvPr id="16" name="Freeform 16"/>
            <p:cNvSpPr/>
            <p:nvPr/>
          </p:nvSpPr>
          <p:spPr>
            <a:xfrm>
              <a:off x="1578312" y="187909"/>
              <a:ext cx="66636" cy="63602"/>
            </a:xfrm>
            <a:custGeom>
              <a:avLst/>
              <a:gdLst/>
              <a:ahLst/>
              <a:cxnLst/>
              <a:rect l="l" t="t" r="r" b="b"/>
              <a:pathLst>
                <a:path w="66636" h="63602">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solidFill>
          </p:spPr>
          <p:txBody>
            <a:bodyPr/>
            <a:lstStyle/>
            <a:p>
              <a:endParaRPr lang="en-US"/>
            </a:p>
          </p:txBody>
        </p:sp>
        <p:sp>
          <p:nvSpPr>
            <p:cNvPr id="17" name="Freeform 17"/>
            <p:cNvSpPr/>
            <p:nvPr/>
          </p:nvSpPr>
          <p:spPr>
            <a:xfrm>
              <a:off x="0" y="685800"/>
              <a:ext cx="27940" cy="213360"/>
            </a:xfrm>
            <a:custGeom>
              <a:avLst/>
              <a:gdLst/>
              <a:ahLst/>
              <a:cxnLst/>
              <a:rect l="l" t="t" r="r" b="b"/>
              <a:pathLst>
                <a:path w="27940" h="21336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p:spPr>
          <p:txBody>
            <a:bodyPr/>
            <a:lstStyle/>
            <a:p>
              <a:endParaRPr lang="en-US"/>
            </a:p>
          </p:txBody>
        </p:sp>
        <p:sp>
          <p:nvSpPr>
            <p:cNvPr id="18" name="Freeform 18"/>
            <p:cNvSpPr/>
            <p:nvPr/>
          </p:nvSpPr>
          <p:spPr>
            <a:xfrm>
              <a:off x="0" y="1057910"/>
              <a:ext cx="27940" cy="384810"/>
            </a:xfrm>
            <a:custGeom>
              <a:avLst/>
              <a:gdLst/>
              <a:ahLst/>
              <a:cxnLst/>
              <a:rect l="l" t="t" r="r" b="b"/>
              <a:pathLst>
                <a:path w="27940" h="38481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p:spPr>
          <p:txBody>
            <a:bodyPr/>
            <a:lstStyle/>
            <a:p>
              <a:endParaRPr lang="en-US"/>
            </a:p>
          </p:txBody>
        </p:sp>
        <p:sp>
          <p:nvSpPr>
            <p:cNvPr id="19" name="Freeform 19"/>
            <p:cNvSpPr/>
            <p:nvPr/>
          </p:nvSpPr>
          <p:spPr>
            <a:xfrm>
              <a:off x="0" y="1526540"/>
              <a:ext cx="27940" cy="386080"/>
            </a:xfrm>
            <a:custGeom>
              <a:avLst/>
              <a:gdLst/>
              <a:ahLst/>
              <a:cxnLst/>
              <a:rect l="l" t="t" r="r" b="b"/>
              <a:pathLst>
                <a:path w="27940" h="38608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p:spPr>
          <p:txBody>
            <a:bodyPr/>
            <a:lstStyle/>
            <a:p>
              <a:endParaRPr lang="en-US"/>
            </a:p>
          </p:txBody>
        </p:sp>
        <p:sp>
          <p:nvSpPr>
            <p:cNvPr id="20" name="Freeform 20"/>
            <p:cNvSpPr/>
            <p:nvPr/>
          </p:nvSpPr>
          <p:spPr>
            <a:xfrm>
              <a:off x="2592070" y="1184910"/>
              <a:ext cx="27940" cy="618490"/>
            </a:xfrm>
            <a:custGeom>
              <a:avLst/>
              <a:gdLst/>
              <a:ahLst/>
              <a:cxnLst/>
              <a:rect l="l" t="t" r="r" b="b"/>
              <a:pathLst>
                <a:path w="27940" h="61849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p:spPr>
          <p:txBody>
            <a:bodyPr/>
            <a:lstStyle/>
            <a:p>
              <a:endParaRPr lang="en-US"/>
            </a:p>
          </p:txBody>
        </p:sp>
        <p:sp>
          <p:nvSpPr>
            <p:cNvPr id="21" name="Freeform 21"/>
            <p:cNvSpPr/>
            <p:nvPr/>
          </p:nvSpPr>
          <p:spPr>
            <a:xfrm>
              <a:off x="27940" y="0"/>
              <a:ext cx="2564130" cy="5182870"/>
            </a:xfrm>
            <a:custGeom>
              <a:avLst/>
              <a:gdLst/>
              <a:ahLst/>
              <a:cxnLst/>
              <a:rect l="l" t="t" r="r" b="b"/>
              <a:pathLst>
                <a:path w="2564130" h="518287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p:spPr>
          <p:txBody>
            <a:bodyPr/>
            <a:lstStyle/>
            <a:p>
              <a:endParaRPr lang="en-US"/>
            </a:p>
          </p:txBody>
        </p:sp>
      </p:grpSp>
      <p:grpSp>
        <p:nvGrpSpPr>
          <p:cNvPr id="22" name="Group 22"/>
          <p:cNvGrpSpPr>
            <a:grpSpLocks noChangeAspect="1"/>
          </p:cNvGrpSpPr>
          <p:nvPr/>
        </p:nvGrpSpPr>
        <p:grpSpPr>
          <a:xfrm>
            <a:off x="7926963" y="3971079"/>
            <a:ext cx="1639484" cy="3244001"/>
            <a:chOff x="0" y="0"/>
            <a:chExt cx="2620010" cy="5184140"/>
          </a:xfrm>
        </p:grpSpPr>
        <p:sp>
          <p:nvSpPr>
            <p:cNvPr id="23" name="Freeform 23"/>
            <p:cNvSpPr/>
            <p:nvPr/>
          </p:nvSpPr>
          <p:spPr>
            <a:xfrm>
              <a:off x="53340" y="25400"/>
              <a:ext cx="2513330" cy="5132070"/>
            </a:xfrm>
            <a:custGeom>
              <a:avLst/>
              <a:gdLst/>
              <a:ahLst/>
              <a:cxnLst/>
              <a:rect l="l" t="t" r="r" b="b"/>
              <a:pathLst>
                <a:path w="2513330" h="513207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p:spPr>
          <p:txBody>
            <a:bodyPr/>
            <a:lstStyle/>
            <a:p>
              <a:endParaRPr lang="en-US"/>
            </a:p>
          </p:txBody>
        </p:sp>
        <p:sp>
          <p:nvSpPr>
            <p:cNvPr id="24" name="Freeform 24"/>
            <p:cNvSpPr/>
            <p:nvPr/>
          </p:nvSpPr>
          <p:spPr>
            <a:xfrm>
              <a:off x="185420" y="156210"/>
              <a:ext cx="2251710" cy="4876800"/>
            </a:xfrm>
            <a:custGeom>
              <a:avLst/>
              <a:gdLst/>
              <a:ahLst/>
              <a:cxnLst/>
              <a:rect l="l" t="t" r="r" b="b"/>
              <a:pathLst>
                <a:path w="2251710" h="4876800">
                  <a:moveTo>
                    <a:pt x="2040890" y="0"/>
                  </a:moveTo>
                  <a:lnTo>
                    <a:pt x="1769110" y="0"/>
                  </a:lnTo>
                  <a:lnTo>
                    <a:pt x="1769110" y="57150"/>
                  </a:lnTo>
                  <a:cubicBezTo>
                    <a:pt x="1769110" y="121920"/>
                    <a:pt x="1715770" y="175260"/>
                    <a:pt x="1651000" y="175260"/>
                  </a:cubicBezTo>
                  <a:lnTo>
                    <a:pt x="601980" y="175260"/>
                  </a:lnTo>
                  <a:cubicBezTo>
                    <a:pt x="537210" y="175260"/>
                    <a:pt x="483870" y="121920"/>
                    <a:pt x="483870" y="57150"/>
                  </a:cubicBezTo>
                  <a:lnTo>
                    <a:pt x="483870" y="0"/>
                  </a:lnTo>
                  <a:lnTo>
                    <a:pt x="209550" y="0"/>
                  </a:lnTo>
                  <a:cubicBezTo>
                    <a:pt x="93980" y="0"/>
                    <a:pt x="0" y="93980"/>
                    <a:pt x="0" y="209550"/>
                  </a:cubicBezTo>
                  <a:lnTo>
                    <a:pt x="0" y="4667250"/>
                  </a:lnTo>
                  <a:cubicBezTo>
                    <a:pt x="0" y="4782820"/>
                    <a:pt x="93980" y="4876800"/>
                    <a:pt x="209550" y="4876800"/>
                  </a:cubicBezTo>
                  <a:lnTo>
                    <a:pt x="2040890" y="4876800"/>
                  </a:lnTo>
                  <a:cubicBezTo>
                    <a:pt x="2156460" y="4876800"/>
                    <a:pt x="2250440" y="4782820"/>
                    <a:pt x="2250440" y="4667250"/>
                  </a:cubicBezTo>
                  <a:lnTo>
                    <a:pt x="2250440" y="209550"/>
                  </a:lnTo>
                  <a:cubicBezTo>
                    <a:pt x="2251710" y="93980"/>
                    <a:pt x="2157730" y="0"/>
                    <a:pt x="2040890" y="0"/>
                  </a:cubicBezTo>
                  <a:close/>
                </a:path>
              </a:pathLst>
            </a:custGeom>
            <a:blipFill>
              <a:blip r:embed="rId4"/>
              <a:stretch>
                <a:fillRect l="-181" r="-21652"/>
              </a:stretch>
            </a:blipFill>
          </p:spPr>
          <p:txBody>
            <a:bodyPr/>
            <a:lstStyle/>
            <a:p>
              <a:endParaRPr lang="en-US"/>
            </a:p>
          </p:txBody>
        </p:sp>
        <p:sp>
          <p:nvSpPr>
            <p:cNvPr id="25" name="Freeform 25"/>
            <p:cNvSpPr/>
            <p:nvPr/>
          </p:nvSpPr>
          <p:spPr>
            <a:xfrm>
              <a:off x="1121410" y="198120"/>
              <a:ext cx="347980" cy="43180"/>
            </a:xfrm>
            <a:custGeom>
              <a:avLst/>
              <a:gdLst/>
              <a:ahLst/>
              <a:cxnLst/>
              <a:rect l="l" t="t" r="r" b="b"/>
              <a:pathLst>
                <a:path w="347980" h="4318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p:spPr>
          <p:txBody>
            <a:bodyPr/>
            <a:lstStyle/>
            <a:p>
              <a:endParaRPr lang="en-US"/>
            </a:p>
          </p:txBody>
        </p:sp>
        <p:sp>
          <p:nvSpPr>
            <p:cNvPr id="26" name="Freeform 26"/>
            <p:cNvSpPr/>
            <p:nvPr/>
          </p:nvSpPr>
          <p:spPr>
            <a:xfrm>
              <a:off x="1578312" y="187909"/>
              <a:ext cx="66636" cy="63602"/>
            </a:xfrm>
            <a:custGeom>
              <a:avLst/>
              <a:gdLst/>
              <a:ahLst/>
              <a:cxnLst/>
              <a:rect l="l" t="t" r="r" b="b"/>
              <a:pathLst>
                <a:path w="66636" h="63602">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solidFill>
          </p:spPr>
          <p:txBody>
            <a:bodyPr/>
            <a:lstStyle/>
            <a:p>
              <a:endParaRPr lang="en-US"/>
            </a:p>
          </p:txBody>
        </p:sp>
        <p:sp>
          <p:nvSpPr>
            <p:cNvPr id="27" name="Freeform 27"/>
            <p:cNvSpPr/>
            <p:nvPr/>
          </p:nvSpPr>
          <p:spPr>
            <a:xfrm>
              <a:off x="0" y="685800"/>
              <a:ext cx="27940" cy="213360"/>
            </a:xfrm>
            <a:custGeom>
              <a:avLst/>
              <a:gdLst/>
              <a:ahLst/>
              <a:cxnLst/>
              <a:rect l="l" t="t" r="r" b="b"/>
              <a:pathLst>
                <a:path w="27940" h="21336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p:spPr>
          <p:txBody>
            <a:bodyPr/>
            <a:lstStyle/>
            <a:p>
              <a:endParaRPr lang="en-US"/>
            </a:p>
          </p:txBody>
        </p:sp>
        <p:sp>
          <p:nvSpPr>
            <p:cNvPr id="28" name="Freeform 28"/>
            <p:cNvSpPr/>
            <p:nvPr/>
          </p:nvSpPr>
          <p:spPr>
            <a:xfrm>
              <a:off x="0" y="1057910"/>
              <a:ext cx="27940" cy="384810"/>
            </a:xfrm>
            <a:custGeom>
              <a:avLst/>
              <a:gdLst/>
              <a:ahLst/>
              <a:cxnLst/>
              <a:rect l="l" t="t" r="r" b="b"/>
              <a:pathLst>
                <a:path w="27940" h="38481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p:spPr>
          <p:txBody>
            <a:bodyPr/>
            <a:lstStyle/>
            <a:p>
              <a:endParaRPr lang="en-US"/>
            </a:p>
          </p:txBody>
        </p:sp>
        <p:sp>
          <p:nvSpPr>
            <p:cNvPr id="29" name="Freeform 29"/>
            <p:cNvSpPr/>
            <p:nvPr/>
          </p:nvSpPr>
          <p:spPr>
            <a:xfrm>
              <a:off x="0" y="1526540"/>
              <a:ext cx="27940" cy="386080"/>
            </a:xfrm>
            <a:custGeom>
              <a:avLst/>
              <a:gdLst/>
              <a:ahLst/>
              <a:cxnLst/>
              <a:rect l="l" t="t" r="r" b="b"/>
              <a:pathLst>
                <a:path w="27940" h="38608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p:spPr>
          <p:txBody>
            <a:bodyPr/>
            <a:lstStyle/>
            <a:p>
              <a:endParaRPr lang="en-US"/>
            </a:p>
          </p:txBody>
        </p:sp>
        <p:sp>
          <p:nvSpPr>
            <p:cNvPr id="30" name="Freeform 30"/>
            <p:cNvSpPr/>
            <p:nvPr/>
          </p:nvSpPr>
          <p:spPr>
            <a:xfrm>
              <a:off x="2592070" y="1184910"/>
              <a:ext cx="27940" cy="618490"/>
            </a:xfrm>
            <a:custGeom>
              <a:avLst/>
              <a:gdLst/>
              <a:ahLst/>
              <a:cxnLst/>
              <a:rect l="l" t="t" r="r" b="b"/>
              <a:pathLst>
                <a:path w="27940" h="61849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p:spPr>
          <p:txBody>
            <a:bodyPr/>
            <a:lstStyle/>
            <a:p>
              <a:endParaRPr lang="en-US"/>
            </a:p>
          </p:txBody>
        </p:sp>
        <p:sp>
          <p:nvSpPr>
            <p:cNvPr id="31" name="Freeform 31"/>
            <p:cNvSpPr/>
            <p:nvPr/>
          </p:nvSpPr>
          <p:spPr>
            <a:xfrm>
              <a:off x="27940" y="0"/>
              <a:ext cx="2564130" cy="5182870"/>
            </a:xfrm>
            <a:custGeom>
              <a:avLst/>
              <a:gdLst/>
              <a:ahLst/>
              <a:cxnLst/>
              <a:rect l="l" t="t" r="r" b="b"/>
              <a:pathLst>
                <a:path w="2564130" h="518287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p:spPr>
          <p:txBody>
            <a:bodyPr/>
            <a:lstStyle/>
            <a:p>
              <a:endParaRPr lang="en-US"/>
            </a:p>
          </p:txBody>
        </p:sp>
      </p:grpSp>
      <p:grpSp>
        <p:nvGrpSpPr>
          <p:cNvPr id="32" name="Group 32"/>
          <p:cNvGrpSpPr/>
          <p:nvPr/>
        </p:nvGrpSpPr>
        <p:grpSpPr>
          <a:xfrm>
            <a:off x="0" y="0"/>
            <a:ext cx="10058400" cy="104451"/>
            <a:chOff x="0" y="0"/>
            <a:chExt cx="4451339" cy="46225"/>
          </a:xfrm>
        </p:grpSpPr>
        <p:sp>
          <p:nvSpPr>
            <p:cNvPr id="33" name="Freeform 33"/>
            <p:cNvSpPr/>
            <p:nvPr/>
          </p:nvSpPr>
          <p:spPr>
            <a:xfrm>
              <a:off x="0" y="0"/>
              <a:ext cx="4451340" cy="46225"/>
            </a:xfrm>
            <a:custGeom>
              <a:avLst/>
              <a:gdLst/>
              <a:ahLst/>
              <a:cxnLst/>
              <a:rect l="l" t="t" r="r" b="b"/>
              <a:pathLst>
                <a:path w="4451340" h="46225">
                  <a:moveTo>
                    <a:pt x="0" y="0"/>
                  </a:moveTo>
                  <a:lnTo>
                    <a:pt x="4451340" y="0"/>
                  </a:lnTo>
                  <a:lnTo>
                    <a:pt x="4451340" y="46225"/>
                  </a:lnTo>
                  <a:lnTo>
                    <a:pt x="0" y="46225"/>
                  </a:lnTo>
                  <a:close/>
                </a:path>
              </a:pathLst>
            </a:custGeom>
            <a:solidFill>
              <a:srgbClr val="C4E2F6"/>
            </a:solidFill>
          </p:spPr>
          <p:txBody>
            <a:bodyPr/>
            <a:lstStyle/>
            <a:p>
              <a:endParaRPr lang="en-US"/>
            </a:p>
          </p:txBody>
        </p:sp>
        <p:sp>
          <p:nvSpPr>
            <p:cNvPr id="34" name="TextBox 34"/>
            <p:cNvSpPr txBox="1"/>
            <p:nvPr/>
          </p:nvSpPr>
          <p:spPr>
            <a:xfrm>
              <a:off x="0" y="-19050"/>
              <a:ext cx="4451339" cy="65275"/>
            </a:xfrm>
            <a:prstGeom prst="rect">
              <a:avLst/>
            </a:prstGeom>
          </p:spPr>
          <p:txBody>
            <a:bodyPr lIns="40014" tIns="40014" rIns="40014" bIns="40014" rtlCol="0" anchor="ctr"/>
            <a:lstStyle/>
            <a:p>
              <a:pPr algn="ctr">
                <a:lnSpc>
                  <a:spcPts val="1602"/>
                </a:lnSpc>
              </a:pPr>
              <a:endParaRPr/>
            </a:p>
          </p:txBody>
        </p:sp>
      </p:grpSp>
      <p:grpSp>
        <p:nvGrpSpPr>
          <p:cNvPr id="35" name="Group 35"/>
          <p:cNvGrpSpPr/>
          <p:nvPr/>
        </p:nvGrpSpPr>
        <p:grpSpPr>
          <a:xfrm>
            <a:off x="0" y="142549"/>
            <a:ext cx="10058400" cy="216990"/>
            <a:chOff x="0" y="0"/>
            <a:chExt cx="4451339" cy="96029"/>
          </a:xfrm>
        </p:grpSpPr>
        <p:sp>
          <p:nvSpPr>
            <p:cNvPr id="36" name="Freeform 36"/>
            <p:cNvSpPr/>
            <p:nvPr/>
          </p:nvSpPr>
          <p:spPr>
            <a:xfrm>
              <a:off x="0" y="0"/>
              <a:ext cx="4451340" cy="96029"/>
            </a:xfrm>
            <a:custGeom>
              <a:avLst/>
              <a:gdLst/>
              <a:ahLst/>
              <a:cxnLst/>
              <a:rect l="l" t="t" r="r" b="b"/>
              <a:pathLst>
                <a:path w="4451340" h="96029">
                  <a:moveTo>
                    <a:pt x="0" y="0"/>
                  </a:moveTo>
                  <a:lnTo>
                    <a:pt x="4451340" y="0"/>
                  </a:lnTo>
                  <a:lnTo>
                    <a:pt x="4451340" y="96029"/>
                  </a:lnTo>
                  <a:lnTo>
                    <a:pt x="0" y="96029"/>
                  </a:lnTo>
                  <a:close/>
                </a:path>
              </a:pathLst>
            </a:custGeom>
            <a:solidFill>
              <a:srgbClr val="1B447E"/>
            </a:solidFill>
          </p:spPr>
          <p:txBody>
            <a:bodyPr/>
            <a:lstStyle/>
            <a:p>
              <a:endParaRPr lang="en-US"/>
            </a:p>
          </p:txBody>
        </p:sp>
        <p:sp>
          <p:nvSpPr>
            <p:cNvPr id="37" name="TextBox 37"/>
            <p:cNvSpPr txBox="1"/>
            <p:nvPr/>
          </p:nvSpPr>
          <p:spPr>
            <a:xfrm>
              <a:off x="0" y="-19050"/>
              <a:ext cx="4451339" cy="115079"/>
            </a:xfrm>
            <a:prstGeom prst="rect">
              <a:avLst/>
            </a:prstGeom>
          </p:spPr>
          <p:txBody>
            <a:bodyPr lIns="40014" tIns="40014" rIns="40014" bIns="40014" rtlCol="0" anchor="ctr"/>
            <a:lstStyle/>
            <a:p>
              <a:pPr algn="ctr">
                <a:lnSpc>
                  <a:spcPts val="1602"/>
                </a:lnSpc>
              </a:pPr>
              <a:endParaRPr/>
            </a:p>
          </p:txBody>
        </p:sp>
      </p:grpSp>
      <p:sp>
        <p:nvSpPr>
          <p:cNvPr id="38" name="Freeform 38"/>
          <p:cNvSpPr/>
          <p:nvPr/>
        </p:nvSpPr>
        <p:spPr>
          <a:xfrm>
            <a:off x="1860340" y="1337904"/>
            <a:ext cx="2788887" cy="323896"/>
          </a:xfrm>
          <a:custGeom>
            <a:avLst/>
            <a:gdLst/>
            <a:ahLst/>
            <a:cxnLst/>
            <a:rect l="l" t="t" r="r" b="b"/>
            <a:pathLst>
              <a:path w="2788887" h="323896">
                <a:moveTo>
                  <a:pt x="0" y="0"/>
                </a:moveTo>
                <a:lnTo>
                  <a:pt x="2788886" y="0"/>
                </a:lnTo>
                <a:lnTo>
                  <a:pt x="2788886" y="323896"/>
                </a:lnTo>
                <a:lnTo>
                  <a:pt x="0" y="323896"/>
                </a:lnTo>
                <a:lnTo>
                  <a:pt x="0" y="0"/>
                </a:lnTo>
                <a:close/>
              </a:path>
            </a:pathLst>
          </a:custGeom>
          <a:blipFill>
            <a:blip r:embed="rId5">
              <a:extLst>
                <a:ext uri="{96DAC541-7B7A-43D3-8B79-37D633B846F1}">
                  <asvg:svgBlip xmlns:asvg="http://schemas.microsoft.com/office/drawing/2016/SVG/main" r:embed="rId6"/>
                </a:ext>
              </a:extLst>
            </a:blip>
            <a:stretch>
              <a:fillRect t="-586" b="-586"/>
            </a:stretch>
          </a:blipFill>
        </p:spPr>
        <p:txBody>
          <a:bodyPr/>
          <a:lstStyle/>
          <a:p>
            <a:endParaRPr lang="en-US"/>
          </a:p>
        </p:txBody>
      </p:sp>
      <p:sp>
        <p:nvSpPr>
          <p:cNvPr id="39" name="TextBox 39"/>
          <p:cNvSpPr txBox="1"/>
          <p:nvPr/>
        </p:nvSpPr>
        <p:spPr>
          <a:xfrm>
            <a:off x="2095732" y="1327691"/>
            <a:ext cx="2318101" cy="306222"/>
          </a:xfrm>
          <a:prstGeom prst="rect">
            <a:avLst/>
          </a:prstGeom>
        </p:spPr>
        <p:txBody>
          <a:bodyPr lIns="0" tIns="0" rIns="0" bIns="0" rtlCol="0" anchor="t">
            <a:spAutoFit/>
          </a:bodyPr>
          <a:lstStyle/>
          <a:p>
            <a:pPr algn="ctr">
              <a:lnSpc>
                <a:spcPts val="2544"/>
              </a:lnSpc>
              <a:spcBef>
                <a:spcPct val="0"/>
              </a:spcBef>
            </a:pPr>
            <a:r>
              <a:rPr lang="en-US" sz="1817" b="1" i="1" spc="90">
                <a:solidFill>
                  <a:srgbClr val="FFFFFF"/>
                </a:solidFill>
                <a:latin typeface="Raleway 2 Bold Italics"/>
                <a:ea typeface="Raleway 2 Bold Italics"/>
                <a:cs typeface="Raleway 2 Bold Italics"/>
                <a:sym typeface="Raleway 2 Bold Italics"/>
              </a:rPr>
              <a:t>Capture Funds</a:t>
            </a:r>
          </a:p>
        </p:txBody>
      </p:sp>
      <p:sp>
        <p:nvSpPr>
          <p:cNvPr id="40" name="Freeform 40"/>
          <p:cNvSpPr/>
          <p:nvPr/>
        </p:nvSpPr>
        <p:spPr>
          <a:xfrm>
            <a:off x="516726" y="606502"/>
            <a:ext cx="1343614" cy="1343614"/>
          </a:xfrm>
          <a:custGeom>
            <a:avLst/>
            <a:gdLst/>
            <a:ahLst/>
            <a:cxnLst/>
            <a:rect l="l" t="t" r="r" b="b"/>
            <a:pathLst>
              <a:path w="1343614" h="1343614">
                <a:moveTo>
                  <a:pt x="0" y="0"/>
                </a:moveTo>
                <a:lnTo>
                  <a:pt x="1343614" y="0"/>
                </a:lnTo>
                <a:lnTo>
                  <a:pt x="1343614" y="1343614"/>
                </a:lnTo>
                <a:lnTo>
                  <a:pt x="0" y="1343614"/>
                </a:lnTo>
                <a:lnTo>
                  <a:pt x="0" y="0"/>
                </a:lnTo>
                <a:close/>
              </a:path>
            </a:pathLst>
          </a:custGeom>
          <a:blipFill>
            <a:blip r:embed="rId7"/>
            <a:stretch>
              <a:fillRect/>
            </a:stretch>
          </a:blipFill>
        </p:spPr>
        <p:txBody>
          <a:bodyPr/>
          <a:lstStyle/>
          <a:p>
            <a:endParaRPr lang="en-US"/>
          </a:p>
        </p:txBody>
      </p:sp>
      <p:sp>
        <p:nvSpPr>
          <p:cNvPr id="41" name="Freeform 41"/>
          <p:cNvSpPr/>
          <p:nvPr/>
        </p:nvSpPr>
        <p:spPr>
          <a:xfrm rot="1141635">
            <a:off x="7276981" y="2272649"/>
            <a:ext cx="1469725" cy="836518"/>
          </a:xfrm>
          <a:custGeom>
            <a:avLst/>
            <a:gdLst/>
            <a:ahLst/>
            <a:cxnLst/>
            <a:rect l="l" t="t" r="r" b="b"/>
            <a:pathLst>
              <a:path w="1469725" h="836518">
                <a:moveTo>
                  <a:pt x="0" y="0"/>
                </a:moveTo>
                <a:lnTo>
                  <a:pt x="1469724" y="0"/>
                </a:lnTo>
                <a:lnTo>
                  <a:pt x="1469724" y="836518"/>
                </a:lnTo>
                <a:lnTo>
                  <a:pt x="0" y="83651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42" name="TextBox 42"/>
          <p:cNvSpPr txBox="1"/>
          <p:nvPr/>
        </p:nvSpPr>
        <p:spPr>
          <a:xfrm>
            <a:off x="1860340" y="710565"/>
            <a:ext cx="6120846" cy="531736"/>
          </a:xfrm>
          <a:prstGeom prst="rect">
            <a:avLst/>
          </a:prstGeom>
        </p:spPr>
        <p:txBody>
          <a:bodyPr lIns="0" tIns="0" rIns="0" bIns="0" rtlCol="0" anchor="t">
            <a:spAutoFit/>
          </a:bodyPr>
          <a:lstStyle/>
          <a:p>
            <a:pPr algn="l">
              <a:lnSpc>
                <a:spcPts val="4284"/>
              </a:lnSpc>
              <a:spcBef>
                <a:spcPct val="0"/>
              </a:spcBef>
            </a:pPr>
            <a:r>
              <a:rPr lang="en-US" sz="3060" b="1" spc="153">
                <a:solidFill>
                  <a:srgbClr val="231F20"/>
                </a:solidFill>
                <a:latin typeface="Raleway 2 Heavy"/>
                <a:ea typeface="Raleway 2 Heavy"/>
                <a:cs typeface="Raleway 2 Heavy"/>
                <a:sym typeface="Raleway 2 Heavy"/>
              </a:rPr>
              <a:t>SQUARE READER</a:t>
            </a:r>
          </a:p>
        </p:txBody>
      </p:sp>
      <p:sp>
        <p:nvSpPr>
          <p:cNvPr id="43" name="TextBox 43"/>
          <p:cNvSpPr txBox="1"/>
          <p:nvPr/>
        </p:nvSpPr>
        <p:spPr>
          <a:xfrm>
            <a:off x="777240" y="2439324"/>
            <a:ext cx="3722792" cy="446017"/>
          </a:xfrm>
          <a:prstGeom prst="rect">
            <a:avLst/>
          </a:prstGeom>
        </p:spPr>
        <p:txBody>
          <a:bodyPr lIns="0" tIns="0" rIns="0" bIns="0" rtlCol="0" anchor="t">
            <a:spAutoFit/>
          </a:bodyPr>
          <a:lstStyle/>
          <a:p>
            <a:pPr algn="l">
              <a:lnSpc>
                <a:spcPts val="3618"/>
              </a:lnSpc>
            </a:pPr>
            <a:r>
              <a:rPr lang="en-US" sz="2584" b="1">
                <a:solidFill>
                  <a:srgbClr val="1B447E"/>
                </a:solidFill>
                <a:latin typeface="Raleway 2 Bold"/>
                <a:ea typeface="Raleway 2 Bold"/>
                <a:cs typeface="Raleway 2 Bold"/>
                <a:sym typeface="Raleway 2 Bold"/>
              </a:rPr>
              <a:t>PAYMENT TYPES</a:t>
            </a:r>
          </a:p>
        </p:txBody>
      </p:sp>
      <p:sp>
        <p:nvSpPr>
          <p:cNvPr id="44" name="TextBox 44"/>
          <p:cNvSpPr txBox="1"/>
          <p:nvPr/>
        </p:nvSpPr>
        <p:spPr>
          <a:xfrm>
            <a:off x="777240" y="3898925"/>
            <a:ext cx="3722792" cy="446017"/>
          </a:xfrm>
          <a:prstGeom prst="rect">
            <a:avLst/>
          </a:prstGeom>
        </p:spPr>
        <p:txBody>
          <a:bodyPr lIns="0" tIns="0" rIns="0" bIns="0" rtlCol="0" anchor="t">
            <a:spAutoFit/>
          </a:bodyPr>
          <a:lstStyle/>
          <a:p>
            <a:pPr algn="l">
              <a:lnSpc>
                <a:spcPts val="3618"/>
              </a:lnSpc>
            </a:pPr>
            <a:r>
              <a:rPr lang="en-US" sz="2584" b="1">
                <a:solidFill>
                  <a:srgbClr val="1B447E"/>
                </a:solidFill>
                <a:latin typeface="Raleway 2 Bold"/>
                <a:ea typeface="Raleway 2 Bold"/>
                <a:cs typeface="Raleway 2 Bold"/>
                <a:sym typeface="Raleway 2 Bold"/>
              </a:rPr>
              <a:t>EASY DEPOSITS</a:t>
            </a:r>
          </a:p>
        </p:txBody>
      </p:sp>
      <p:sp>
        <p:nvSpPr>
          <p:cNvPr id="45" name="TextBox 45"/>
          <p:cNvSpPr txBox="1"/>
          <p:nvPr/>
        </p:nvSpPr>
        <p:spPr>
          <a:xfrm>
            <a:off x="1243766" y="2987118"/>
            <a:ext cx="1549407" cy="826083"/>
          </a:xfrm>
          <a:prstGeom prst="rect">
            <a:avLst/>
          </a:prstGeom>
        </p:spPr>
        <p:txBody>
          <a:bodyPr lIns="0" tIns="0" rIns="0" bIns="0" rtlCol="0" anchor="t">
            <a:spAutoFit/>
          </a:bodyPr>
          <a:lstStyle/>
          <a:p>
            <a:pPr algn="just">
              <a:lnSpc>
                <a:spcPts val="2239"/>
              </a:lnSpc>
            </a:pPr>
            <a:r>
              <a:rPr lang="en-US" sz="1599">
                <a:solidFill>
                  <a:srgbClr val="231F20"/>
                </a:solidFill>
                <a:latin typeface="Raleway 1"/>
                <a:ea typeface="Raleway 1"/>
                <a:cs typeface="Raleway 1"/>
                <a:sym typeface="Raleway 1"/>
              </a:rPr>
              <a:t>Cash</a:t>
            </a:r>
          </a:p>
          <a:p>
            <a:pPr algn="just">
              <a:lnSpc>
                <a:spcPts val="2239"/>
              </a:lnSpc>
            </a:pPr>
            <a:r>
              <a:rPr lang="en-US" sz="1599">
                <a:solidFill>
                  <a:srgbClr val="231F20"/>
                </a:solidFill>
                <a:latin typeface="Raleway 1"/>
                <a:ea typeface="Raleway 1"/>
                <a:cs typeface="Raleway 1"/>
                <a:sym typeface="Raleway 1"/>
              </a:rPr>
              <a:t>Check</a:t>
            </a:r>
          </a:p>
          <a:p>
            <a:pPr algn="just">
              <a:lnSpc>
                <a:spcPts val="2239"/>
              </a:lnSpc>
            </a:pPr>
            <a:r>
              <a:rPr lang="en-US" sz="1599">
                <a:solidFill>
                  <a:srgbClr val="231F20"/>
                </a:solidFill>
                <a:latin typeface="Raleway 1"/>
                <a:ea typeface="Raleway 1"/>
                <a:cs typeface="Raleway 1"/>
                <a:sym typeface="Raleway 1"/>
              </a:rPr>
              <a:t>Credit Cards</a:t>
            </a:r>
          </a:p>
        </p:txBody>
      </p:sp>
      <p:sp>
        <p:nvSpPr>
          <p:cNvPr id="46" name="TextBox 46"/>
          <p:cNvSpPr txBox="1"/>
          <p:nvPr/>
        </p:nvSpPr>
        <p:spPr>
          <a:xfrm>
            <a:off x="1243766" y="4464547"/>
            <a:ext cx="2700965" cy="1102360"/>
          </a:xfrm>
          <a:prstGeom prst="rect">
            <a:avLst/>
          </a:prstGeom>
        </p:spPr>
        <p:txBody>
          <a:bodyPr lIns="0" tIns="0" rIns="0" bIns="0" rtlCol="0" anchor="t">
            <a:spAutoFit/>
          </a:bodyPr>
          <a:lstStyle/>
          <a:p>
            <a:pPr algn="l">
              <a:lnSpc>
                <a:spcPts val="2239"/>
              </a:lnSpc>
            </a:pPr>
            <a:r>
              <a:rPr lang="en-US" sz="1599">
                <a:solidFill>
                  <a:srgbClr val="231F20"/>
                </a:solidFill>
                <a:latin typeface="Raleway 1"/>
                <a:ea typeface="Raleway 1"/>
                <a:cs typeface="Raleway 1"/>
                <a:sym typeface="Raleway 1"/>
              </a:rPr>
              <a:t>All money collected is deposited into the unit account for payment to the Council</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3DF6F7-5F12-FFCA-D5B8-3F4C7B1FBCE8}"/>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5EFF21AA-27DD-756C-E519-F5DCDEF98766}"/>
              </a:ext>
            </a:extLst>
          </p:cNvPr>
          <p:cNvGrpSpPr>
            <a:grpSpLocks noChangeAspect="1"/>
          </p:cNvGrpSpPr>
          <p:nvPr/>
        </p:nvGrpSpPr>
        <p:grpSpPr>
          <a:xfrm>
            <a:off x="4352997" y="2301990"/>
            <a:ext cx="1687080" cy="3338178"/>
            <a:chOff x="0" y="0"/>
            <a:chExt cx="2620010" cy="5184140"/>
          </a:xfrm>
        </p:grpSpPr>
        <p:sp>
          <p:nvSpPr>
            <p:cNvPr id="3" name="Freeform 3">
              <a:extLst>
                <a:ext uri="{FF2B5EF4-FFF2-40B4-BE49-F238E27FC236}">
                  <a16:creationId xmlns:a16="http://schemas.microsoft.com/office/drawing/2014/main" id="{BDD7AB89-BDEA-A98B-C37C-90F2B6A63DF4}"/>
                </a:ext>
              </a:extLst>
            </p:cNvPr>
            <p:cNvSpPr/>
            <p:nvPr/>
          </p:nvSpPr>
          <p:spPr>
            <a:xfrm>
              <a:off x="53340" y="25400"/>
              <a:ext cx="2513330" cy="5132070"/>
            </a:xfrm>
            <a:custGeom>
              <a:avLst/>
              <a:gdLst/>
              <a:ahLst/>
              <a:cxnLst/>
              <a:rect l="l" t="t" r="r" b="b"/>
              <a:pathLst>
                <a:path w="2513330" h="513207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p:spPr>
          <p:txBody>
            <a:bodyPr/>
            <a:lstStyle/>
            <a:p>
              <a:endParaRPr lang="en-US"/>
            </a:p>
          </p:txBody>
        </p:sp>
        <p:sp>
          <p:nvSpPr>
            <p:cNvPr id="4" name="Freeform 4">
              <a:extLst>
                <a:ext uri="{FF2B5EF4-FFF2-40B4-BE49-F238E27FC236}">
                  <a16:creationId xmlns:a16="http://schemas.microsoft.com/office/drawing/2014/main" id="{753E6FDA-4CFB-7D01-1A58-56F08ADC86C7}"/>
                </a:ext>
              </a:extLst>
            </p:cNvPr>
            <p:cNvSpPr/>
            <p:nvPr/>
          </p:nvSpPr>
          <p:spPr>
            <a:xfrm>
              <a:off x="185420" y="156210"/>
              <a:ext cx="2251710" cy="4876800"/>
            </a:xfrm>
            <a:custGeom>
              <a:avLst/>
              <a:gdLst/>
              <a:ahLst/>
              <a:cxnLst/>
              <a:rect l="l" t="t" r="r" b="b"/>
              <a:pathLst>
                <a:path w="2251710" h="4876800">
                  <a:moveTo>
                    <a:pt x="2040890" y="0"/>
                  </a:moveTo>
                  <a:lnTo>
                    <a:pt x="1769110" y="0"/>
                  </a:lnTo>
                  <a:lnTo>
                    <a:pt x="1769110" y="57150"/>
                  </a:lnTo>
                  <a:cubicBezTo>
                    <a:pt x="1769110" y="121920"/>
                    <a:pt x="1715770" y="175260"/>
                    <a:pt x="1651000" y="175260"/>
                  </a:cubicBezTo>
                  <a:lnTo>
                    <a:pt x="601980" y="175260"/>
                  </a:lnTo>
                  <a:cubicBezTo>
                    <a:pt x="537210" y="175260"/>
                    <a:pt x="483870" y="121920"/>
                    <a:pt x="483870" y="57150"/>
                  </a:cubicBezTo>
                  <a:lnTo>
                    <a:pt x="483870" y="0"/>
                  </a:lnTo>
                  <a:lnTo>
                    <a:pt x="209550" y="0"/>
                  </a:lnTo>
                  <a:cubicBezTo>
                    <a:pt x="93980" y="0"/>
                    <a:pt x="0" y="93980"/>
                    <a:pt x="0" y="209550"/>
                  </a:cubicBezTo>
                  <a:lnTo>
                    <a:pt x="0" y="4667250"/>
                  </a:lnTo>
                  <a:cubicBezTo>
                    <a:pt x="0" y="4782820"/>
                    <a:pt x="93980" y="4876800"/>
                    <a:pt x="209550" y="4876800"/>
                  </a:cubicBezTo>
                  <a:lnTo>
                    <a:pt x="2040890" y="4876800"/>
                  </a:lnTo>
                  <a:cubicBezTo>
                    <a:pt x="2156460" y="4876800"/>
                    <a:pt x="2250440" y="4782820"/>
                    <a:pt x="2250440" y="4667250"/>
                  </a:cubicBezTo>
                  <a:lnTo>
                    <a:pt x="2250440" y="209550"/>
                  </a:lnTo>
                  <a:cubicBezTo>
                    <a:pt x="2251710" y="93980"/>
                    <a:pt x="2157730" y="0"/>
                    <a:pt x="2040890" y="0"/>
                  </a:cubicBezTo>
                  <a:close/>
                </a:path>
              </a:pathLst>
            </a:custGeom>
            <a:blipFill>
              <a:blip r:embed="rId2"/>
              <a:stretch>
                <a:fillRect l="-3329" r="-18504"/>
              </a:stretch>
            </a:blipFill>
          </p:spPr>
          <p:txBody>
            <a:bodyPr/>
            <a:lstStyle/>
            <a:p>
              <a:endParaRPr lang="en-US"/>
            </a:p>
          </p:txBody>
        </p:sp>
        <p:sp>
          <p:nvSpPr>
            <p:cNvPr id="5" name="Freeform 5">
              <a:extLst>
                <a:ext uri="{FF2B5EF4-FFF2-40B4-BE49-F238E27FC236}">
                  <a16:creationId xmlns:a16="http://schemas.microsoft.com/office/drawing/2014/main" id="{1A1498CB-ACE8-6D7B-2C74-0A71AB2C7F43}"/>
                </a:ext>
              </a:extLst>
            </p:cNvPr>
            <p:cNvSpPr/>
            <p:nvPr/>
          </p:nvSpPr>
          <p:spPr>
            <a:xfrm>
              <a:off x="1121410" y="198120"/>
              <a:ext cx="347980" cy="43180"/>
            </a:xfrm>
            <a:custGeom>
              <a:avLst/>
              <a:gdLst/>
              <a:ahLst/>
              <a:cxnLst/>
              <a:rect l="l" t="t" r="r" b="b"/>
              <a:pathLst>
                <a:path w="347980" h="4318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p:spPr>
          <p:txBody>
            <a:bodyPr/>
            <a:lstStyle/>
            <a:p>
              <a:endParaRPr lang="en-US"/>
            </a:p>
          </p:txBody>
        </p:sp>
        <p:sp>
          <p:nvSpPr>
            <p:cNvPr id="6" name="Freeform 6">
              <a:extLst>
                <a:ext uri="{FF2B5EF4-FFF2-40B4-BE49-F238E27FC236}">
                  <a16:creationId xmlns:a16="http://schemas.microsoft.com/office/drawing/2014/main" id="{3378AE61-4F88-77A8-0B10-DAE728C6D209}"/>
                </a:ext>
              </a:extLst>
            </p:cNvPr>
            <p:cNvSpPr/>
            <p:nvPr/>
          </p:nvSpPr>
          <p:spPr>
            <a:xfrm>
              <a:off x="1578312" y="187909"/>
              <a:ext cx="66636" cy="63602"/>
            </a:xfrm>
            <a:custGeom>
              <a:avLst/>
              <a:gdLst/>
              <a:ahLst/>
              <a:cxnLst/>
              <a:rect l="l" t="t" r="r" b="b"/>
              <a:pathLst>
                <a:path w="66636" h="63602">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solidFill>
          </p:spPr>
          <p:txBody>
            <a:bodyPr/>
            <a:lstStyle/>
            <a:p>
              <a:endParaRPr lang="en-US"/>
            </a:p>
          </p:txBody>
        </p:sp>
        <p:sp>
          <p:nvSpPr>
            <p:cNvPr id="7" name="Freeform 7">
              <a:extLst>
                <a:ext uri="{FF2B5EF4-FFF2-40B4-BE49-F238E27FC236}">
                  <a16:creationId xmlns:a16="http://schemas.microsoft.com/office/drawing/2014/main" id="{CD93E211-86A5-EFE7-B134-A59013155411}"/>
                </a:ext>
              </a:extLst>
            </p:cNvPr>
            <p:cNvSpPr/>
            <p:nvPr/>
          </p:nvSpPr>
          <p:spPr>
            <a:xfrm>
              <a:off x="0" y="685800"/>
              <a:ext cx="27940" cy="213360"/>
            </a:xfrm>
            <a:custGeom>
              <a:avLst/>
              <a:gdLst/>
              <a:ahLst/>
              <a:cxnLst/>
              <a:rect l="l" t="t" r="r" b="b"/>
              <a:pathLst>
                <a:path w="27940" h="21336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p:spPr>
          <p:txBody>
            <a:bodyPr/>
            <a:lstStyle/>
            <a:p>
              <a:endParaRPr lang="en-US"/>
            </a:p>
          </p:txBody>
        </p:sp>
        <p:sp>
          <p:nvSpPr>
            <p:cNvPr id="8" name="Freeform 8">
              <a:extLst>
                <a:ext uri="{FF2B5EF4-FFF2-40B4-BE49-F238E27FC236}">
                  <a16:creationId xmlns:a16="http://schemas.microsoft.com/office/drawing/2014/main" id="{69442631-F7E9-8D59-09B3-4B4115120C8B}"/>
                </a:ext>
              </a:extLst>
            </p:cNvPr>
            <p:cNvSpPr/>
            <p:nvPr/>
          </p:nvSpPr>
          <p:spPr>
            <a:xfrm>
              <a:off x="0" y="1057910"/>
              <a:ext cx="27940" cy="384810"/>
            </a:xfrm>
            <a:custGeom>
              <a:avLst/>
              <a:gdLst/>
              <a:ahLst/>
              <a:cxnLst/>
              <a:rect l="l" t="t" r="r" b="b"/>
              <a:pathLst>
                <a:path w="27940" h="38481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p:spPr>
          <p:txBody>
            <a:bodyPr/>
            <a:lstStyle/>
            <a:p>
              <a:endParaRPr lang="en-US"/>
            </a:p>
          </p:txBody>
        </p:sp>
        <p:sp>
          <p:nvSpPr>
            <p:cNvPr id="9" name="Freeform 9">
              <a:extLst>
                <a:ext uri="{FF2B5EF4-FFF2-40B4-BE49-F238E27FC236}">
                  <a16:creationId xmlns:a16="http://schemas.microsoft.com/office/drawing/2014/main" id="{2CBF1B85-1172-FEE6-D14E-BD0CC4C7FE62}"/>
                </a:ext>
              </a:extLst>
            </p:cNvPr>
            <p:cNvSpPr/>
            <p:nvPr/>
          </p:nvSpPr>
          <p:spPr>
            <a:xfrm>
              <a:off x="0" y="1526540"/>
              <a:ext cx="27940" cy="386080"/>
            </a:xfrm>
            <a:custGeom>
              <a:avLst/>
              <a:gdLst/>
              <a:ahLst/>
              <a:cxnLst/>
              <a:rect l="l" t="t" r="r" b="b"/>
              <a:pathLst>
                <a:path w="27940" h="38608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p:spPr>
          <p:txBody>
            <a:bodyPr/>
            <a:lstStyle/>
            <a:p>
              <a:endParaRPr lang="en-US"/>
            </a:p>
          </p:txBody>
        </p:sp>
        <p:sp>
          <p:nvSpPr>
            <p:cNvPr id="10" name="Freeform 10">
              <a:extLst>
                <a:ext uri="{FF2B5EF4-FFF2-40B4-BE49-F238E27FC236}">
                  <a16:creationId xmlns:a16="http://schemas.microsoft.com/office/drawing/2014/main" id="{40C8520D-FC05-F3C8-BEE3-C79F5264B6C3}"/>
                </a:ext>
              </a:extLst>
            </p:cNvPr>
            <p:cNvSpPr/>
            <p:nvPr/>
          </p:nvSpPr>
          <p:spPr>
            <a:xfrm>
              <a:off x="2592070" y="1184910"/>
              <a:ext cx="27940" cy="618490"/>
            </a:xfrm>
            <a:custGeom>
              <a:avLst/>
              <a:gdLst/>
              <a:ahLst/>
              <a:cxnLst/>
              <a:rect l="l" t="t" r="r" b="b"/>
              <a:pathLst>
                <a:path w="27940" h="61849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p:spPr>
          <p:txBody>
            <a:bodyPr/>
            <a:lstStyle/>
            <a:p>
              <a:endParaRPr lang="en-US"/>
            </a:p>
          </p:txBody>
        </p:sp>
        <p:sp>
          <p:nvSpPr>
            <p:cNvPr id="11" name="Freeform 11">
              <a:extLst>
                <a:ext uri="{FF2B5EF4-FFF2-40B4-BE49-F238E27FC236}">
                  <a16:creationId xmlns:a16="http://schemas.microsoft.com/office/drawing/2014/main" id="{EFAC7EC2-3F11-5CB3-FEEF-57EFA890B0FC}"/>
                </a:ext>
              </a:extLst>
            </p:cNvPr>
            <p:cNvSpPr/>
            <p:nvPr/>
          </p:nvSpPr>
          <p:spPr>
            <a:xfrm>
              <a:off x="27940" y="0"/>
              <a:ext cx="2564130" cy="5182870"/>
            </a:xfrm>
            <a:custGeom>
              <a:avLst/>
              <a:gdLst/>
              <a:ahLst/>
              <a:cxnLst/>
              <a:rect l="l" t="t" r="r" b="b"/>
              <a:pathLst>
                <a:path w="2564130" h="518287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p:spPr>
          <p:txBody>
            <a:bodyPr/>
            <a:lstStyle/>
            <a:p>
              <a:endParaRPr lang="en-US"/>
            </a:p>
          </p:txBody>
        </p:sp>
      </p:grpSp>
      <p:grpSp>
        <p:nvGrpSpPr>
          <p:cNvPr id="12" name="Group 12">
            <a:extLst>
              <a:ext uri="{FF2B5EF4-FFF2-40B4-BE49-F238E27FC236}">
                <a16:creationId xmlns:a16="http://schemas.microsoft.com/office/drawing/2014/main" id="{C70FC7E0-C519-41FC-A425-8E60A68A4552}"/>
              </a:ext>
            </a:extLst>
          </p:cNvPr>
          <p:cNvGrpSpPr>
            <a:grpSpLocks noChangeAspect="1"/>
          </p:cNvGrpSpPr>
          <p:nvPr/>
        </p:nvGrpSpPr>
        <p:grpSpPr>
          <a:xfrm>
            <a:off x="6163778" y="3047857"/>
            <a:ext cx="1639484" cy="3244001"/>
            <a:chOff x="0" y="0"/>
            <a:chExt cx="2620010" cy="5184140"/>
          </a:xfrm>
        </p:grpSpPr>
        <p:sp>
          <p:nvSpPr>
            <p:cNvPr id="13" name="Freeform 13">
              <a:extLst>
                <a:ext uri="{FF2B5EF4-FFF2-40B4-BE49-F238E27FC236}">
                  <a16:creationId xmlns:a16="http://schemas.microsoft.com/office/drawing/2014/main" id="{D7328B72-2628-59E6-E022-73FCF10FFCCA}"/>
                </a:ext>
              </a:extLst>
            </p:cNvPr>
            <p:cNvSpPr/>
            <p:nvPr/>
          </p:nvSpPr>
          <p:spPr>
            <a:xfrm>
              <a:off x="53340" y="25400"/>
              <a:ext cx="2513330" cy="5132070"/>
            </a:xfrm>
            <a:custGeom>
              <a:avLst/>
              <a:gdLst/>
              <a:ahLst/>
              <a:cxnLst/>
              <a:rect l="l" t="t" r="r" b="b"/>
              <a:pathLst>
                <a:path w="2513330" h="513207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p:spPr>
          <p:txBody>
            <a:bodyPr/>
            <a:lstStyle/>
            <a:p>
              <a:endParaRPr lang="en-US"/>
            </a:p>
          </p:txBody>
        </p:sp>
        <p:sp>
          <p:nvSpPr>
            <p:cNvPr id="14" name="Freeform 14">
              <a:extLst>
                <a:ext uri="{FF2B5EF4-FFF2-40B4-BE49-F238E27FC236}">
                  <a16:creationId xmlns:a16="http://schemas.microsoft.com/office/drawing/2014/main" id="{B7495C97-F3DF-9A54-729F-E540E6FDE15A}"/>
                </a:ext>
              </a:extLst>
            </p:cNvPr>
            <p:cNvSpPr/>
            <p:nvPr/>
          </p:nvSpPr>
          <p:spPr>
            <a:xfrm>
              <a:off x="185420" y="156210"/>
              <a:ext cx="2251710" cy="4876800"/>
            </a:xfrm>
            <a:custGeom>
              <a:avLst/>
              <a:gdLst/>
              <a:ahLst/>
              <a:cxnLst/>
              <a:rect l="l" t="t" r="r" b="b"/>
              <a:pathLst>
                <a:path w="2251710" h="4876800">
                  <a:moveTo>
                    <a:pt x="2040890" y="0"/>
                  </a:moveTo>
                  <a:lnTo>
                    <a:pt x="1769110" y="0"/>
                  </a:lnTo>
                  <a:lnTo>
                    <a:pt x="1769110" y="57150"/>
                  </a:lnTo>
                  <a:cubicBezTo>
                    <a:pt x="1769110" y="121920"/>
                    <a:pt x="1715770" y="175260"/>
                    <a:pt x="1651000" y="175260"/>
                  </a:cubicBezTo>
                  <a:lnTo>
                    <a:pt x="601980" y="175260"/>
                  </a:lnTo>
                  <a:cubicBezTo>
                    <a:pt x="537210" y="175260"/>
                    <a:pt x="483870" y="121920"/>
                    <a:pt x="483870" y="57150"/>
                  </a:cubicBezTo>
                  <a:lnTo>
                    <a:pt x="483870" y="0"/>
                  </a:lnTo>
                  <a:lnTo>
                    <a:pt x="209550" y="0"/>
                  </a:lnTo>
                  <a:cubicBezTo>
                    <a:pt x="93980" y="0"/>
                    <a:pt x="0" y="93980"/>
                    <a:pt x="0" y="209550"/>
                  </a:cubicBezTo>
                  <a:lnTo>
                    <a:pt x="0" y="4667250"/>
                  </a:lnTo>
                  <a:cubicBezTo>
                    <a:pt x="0" y="4782820"/>
                    <a:pt x="93980" y="4876800"/>
                    <a:pt x="209550" y="4876800"/>
                  </a:cubicBezTo>
                  <a:lnTo>
                    <a:pt x="2040890" y="4876800"/>
                  </a:lnTo>
                  <a:cubicBezTo>
                    <a:pt x="2156460" y="4876800"/>
                    <a:pt x="2250440" y="4782820"/>
                    <a:pt x="2250440" y="4667250"/>
                  </a:cubicBezTo>
                  <a:lnTo>
                    <a:pt x="2250440" y="209550"/>
                  </a:lnTo>
                  <a:cubicBezTo>
                    <a:pt x="2251710" y="93980"/>
                    <a:pt x="2157730" y="0"/>
                    <a:pt x="2040890" y="0"/>
                  </a:cubicBezTo>
                  <a:close/>
                </a:path>
              </a:pathLst>
            </a:custGeom>
            <a:blipFill>
              <a:blip r:embed="rId3"/>
              <a:stretch>
                <a:fillRect r="-21834"/>
              </a:stretch>
            </a:blipFill>
          </p:spPr>
          <p:txBody>
            <a:bodyPr/>
            <a:lstStyle/>
            <a:p>
              <a:endParaRPr lang="en-US"/>
            </a:p>
          </p:txBody>
        </p:sp>
        <p:sp>
          <p:nvSpPr>
            <p:cNvPr id="15" name="Freeform 15">
              <a:extLst>
                <a:ext uri="{FF2B5EF4-FFF2-40B4-BE49-F238E27FC236}">
                  <a16:creationId xmlns:a16="http://schemas.microsoft.com/office/drawing/2014/main" id="{5C0EA9FB-4B36-3CDB-28B2-4070358F5BC6}"/>
                </a:ext>
              </a:extLst>
            </p:cNvPr>
            <p:cNvSpPr/>
            <p:nvPr/>
          </p:nvSpPr>
          <p:spPr>
            <a:xfrm>
              <a:off x="1121410" y="198120"/>
              <a:ext cx="347980" cy="43180"/>
            </a:xfrm>
            <a:custGeom>
              <a:avLst/>
              <a:gdLst/>
              <a:ahLst/>
              <a:cxnLst/>
              <a:rect l="l" t="t" r="r" b="b"/>
              <a:pathLst>
                <a:path w="347980" h="4318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p:spPr>
          <p:txBody>
            <a:bodyPr/>
            <a:lstStyle/>
            <a:p>
              <a:endParaRPr lang="en-US"/>
            </a:p>
          </p:txBody>
        </p:sp>
        <p:sp>
          <p:nvSpPr>
            <p:cNvPr id="16" name="Freeform 16">
              <a:extLst>
                <a:ext uri="{FF2B5EF4-FFF2-40B4-BE49-F238E27FC236}">
                  <a16:creationId xmlns:a16="http://schemas.microsoft.com/office/drawing/2014/main" id="{900C5E46-D275-9C7A-83C3-AED2F4D4C615}"/>
                </a:ext>
              </a:extLst>
            </p:cNvPr>
            <p:cNvSpPr/>
            <p:nvPr/>
          </p:nvSpPr>
          <p:spPr>
            <a:xfrm>
              <a:off x="1578312" y="187909"/>
              <a:ext cx="66636" cy="63602"/>
            </a:xfrm>
            <a:custGeom>
              <a:avLst/>
              <a:gdLst/>
              <a:ahLst/>
              <a:cxnLst/>
              <a:rect l="l" t="t" r="r" b="b"/>
              <a:pathLst>
                <a:path w="66636" h="63602">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solidFill>
          </p:spPr>
          <p:txBody>
            <a:bodyPr/>
            <a:lstStyle/>
            <a:p>
              <a:endParaRPr lang="en-US"/>
            </a:p>
          </p:txBody>
        </p:sp>
        <p:sp>
          <p:nvSpPr>
            <p:cNvPr id="17" name="Freeform 17">
              <a:extLst>
                <a:ext uri="{FF2B5EF4-FFF2-40B4-BE49-F238E27FC236}">
                  <a16:creationId xmlns:a16="http://schemas.microsoft.com/office/drawing/2014/main" id="{A10A9B97-7112-807D-12A2-A9B0B3BDEA15}"/>
                </a:ext>
              </a:extLst>
            </p:cNvPr>
            <p:cNvSpPr/>
            <p:nvPr/>
          </p:nvSpPr>
          <p:spPr>
            <a:xfrm>
              <a:off x="0" y="685800"/>
              <a:ext cx="27940" cy="213360"/>
            </a:xfrm>
            <a:custGeom>
              <a:avLst/>
              <a:gdLst/>
              <a:ahLst/>
              <a:cxnLst/>
              <a:rect l="l" t="t" r="r" b="b"/>
              <a:pathLst>
                <a:path w="27940" h="21336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p:spPr>
          <p:txBody>
            <a:bodyPr/>
            <a:lstStyle/>
            <a:p>
              <a:endParaRPr lang="en-US"/>
            </a:p>
          </p:txBody>
        </p:sp>
        <p:sp>
          <p:nvSpPr>
            <p:cNvPr id="18" name="Freeform 18">
              <a:extLst>
                <a:ext uri="{FF2B5EF4-FFF2-40B4-BE49-F238E27FC236}">
                  <a16:creationId xmlns:a16="http://schemas.microsoft.com/office/drawing/2014/main" id="{AE2CEEB2-0CE0-D25D-3370-A37F32B98C96}"/>
                </a:ext>
              </a:extLst>
            </p:cNvPr>
            <p:cNvSpPr/>
            <p:nvPr/>
          </p:nvSpPr>
          <p:spPr>
            <a:xfrm>
              <a:off x="0" y="1057910"/>
              <a:ext cx="27940" cy="384810"/>
            </a:xfrm>
            <a:custGeom>
              <a:avLst/>
              <a:gdLst/>
              <a:ahLst/>
              <a:cxnLst/>
              <a:rect l="l" t="t" r="r" b="b"/>
              <a:pathLst>
                <a:path w="27940" h="38481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p:spPr>
          <p:txBody>
            <a:bodyPr/>
            <a:lstStyle/>
            <a:p>
              <a:endParaRPr lang="en-US"/>
            </a:p>
          </p:txBody>
        </p:sp>
        <p:sp>
          <p:nvSpPr>
            <p:cNvPr id="19" name="Freeform 19">
              <a:extLst>
                <a:ext uri="{FF2B5EF4-FFF2-40B4-BE49-F238E27FC236}">
                  <a16:creationId xmlns:a16="http://schemas.microsoft.com/office/drawing/2014/main" id="{E553EAD2-D7DD-5437-58BB-1193C176B481}"/>
                </a:ext>
              </a:extLst>
            </p:cNvPr>
            <p:cNvSpPr/>
            <p:nvPr/>
          </p:nvSpPr>
          <p:spPr>
            <a:xfrm>
              <a:off x="0" y="1526540"/>
              <a:ext cx="27940" cy="386080"/>
            </a:xfrm>
            <a:custGeom>
              <a:avLst/>
              <a:gdLst/>
              <a:ahLst/>
              <a:cxnLst/>
              <a:rect l="l" t="t" r="r" b="b"/>
              <a:pathLst>
                <a:path w="27940" h="38608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p:spPr>
          <p:txBody>
            <a:bodyPr/>
            <a:lstStyle/>
            <a:p>
              <a:endParaRPr lang="en-US"/>
            </a:p>
          </p:txBody>
        </p:sp>
        <p:sp>
          <p:nvSpPr>
            <p:cNvPr id="20" name="Freeform 20">
              <a:extLst>
                <a:ext uri="{FF2B5EF4-FFF2-40B4-BE49-F238E27FC236}">
                  <a16:creationId xmlns:a16="http://schemas.microsoft.com/office/drawing/2014/main" id="{E7656935-A0C9-1D18-8EE9-30CBAD028515}"/>
                </a:ext>
              </a:extLst>
            </p:cNvPr>
            <p:cNvSpPr/>
            <p:nvPr/>
          </p:nvSpPr>
          <p:spPr>
            <a:xfrm>
              <a:off x="2592070" y="1184910"/>
              <a:ext cx="27940" cy="618490"/>
            </a:xfrm>
            <a:custGeom>
              <a:avLst/>
              <a:gdLst/>
              <a:ahLst/>
              <a:cxnLst/>
              <a:rect l="l" t="t" r="r" b="b"/>
              <a:pathLst>
                <a:path w="27940" h="61849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p:spPr>
          <p:txBody>
            <a:bodyPr/>
            <a:lstStyle/>
            <a:p>
              <a:endParaRPr lang="en-US"/>
            </a:p>
          </p:txBody>
        </p:sp>
        <p:sp>
          <p:nvSpPr>
            <p:cNvPr id="21" name="Freeform 21">
              <a:extLst>
                <a:ext uri="{FF2B5EF4-FFF2-40B4-BE49-F238E27FC236}">
                  <a16:creationId xmlns:a16="http://schemas.microsoft.com/office/drawing/2014/main" id="{1C694CA6-116A-DE01-FBFD-081BAA633483}"/>
                </a:ext>
              </a:extLst>
            </p:cNvPr>
            <p:cNvSpPr/>
            <p:nvPr/>
          </p:nvSpPr>
          <p:spPr>
            <a:xfrm>
              <a:off x="27940" y="0"/>
              <a:ext cx="2564130" cy="5182870"/>
            </a:xfrm>
            <a:custGeom>
              <a:avLst/>
              <a:gdLst/>
              <a:ahLst/>
              <a:cxnLst/>
              <a:rect l="l" t="t" r="r" b="b"/>
              <a:pathLst>
                <a:path w="2564130" h="518287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p:spPr>
          <p:txBody>
            <a:bodyPr/>
            <a:lstStyle/>
            <a:p>
              <a:endParaRPr lang="en-US"/>
            </a:p>
          </p:txBody>
        </p:sp>
      </p:grpSp>
      <p:grpSp>
        <p:nvGrpSpPr>
          <p:cNvPr id="22" name="Group 22">
            <a:extLst>
              <a:ext uri="{FF2B5EF4-FFF2-40B4-BE49-F238E27FC236}">
                <a16:creationId xmlns:a16="http://schemas.microsoft.com/office/drawing/2014/main" id="{367C9F7E-2B95-3C36-EDD3-267CC4314DE3}"/>
              </a:ext>
            </a:extLst>
          </p:cNvPr>
          <p:cNvGrpSpPr>
            <a:grpSpLocks noChangeAspect="1"/>
          </p:cNvGrpSpPr>
          <p:nvPr/>
        </p:nvGrpSpPr>
        <p:grpSpPr>
          <a:xfrm>
            <a:off x="7926963" y="3971079"/>
            <a:ext cx="1639484" cy="3244001"/>
            <a:chOff x="0" y="0"/>
            <a:chExt cx="2620010" cy="5184140"/>
          </a:xfrm>
        </p:grpSpPr>
        <p:sp>
          <p:nvSpPr>
            <p:cNvPr id="23" name="Freeform 23">
              <a:extLst>
                <a:ext uri="{FF2B5EF4-FFF2-40B4-BE49-F238E27FC236}">
                  <a16:creationId xmlns:a16="http://schemas.microsoft.com/office/drawing/2014/main" id="{4E30CA67-58B5-3F9C-E879-4EAFF7D33338}"/>
                </a:ext>
              </a:extLst>
            </p:cNvPr>
            <p:cNvSpPr/>
            <p:nvPr/>
          </p:nvSpPr>
          <p:spPr>
            <a:xfrm>
              <a:off x="53340" y="25400"/>
              <a:ext cx="2513330" cy="5132070"/>
            </a:xfrm>
            <a:custGeom>
              <a:avLst/>
              <a:gdLst/>
              <a:ahLst/>
              <a:cxnLst/>
              <a:rect l="l" t="t" r="r" b="b"/>
              <a:pathLst>
                <a:path w="2513330" h="513207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p:spPr>
          <p:txBody>
            <a:bodyPr/>
            <a:lstStyle/>
            <a:p>
              <a:endParaRPr lang="en-US"/>
            </a:p>
          </p:txBody>
        </p:sp>
        <p:sp>
          <p:nvSpPr>
            <p:cNvPr id="24" name="Freeform 24">
              <a:extLst>
                <a:ext uri="{FF2B5EF4-FFF2-40B4-BE49-F238E27FC236}">
                  <a16:creationId xmlns:a16="http://schemas.microsoft.com/office/drawing/2014/main" id="{0AC87812-7419-B3C2-F751-15AEDF9B268A}"/>
                </a:ext>
              </a:extLst>
            </p:cNvPr>
            <p:cNvSpPr/>
            <p:nvPr/>
          </p:nvSpPr>
          <p:spPr>
            <a:xfrm>
              <a:off x="185420" y="156210"/>
              <a:ext cx="2251710" cy="4876800"/>
            </a:xfrm>
            <a:custGeom>
              <a:avLst/>
              <a:gdLst/>
              <a:ahLst/>
              <a:cxnLst/>
              <a:rect l="l" t="t" r="r" b="b"/>
              <a:pathLst>
                <a:path w="2251710" h="4876800">
                  <a:moveTo>
                    <a:pt x="2040890" y="0"/>
                  </a:moveTo>
                  <a:lnTo>
                    <a:pt x="1769110" y="0"/>
                  </a:lnTo>
                  <a:lnTo>
                    <a:pt x="1769110" y="57150"/>
                  </a:lnTo>
                  <a:cubicBezTo>
                    <a:pt x="1769110" y="121920"/>
                    <a:pt x="1715770" y="175260"/>
                    <a:pt x="1651000" y="175260"/>
                  </a:cubicBezTo>
                  <a:lnTo>
                    <a:pt x="601980" y="175260"/>
                  </a:lnTo>
                  <a:cubicBezTo>
                    <a:pt x="537210" y="175260"/>
                    <a:pt x="483870" y="121920"/>
                    <a:pt x="483870" y="57150"/>
                  </a:cubicBezTo>
                  <a:lnTo>
                    <a:pt x="483870" y="0"/>
                  </a:lnTo>
                  <a:lnTo>
                    <a:pt x="209550" y="0"/>
                  </a:lnTo>
                  <a:cubicBezTo>
                    <a:pt x="93980" y="0"/>
                    <a:pt x="0" y="93980"/>
                    <a:pt x="0" y="209550"/>
                  </a:cubicBezTo>
                  <a:lnTo>
                    <a:pt x="0" y="4667250"/>
                  </a:lnTo>
                  <a:cubicBezTo>
                    <a:pt x="0" y="4782820"/>
                    <a:pt x="93980" y="4876800"/>
                    <a:pt x="209550" y="4876800"/>
                  </a:cubicBezTo>
                  <a:lnTo>
                    <a:pt x="2040890" y="4876800"/>
                  </a:lnTo>
                  <a:cubicBezTo>
                    <a:pt x="2156460" y="4876800"/>
                    <a:pt x="2250440" y="4782820"/>
                    <a:pt x="2250440" y="4667250"/>
                  </a:cubicBezTo>
                  <a:lnTo>
                    <a:pt x="2250440" y="209550"/>
                  </a:lnTo>
                  <a:cubicBezTo>
                    <a:pt x="2251710" y="93980"/>
                    <a:pt x="2157730" y="0"/>
                    <a:pt x="2040890" y="0"/>
                  </a:cubicBezTo>
                  <a:close/>
                </a:path>
              </a:pathLst>
            </a:custGeom>
            <a:blipFill>
              <a:blip r:embed="rId4"/>
              <a:stretch>
                <a:fillRect l="-181" r="-21652"/>
              </a:stretch>
            </a:blipFill>
          </p:spPr>
          <p:txBody>
            <a:bodyPr/>
            <a:lstStyle/>
            <a:p>
              <a:endParaRPr lang="en-US"/>
            </a:p>
          </p:txBody>
        </p:sp>
        <p:sp>
          <p:nvSpPr>
            <p:cNvPr id="25" name="Freeform 25">
              <a:extLst>
                <a:ext uri="{FF2B5EF4-FFF2-40B4-BE49-F238E27FC236}">
                  <a16:creationId xmlns:a16="http://schemas.microsoft.com/office/drawing/2014/main" id="{73BEB0D4-4F48-BD51-BCC1-844A204BF179}"/>
                </a:ext>
              </a:extLst>
            </p:cNvPr>
            <p:cNvSpPr/>
            <p:nvPr/>
          </p:nvSpPr>
          <p:spPr>
            <a:xfrm>
              <a:off x="1121410" y="198120"/>
              <a:ext cx="347980" cy="43180"/>
            </a:xfrm>
            <a:custGeom>
              <a:avLst/>
              <a:gdLst/>
              <a:ahLst/>
              <a:cxnLst/>
              <a:rect l="l" t="t" r="r" b="b"/>
              <a:pathLst>
                <a:path w="347980" h="4318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p:spPr>
          <p:txBody>
            <a:bodyPr/>
            <a:lstStyle/>
            <a:p>
              <a:endParaRPr lang="en-US"/>
            </a:p>
          </p:txBody>
        </p:sp>
        <p:sp>
          <p:nvSpPr>
            <p:cNvPr id="26" name="Freeform 26">
              <a:extLst>
                <a:ext uri="{FF2B5EF4-FFF2-40B4-BE49-F238E27FC236}">
                  <a16:creationId xmlns:a16="http://schemas.microsoft.com/office/drawing/2014/main" id="{EB89191E-233F-7173-1216-C670F839D819}"/>
                </a:ext>
              </a:extLst>
            </p:cNvPr>
            <p:cNvSpPr/>
            <p:nvPr/>
          </p:nvSpPr>
          <p:spPr>
            <a:xfrm>
              <a:off x="1578312" y="187909"/>
              <a:ext cx="66636" cy="63602"/>
            </a:xfrm>
            <a:custGeom>
              <a:avLst/>
              <a:gdLst/>
              <a:ahLst/>
              <a:cxnLst/>
              <a:rect l="l" t="t" r="r" b="b"/>
              <a:pathLst>
                <a:path w="66636" h="63602">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solidFill>
          </p:spPr>
          <p:txBody>
            <a:bodyPr/>
            <a:lstStyle/>
            <a:p>
              <a:endParaRPr lang="en-US"/>
            </a:p>
          </p:txBody>
        </p:sp>
        <p:sp>
          <p:nvSpPr>
            <p:cNvPr id="27" name="Freeform 27">
              <a:extLst>
                <a:ext uri="{FF2B5EF4-FFF2-40B4-BE49-F238E27FC236}">
                  <a16:creationId xmlns:a16="http://schemas.microsoft.com/office/drawing/2014/main" id="{B379978F-6DA2-CD33-D9DE-91F2D5D63D8D}"/>
                </a:ext>
              </a:extLst>
            </p:cNvPr>
            <p:cNvSpPr/>
            <p:nvPr/>
          </p:nvSpPr>
          <p:spPr>
            <a:xfrm>
              <a:off x="0" y="685800"/>
              <a:ext cx="27940" cy="213360"/>
            </a:xfrm>
            <a:custGeom>
              <a:avLst/>
              <a:gdLst/>
              <a:ahLst/>
              <a:cxnLst/>
              <a:rect l="l" t="t" r="r" b="b"/>
              <a:pathLst>
                <a:path w="27940" h="21336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p:spPr>
          <p:txBody>
            <a:bodyPr/>
            <a:lstStyle/>
            <a:p>
              <a:endParaRPr lang="en-US"/>
            </a:p>
          </p:txBody>
        </p:sp>
        <p:sp>
          <p:nvSpPr>
            <p:cNvPr id="28" name="Freeform 28">
              <a:extLst>
                <a:ext uri="{FF2B5EF4-FFF2-40B4-BE49-F238E27FC236}">
                  <a16:creationId xmlns:a16="http://schemas.microsoft.com/office/drawing/2014/main" id="{7AB061E2-5EBE-3AA1-955D-600E3904D264}"/>
                </a:ext>
              </a:extLst>
            </p:cNvPr>
            <p:cNvSpPr/>
            <p:nvPr/>
          </p:nvSpPr>
          <p:spPr>
            <a:xfrm>
              <a:off x="0" y="1057910"/>
              <a:ext cx="27940" cy="384810"/>
            </a:xfrm>
            <a:custGeom>
              <a:avLst/>
              <a:gdLst/>
              <a:ahLst/>
              <a:cxnLst/>
              <a:rect l="l" t="t" r="r" b="b"/>
              <a:pathLst>
                <a:path w="27940" h="38481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p:spPr>
          <p:txBody>
            <a:bodyPr/>
            <a:lstStyle/>
            <a:p>
              <a:endParaRPr lang="en-US"/>
            </a:p>
          </p:txBody>
        </p:sp>
        <p:sp>
          <p:nvSpPr>
            <p:cNvPr id="29" name="Freeform 29">
              <a:extLst>
                <a:ext uri="{FF2B5EF4-FFF2-40B4-BE49-F238E27FC236}">
                  <a16:creationId xmlns:a16="http://schemas.microsoft.com/office/drawing/2014/main" id="{8F26507E-5DFD-CDCE-76D1-BCD988A9B23D}"/>
                </a:ext>
              </a:extLst>
            </p:cNvPr>
            <p:cNvSpPr/>
            <p:nvPr/>
          </p:nvSpPr>
          <p:spPr>
            <a:xfrm>
              <a:off x="0" y="1526540"/>
              <a:ext cx="27940" cy="386080"/>
            </a:xfrm>
            <a:custGeom>
              <a:avLst/>
              <a:gdLst/>
              <a:ahLst/>
              <a:cxnLst/>
              <a:rect l="l" t="t" r="r" b="b"/>
              <a:pathLst>
                <a:path w="27940" h="38608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p:spPr>
          <p:txBody>
            <a:bodyPr/>
            <a:lstStyle/>
            <a:p>
              <a:endParaRPr lang="en-US"/>
            </a:p>
          </p:txBody>
        </p:sp>
        <p:sp>
          <p:nvSpPr>
            <p:cNvPr id="30" name="Freeform 30">
              <a:extLst>
                <a:ext uri="{FF2B5EF4-FFF2-40B4-BE49-F238E27FC236}">
                  <a16:creationId xmlns:a16="http://schemas.microsoft.com/office/drawing/2014/main" id="{A1423C9B-D2B8-681F-5004-59755E7FC808}"/>
                </a:ext>
              </a:extLst>
            </p:cNvPr>
            <p:cNvSpPr/>
            <p:nvPr/>
          </p:nvSpPr>
          <p:spPr>
            <a:xfrm>
              <a:off x="2592070" y="1184910"/>
              <a:ext cx="27940" cy="618490"/>
            </a:xfrm>
            <a:custGeom>
              <a:avLst/>
              <a:gdLst/>
              <a:ahLst/>
              <a:cxnLst/>
              <a:rect l="l" t="t" r="r" b="b"/>
              <a:pathLst>
                <a:path w="27940" h="61849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p:spPr>
          <p:txBody>
            <a:bodyPr/>
            <a:lstStyle/>
            <a:p>
              <a:endParaRPr lang="en-US"/>
            </a:p>
          </p:txBody>
        </p:sp>
        <p:sp>
          <p:nvSpPr>
            <p:cNvPr id="31" name="Freeform 31">
              <a:extLst>
                <a:ext uri="{FF2B5EF4-FFF2-40B4-BE49-F238E27FC236}">
                  <a16:creationId xmlns:a16="http://schemas.microsoft.com/office/drawing/2014/main" id="{5E5D7A16-8581-DEA4-D844-A95F770AA4E6}"/>
                </a:ext>
              </a:extLst>
            </p:cNvPr>
            <p:cNvSpPr/>
            <p:nvPr/>
          </p:nvSpPr>
          <p:spPr>
            <a:xfrm>
              <a:off x="27940" y="0"/>
              <a:ext cx="2564130" cy="5182870"/>
            </a:xfrm>
            <a:custGeom>
              <a:avLst/>
              <a:gdLst/>
              <a:ahLst/>
              <a:cxnLst/>
              <a:rect l="l" t="t" r="r" b="b"/>
              <a:pathLst>
                <a:path w="2564130" h="518287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p:spPr>
          <p:txBody>
            <a:bodyPr/>
            <a:lstStyle/>
            <a:p>
              <a:endParaRPr lang="en-US"/>
            </a:p>
          </p:txBody>
        </p:sp>
      </p:grpSp>
      <p:grpSp>
        <p:nvGrpSpPr>
          <p:cNvPr id="32" name="Group 32">
            <a:extLst>
              <a:ext uri="{FF2B5EF4-FFF2-40B4-BE49-F238E27FC236}">
                <a16:creationId xmlns:a16="http://schemas.microsoft.com/office/drawing/2014/main" id="{2F49E0FE-51F8-3C39-2C02-8F98CF731541}"/>
              </a:ext>
            </a:extLst>
          </p:cNvPr>
          <p:cNvGrpSpPr/>
          <p:nvPr/>
        </p:nvGrpSpPr>
        <p:grpSpPr>
          <a:xfrm>
            <a:off x="0" y="0"/>
            <a:ext cx="10058400" cy="104451"/>
            <a:chOff x="0" y="0"/>
            <a:chExt cx="4451339" cy="46225"/>
          </a:xfrm>
        </p:grpSpPr>
        <p:sp>
          <p:nvSpPr>
            <p:cNvPr id="33" name="Freeform 33">
              <a:extLst>
                <a:ext uri="{FF2B5EF4-FFF2-40B4-BE49-F238E27FC236}">
                  <a16:creationId xmlns:a16="http://schemas.microsoft.com/office/drawing/2014/main" id="{B0E9F0A9-CF8C-4D68-E4C1-E687ED6E7469}"/>
                </a:ext>
              </a:extLst>
            </p:cNvPr>
            <p:cNvSpPr/>
            <p:nvPr/>
          </p:nvSpPr>
          <p:spPr>
            <a:xfrm>
              <a:off x="0" y="0"/>
              <a:ext cx="4451340" cy="46225"/>
            </a:xfrm>
            <a:custGeom>
              <a:avLst/>
              <a:gdLst/>
              <a:ahLst/>
              <a:cxnLst/>
              <a:rect l="l" t="t" r="r" b="b"/>
              <a:pathLst>
                <a:path w="4451340" h="46225">
                  <a:moveTo>
                    <a:pt x="0" y="0"/>
                  </a:moveTo>
                  <a:lnTo>
                    <a:pt x="4451340" y="0"/>
                  </a:lnTo>
                  <a:lnTo>
                    <a:pt x="4451340" y="46225"/>
                  </a:lnTo>
                  <a:lnTo>
                    <a:pt x="0" y="46225"/>
                  </a:lnTo>
                  <a:close/>
                </a:path>
              </a:pathLst>
            </a:custGeom>
            <a:solidFill>
              <a:srgbClr val="C4E2F6"/>
            </a:solidFill>
          </p:spPr>
          <p:txBody>
            <a:bodyPr/>
            <a:lstStyle/>
            <a:p>
              <a:endParaRPr lang="en-US"/>
            </a:p>
          </p:txBody>
        </p:sp>
        <p:sp>
          <p:nvSpPr>
            <p:cNvPr id="34" name="TextBox 34">
              <a:extLst>
                <a:ext uri="{FF2B5EF4-FFF2-40B4-BE49-F238E27FC236}">
                  <a16:creationId xmlns:a16="http://schemas.microsoft.com/office/drawing/2014/main" id="{D16D6E34-086F-7693-BAD4-04BA213EAC88}"/>
                </a:ext>
              </a:extLst>
            </p:cNvPr>
            <p:cNvSpPr txBox="1"/>
            <p:nvPr/>
          </p:nvSpPr>
          <p:spPr>
            <a:xfrm>
              <a:off x="0" y="-19050"/>
              <a:ext cx="4451339" cy="65275"/>
            </a:xfrm>
            <a:prstGeom prst="rect">
              <a:avLst/>
            </a:prstGeom>
          </p:spPr>
          <p:txBody>
            <a:bodyPr lIns="40014" tIns="40014" rIns="40014" bIns="40014" rtlCol="0" anchor="ctr"/>
            <a:lstStyle/>
            <a:p>
              <a:pPr algn="ctr">
                <a:lnSpc>
                  <a:spcPts val="1602"/>
                </a:lnSpc>
              </a:pPr>
              <a:endParaRPr/>
            </a:p>
          </p:txBody>
        </p:sp>
      </p:grpSp>
      <p:grpSp>
        <p:nvGrpSpPr>
          <p:cNvPr id="35" name="Group 35">
            <a:extLst>
              <a:ext uri="{FF2B5EF4-FFF2-40B4-BE49-F238E27FC236}">
                <a16:creationId xmlns:a16="http://schemas.microsoft.com/office/drawing/2014/main" id="{D4180D6C-713B-8B1C-C3E7-06DBA18B189D}"/>
              </a:ext>
            </a:extLst>
          </p:cNvPr>
          <p:cNvGrpSpPr/>
          <p:nvPr/>
        </p:nvGrpSpPr>
        <p:grpSpPr>
          <a:xfrm>
            <a:off x="0" y="142549"/>
            <a:ext cx="10058400" cy="216990"/>
            <a:chOff x="0" y="0"/>
            <a:chExt cx="4451339" cy="96029"/>
          </a:xfrm>
        </p:grpSpPr>
        <p:sp>
          <p:nvSpPr>
            <p:cNvPr id="36" name="Freeform 36">
              <a:extLst>
                <a:ext uri="{FF2B5EF4-FFF2-40B4-BE49-F238E27FC236}">
                  <a16:creationId xmlns:a16="http://schemas.microsoft.com/office/drawing/2014/main" id="{74704F2E-2358-6317-3873-449D1C3A1710}"/>
                </a:ext>
              </a:extLst>
            </p:cNvPr>
            <p:cNvSpPr/>
            <p:nvPr/>
          </p:nvSpPr>
          <p:spPr>
            <a:xfrm>
              <a:off x="0" y="0"/>
              <a:ext cx="4451340" cy="96029"/>
            </a:xfrm>
            <a:custGeom>
              <a:avLst/>
              <a:gdLst/>
              <a:ahLst/>
              <a:cxnLst/>
              <a:rect l="l" t="t" r="r" b="b"/>
              <a:pathLst>
                <a:path w="4451340" h="96029">
                  <a:moveTo>
                    <a:pt x="0" y="0"/>
                  </a:moveTo>
                  <a:lnTo>
                    <a:pt x="4451340" y="0"/>
                  </a:lnTo>
                  <a:lnTo>
                    <a:pt x="4451340" y="96029"/>
                  </a:lnTo>
                  <a:lnTo>
                    <a:pt x="0" y="96029"/>
                  </a:lnTo>
                  <a:close/>
                </a:path>
              </a:pathLst>
            </a:custGeom>
            <a:solidFill>
              <a:srgbClr val="1B447E"/>
            </a:solidFill>
          </p:spPr>
          <p:txBody>
            <a:bodyPr/>
            <a:lstStyle/>
            <a:p>
              <a:endParaRPr lang="en-US"/>
            </a:p>
          </p:txBody>
        </p:sp>
        <p:sp>
          <p:nvSpPr>
            <p:cNvPr id="37" name="TextBox 37">
              <a:extLst>
                <a:ext uri="{FF2B5EF4-FFF2-40B4-BE49-F238E27FC236}">
                  <a16:creationId xmlns:a16="http://schemas.microsoft.com/office/drawing/2014/main" id="{AACE2F0B-7D54-709C-1DC8-234186ECA834}"/>
                </a:ext>
              </a:extLst>
            </p:cNvPr>
            <p:cNvSpPr txBox="1"/>
            <p:nvPr/>
          </p:nvSpPr>
          <p:spPr>
            <a:xfrm>
              <a:off x="0" y="-19050"/>
              <a:ext cx="4451339" cy="115079"/>
            </a:xfrm>
            <a:prstGeom prst="rect">
              <a:avLst/>
            </a:prstGeom>
          </p:spPr>
          <p:txBody>
            <a:bodyPr lIns="40014" tIns="40014" rIns="40014" bIns="40014" rtlCol="0" anchor="ctr"/>
            <a:lstStyle/>
            <a:p>
              <a:pPr algn="ctr">
                <a:lnSpc>
                  <a:spcPts val="1602"/>
                </a:lnSpc>
              </a:pPr>
              <a:endParaRPr/>
            </a:p>
          </p:txBody>
        </p:sp>
      </p:grpSp>
      <p:sp>
        <p:nvSpPr>
          <p:cNvPr id="38" name="Freeform 38">
            <a:extLst>
              <a:ext uri="{FF2B5EF4-FFF2-40B4-BE49-F238E27FC236}">
                <a16:creationId xmlns:a16="http://schemas.microsoft.com/office/drawing/2014/main" id="{44A8842B-078B-CBE3-0904-0D91EE33BBA6}"/>
              </a:ext>
            </a:extLst>
          </p:cNvPr>
          <p:cNvSpPr/>
          <p:nvPr/>
        </p:nvSpPr>
        <p:spPr>
          <a:xfrm>
            <a:off x="1860340" y="1337904"/>
            <a:ext cx="2788887" cy="323896"/>
          </a:xfrm>
          <a:custGeom>
            <a:avLst/>
            <a:gdLst/>
            <a:ahLst/>
            <a:cxnLst/>
            <a:rect l="l" t="t" r="r" b="b"/>
            <a:pathLst>
              <a:path w="2788887" h="323896">
                <a:moveTo>
                  <a:pt x="0" y="0"/>
                </a:moveTo>
                <a:lnTo>
                  <a:pt x="2788886" y="0"/>
                </a:lnTo>
                <a:lnTo>
                  <a:pt x="2788886" y="323896"/>
                </a:lnTo>
                <a:lnTo>
                  <a:pt x="0" y="323896"/>
                </a:lnTo>
                <a:lnTo>
                  <a:pt x="0" y="0"/>
                </a:lnTo>
                <a:close/>
              </a:path>
            </a:pathLst>
          </a:custGeom>
          <a:blipFill>
            <a:blip r:embed="rId5">
              <a:extLst>
                <a:ext uri="{96DAC541-7B7A-43D3-8B79-37D633B846F1}">
                  <asvg:svgBlip xmlns:asvg="http://schemas.microsoft.com/office/drawing/2016/SVG/main" r:embed="rId6"/>
                </a:ext>
              </a:extLst>
            </a:blip>
            <a:stretch>
              <a:fillRect t="-586" b="-586"/>
            </a:stretch>
          </a:blipFill>
        </p:spPr>
        <p:txBody>
          <a:bodyPr/>
          <a:lstStyle/>
          <a:p>
            <a:endParaRPr lang="en-US"/>
          </a:p>
        </p:txBody>
      </p:sp>
      <p:sp>
        <p:nvSpPr>
          <p:cNvPr id="39" name="TextBox 39">
            <a:extLst>
              <a:ext uri="{FF2B5EF4-FFF2-40B4-BE49-F238E27FC236}">
                <a16:creationId xmlns:a16="http://schemas.microsoft.com/office/drawing/2014/main" id="{959CAA87-E8FB-41EC-EB70-4853ADD94074}"/>
              </a:ext>
            </a:extLst>
          </p:cNvPr>
          <p:cNvSpPr txBox="1"/>
          <p:nvPr/>
        </p:nvSpPr>
        <p:spPr>
          <a:xfrm>
            <a:off x="2095732" y="1327691"/>
            <a:ext cx="2318101" cy="306222"/>
          </a:xfrm>
          <a:prstGeom prst="rect">
            <a:avLst/>
          </a:prstGeom>
        </p:spPr>
        <p:txBody>
          <a:bodyPr lIns="0" tIns="0" rIns="0" bIns="0" rtlCol="0" anchor="t">
            <a:spAutoFit/>
          </a:bodyPr>
          <a:lstStyle/>
          <a:p>
            <a:pPr algn="ctr">
              <a:lnSpc>
                <a:spcPts val="2544"/>
              </a:lnSpc>
              <a:spcBef>
                <a:spcPct val="0"/>
              </a:spcBef>
            </a:pPr>
            <a:r>
              <a:rPr lang="en-US" sz="1817" b="1" i="1" spc="90">
                <a:solidFill>
                  <a:srgbClr val="FFFFFF"/>
                </a:solidFill>
                <a:latin typeface="Raleway 2 Bold Italics"/>
                <a:ea typeface="Raleway 2 Bold Italics"/>
                <a:cs typeface="Raleway 2 Bold Italics"/>
                <a:sym typeface="Raleway 2 Bold Italics"/>
              </a:rPr>
              <a:t>Capture Funds</a:t>
            </a:r>
          </a:p>
        </p:txBody>
      </p:sp>
      <p:sp>
        <p:nvSpPr>
          <p:cNvPr id="40" name="Freeform 40">
            <a:extLst>
              <a:ext uri="{FF2B5EF4-FFF2-40B4-BE49-F238E27FC236}">
                <a16:creationId xmlns:a16="http://schemas.microsoft.com/office/drawing/2014/main" id="{77E5BF40-3C83-7F1F-3E69-D79D31766416}"/>
              </a:ext>
            </a:extLst>
          </p:cNvPr>
          <p:cNvSpPr/>
          <p:nvPr/>
        </p:nvSpPr>
        <p:spPr>
          <a:xfrm>
            <a:off x="516726" y="606502"/>
            <a:ext cx="1343614" cy="1343614"/>
          </a:xfrm>
          <a:custGeom>
            <a:avLst/>
            <a:gdLst/>
            <a:ahLst/>
            <a:cxnLst/>
            <a:rect l="l" t="t" r="r" b="b"/>
            <a:pathLst>
              <a:path w="1343614" h="1343614">
                <a:moveTo>
                  <a:pt x="0" y="0"/>
                </a:moveTo>
                <a:lnTo>
                  <a:pt x="1343614" y="0"/>
                </a:lnTo>
                <a:lnTo>
                  <a:pt x="1343614" y="1343614"/>
                </a:lnTo>
                <a:lnTo>
                  <a:pt x="0" y="1343614"/>
                </a:lnTo>
                <a:lnTo>
                  <a:pt x="0" y="0"/>
                </a:lnTo>
                <a:close/>
              </a:path>
            </a:pathLst>
          </a:custGeom>
          <a:blipFill>
            <a:blip r:embed="rId7"/>
            <a:stretch>
              <a:fillRect/>
            </a:stretch>
          </a:blipFill>
        </p:spPr>
        <p:txBody>
          <a:bodyPr/>
          <a:lstStyle/>
          <a:p>
            <a:endParaRPr lang="en-US"/>
          </a:p>
        </p:txBody>
      </p:sp>
      <p:sp>
        <p:nvSpPr>
          <p:cNvPr id="41" name="Freeform 41">
            <a:extLst>
              <a:ext uri="{FF2B5EF4-FFF2-40B4-BE49-F238E27FC236}">
                <a16:creationId xmlns:a16="http://schemas.microsoft.com/office/drawing/2014/main" id="{04DC1B31-4EC5-B4E7-A0B7-BCEAB447BF78}"/>
              </a:ext>
            </a:extLst>
          </p:cNvPr>
          <p:cNvSpPr/>
          <p:nvPr/>
        </p:nvSpPr>
        <p:spPr>
          <a:xfrm rot="1141635">
            <a:off x="7276981" y="2272649"/>
            <a:ext cx="1469725" cy="836518"/>
          </a:xfrm>
          <a:custGeom>
            <a:avLst/>
            <a:gdLst/>
            <a:ahLst/>
            <a:cxnLst/>
            <a:rect l="l" t="t" r="r" b="b"/>
            <a:pathLst>
              <a:path w="1469725" h="836518">
                <a:moveTo>
                  <a:pt x="0" y="0"/>
                </a:moveTo>
                <a:lnTo>
                  <a:pt x="1469724" y="0"/>
                </a:lnTo>
                <a:lnTo>
                  <a:pt x="1469724" y="836518"/>
                </a:lnTo>
                <a:lnTo>
                  <a:pt x="0" y="83651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42" name="TextBox 42">
            <a:extLst>
              <a:ext uri="{FF2B5EF4-FFF2-40B4-BE49-F238E27FC236}">
                <a16:creationId xmlns:a16="http://schemas.microsoft.com/office/drawing/2014/main" id="{8499576C-4884-2330-FC84-5B0BF4A0AE03}"/>
              </a:ext>
            </a:extLst>
          </p:cNvPr>
          <p:cNvSpPr txBox="1"/>
          <p:nvPr/>
        </p:nvSpPr>
        <p:spPr>
          <a:xfrm>
            <a:off x="1860340" y="710565"/>
            <a:ext cx="6120846" cy="531736"/>
          </a:xfrm>
          <a:prstGeom prst="rect">
            <a:avLst/>
          </a:prstGeom>
        </p:spPr>
        <p:txBody>
          <a:bodyPr lIns="0" tIns="0" rIns="0" bIns="0" rtlCol="0" anchor="t">
            <a:spAutoFit/>
          </a:bodyPr>
          <a:lstStyle/>
          <a:p>
            <a:pPr algn="l">
              <a:lnSpc>
                <a:spcPts val="4284"/>
              </a:lnSpc>
              <a:spcBef>
                <a:spcPct val="0"/>
              </a:spcBef>
            </a:pPr>
            <a:r>
              <a:rPr lang="en-US" sz="3060" b="1" spc="153">
                <a:solidFill>
                  <a:srgbClr val="231F20"/>
                </a:solidFill>
                <a:latin typeface="Raleway 2 Heavy"/>
                <a:ea typeface="Raleway 2 Heavy"/>
                <a:cs typeface="Raleway 2 Heavy"/>
                <a:sym typeface="Raleway 2 Heavy"/>
              </a:rPr>
              <a:t>SQUARE READER</a:t>
            </a:r>
          </a:p>
        </p:txBody>
      </p:sp>
      <p:sp>
        <p:nvSpPr>
          <p:cNvPr id="43" name="TextBox 43">
            <a:extLst>
              <a:ext uri="{FF2B5EF4-FFF2-40B4-BE49-F238E27FC236}">
                <a16:creationId xmlns:a16="http://schemas.microsoft.com/office/drawing/2014/main" id="{678BE77F-2026-613D-9207-4366F11B2CFC}"/>
              </a:ext>
            </a:extLst>
          </p:cNvPr>
          <p:cNvSpPr txBox="1"/>
          <p:nvPr/>
        </p:nvSpPr>
        <p:spPr>
          <a:xfrm>
            <a:off x="777240" y="2439324"/>
            <a:ext cx="3722792" cy="446017"/>
          </a:xfrm>
          <a:prstGeom prst="rect">
            <a:avLst/>
          </a:prstGeom>
        </p:spPr>
        <p:txBody>
          <a:bodyPr lIns="0" tIns="0" rIns="0" bIns="0" rtlCol="0" anchor="t">
            <a:spAutoFit/>
          </a:bodyPr>
          <a:lstStyle/>
          <a:p>
            <a:pPr algn="l">
              <a:lnSpc>
                <a:spcPts val="3618"/>
              </a:lnSpc>
            </a:pPr>
            <a:r>
              <a:rPr lang="en-US" sz="2584" b="1">
                <a:solidFill>
                  <a:srgbClr val="1B447E"/>
                </a:solidFill>
                <a:latin typeface="Raleway 2 Bold"/>
                <a:ea typeface="Raleway 2 Bold"/>
                <a:cs typeface="Raleway 2 Bold"/>
                <a:sym typeface="Raleway 2 Bold"/>
              </a:rPr>
              <a:t>PAYMENT TYPES</a:t>
            </a:r>
          </a:p>
        </p:txBody>
      </p:sp>
      <p:sp>
        <p:nvSpPr>
          <p:cNvPr id="44" name="TextBox 44">
            <a:extLst>
              <a:ext uri="{FF2B5EF4-FFF2-40B4-BE49-F238E27FC236}">
                <a16:creationId xmlns:a16="http://schemas.microsoft.com/office/drawing/2014/main" id="{A202B126-AD71-C879-A458-1789AAAA381B}"/>
              </a:ext>
            </a:extLst>
          </p:cNvPr>
          <p:cNvSpPr txBox="1"/>
          <p:nvPr/>
        </p:nvSpPr>
        <p:spPr>
          <a:xfrm>
            <a:off x="777240" y="3898925"/>
            <a:ext cx="3722792" cy="446017"/>
          </a:xfrm>
          <a:prstGeom prst="rect">
            <a:avLst/>
          </a:prstGeom>
        </p:spPr>
        <p:txBody>
          <a:bodyPr lIns="0" tIns="0" rIns="0" bIns="0" rtlCol="0" anchor="t">
            <a:spAutoFit/>
          </a:bodyPr>
          <a:lstStyle/>
          <a:p>
            <a:pPr algn="l">
              <a:lnSpc>
                <a:spcPts val="3618"/>
              </a:lnSpc>
            </a:pPr>
            <a:r>
              <a:rPr lang="en-US" sz="2584" b="1">
                <a:solidFill>
                  <a:srgbClr val="1B447E"/>
                </a:solidFill>
                <a:latin typeface="Raleway 2 Bold"/>
                <a:ea typeface="Raleway 2 Bold"/>
                <a:cs typeface="Raleway 2 Bold"/>
                <a:sym typeface="Raleway 2 Bold"/>
              </a:rPr>
              <a:t>EASY DEPOSITS</a:t>
            </a:r>
          </a:p>
        </p:txBody>
      </p:sp>
      <p:sp>
        <p:nvSpPr>
          <p:cNvPr id="45" name="TextBox 45">
            <a:extLst>
              <a:ext uri="{FF2B5EF4-FFF2-40B4-BE49-F238E27FC236}">
                <a16:creationId xmlns:a16="http://schemas.microsoft.com/office/drawing/2014/main" id="{AC1D80B0-38A5-C872-0820-0C567266DE54}"/>
              </a:ext>
            </a:extLst>
          </p:cNvPr>
          <p:cNvSpPr txBox="1"/>
          <p:nvPr/>
        </p:nvSpPr>
        <p:spPr>
          <a:xfrm>
            <a:off x="1243766" y="2987118"/>
            <a:ext cx="1549407" cy="826083"/>
          </a:xfrm>
          <a:prstGeom prst="rect">
            <a:avLst/>
          </a:prstGeom>
        </p:spPr>
        <p:txBody>
          <a:bodyPr lIns="0" tIns="0" rIns="0" bIns="0" rtlCol="0" anchor="t">
            <a:spAutoFit/>
          </a:bodyPr>
          <a:lstStyle/>
          <a:p>
            <a:pPr algn="just">
              <a:lnSpc>
                <a:spcPts val="2239"/>
              </a:lnSpc>
            </a:pPr>
            <a:r>
              <a:rPr lang="en-US" sz="1599">
                <a:solidFill>
                  <a:srgbClr val="231F20"/>
                </a:solidFill>
                <a:latin typeface="Raleway 1"/>
                <a:ea typeface="Raleway 1"/>
                <a:cs typeface="Raleway 1"/>
                <a:sym typeface="Raleway 1"/>
              </a:rPr>
              <a:t>Cash</a:t>
            </a:r>
          </a:p>
          <a:p>
            <a:pPr algn="just">
              <a:lnSpc>
                <a:spcPts val="2239"/>
              </a:lnSpc>
            </a:pPr>
            <a:r>
              <a:rPr lang="en-US" sz="1599">
                <a:solidFill>
                  <a:srgbClr val="231F20"/>
                </a:solidFill>
                <a:latin typeface="Raleway 1"/>
                <a:ea typeface="Raleway 1"/>
                <a:cs typeface="Raleway 1"/>
                <a:sym typeface="Raleway 1"/>
              </a:rPr>
              <a:t>Check</a:t>
            </a:r>
          </a:p>
          <a:p>
            <a:pPr algn="just">
              <a:lnSpc>
                <a:spcPts val="2239"/>
              </a:lnSpc>
            </a:pPr>
            <a:r>
              <a:rPr lang="en-US" sz="1599">
                <a:solidFill>
                  <a:srgbClr val="231F20"/>
                </a:solidFill>
                <a:latin typeface="Raleway 1"/>
                <a:ea typeface="Raleway 1"/>
                <a:cs typeface="Raleway 1"/>
                <a:sym typeface="Raleway 1"/>
              </a:rPr>
              <a:t>Credit Cards</a:t>
            </a:r>
          </a:p>
        </p:txBody>
      </p:sp>
      <p:sp>
        <p:nvSpPr>
          <p:cNvPr id="46" name="TextBox 46">
            <a:extLst>
              <a:ext uri="{FF2B5EF4-FFF2-40B4-BE49-F238E27FC236}">
                <a16:creationId xmlns:a16="http://schemas.microsoft.com/office/drawing/2014/main" id="{B6C223F4-4602-E956-C57E-A689BBCBA2D8}"/>
              </a:ext>
            </a:extLst>
          </p:cNvPr>
          <p:cNvSpPr txBox="1"/>
          <p:nvPr/>
        </p:nvSpPr>
        <p:spPr>
          <a:xfrm>
            <a:off x="1243766" y="4464547"/>
            <a:ext cx="2700965" cy="1102360"/>
          </a:xfrm>
          <a:prstGeom prst="rect">
            <a:avLst/>
          </a:prstGeom>
        </p:spPr>
        <p:txBody>
          <a:bodyPr lIns="0" tIns="0" rIns="0" bIns="0" rtlCol="0" anchor="t">
            <a:spAutoFit/>
          </a:bodyPr>
          <a:lstStyle/>
          <a:p>
            <a:pPr algn="l">
              <a:lnSpc>
                <a:spcPts val="2239"/>
              </a:lnSpc>
            </a:pPr>
            <a:r>
              <a:rPr lang="en-US" sz="1599">
                <a:solidFill>
                  <a:srgbClr val="231F20"/>
                </a:solidFill>
                <a:latin typeface="Raleway 1"/>
                <a:ea typeface="Raleway 1"/>
                <a:cs typeface="Raleway 1"/>
                <a:sym typeface="Raleway 1"/>
              </a:rPr>
              <a:t>All money collected is deposited into the unit account for payment to the Council</a:t>
            </a:r>
          </a:p>
        </p:txBody>
      </p:sp>
    </p:spTree>
    <p:extLst>
      <p:ext uri="{BB962C8B-B14F-4D97-AF65-F5344CB8AC3E}">
        <p14:creationId xmlns:p14="http://schemas.microsoft.com/office/powerpoint/2010/main" val="115607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231F20"/>
        </a:solidFill>
        <a:effectLst/>
      </p:bgPr>
    </p:bg>
    <p:spTree>
      <p:nvGrpSpPr>
        <p:cNvPr id="1" name=""/>
        <p:cNvGrpSpPr/>
        <p:nvPr/>
      </p:nvGrpSpPr>
      <p:grpSpPr>
        <a:xfrm>
          <a:off x="0" y="0"/>
          <a:ext cx="0" cy="0"/>
          <a:chOff x="0" y="0"/>
          <a:chExt cx="0" cy="0"/>
        </a:xfrm>
      </p:grpSpPr>
      <p:sp>
        <p:nvSpPr>
          <p:cNvPr id="2" name="TextBox 2"/>
          <p:cNvSpPr txBox="1"/>
          <p:nvPr/>
        </p:nvSpPr>
        <p:spPr>
          <a:xfrm>
            <a:off x="565785" y="1651635"/>
            <a:ext cx="10058400" cy="438722"/>
          </a:xfrm>
          <a:prstGeom prst="rect">
            <a:avLst/>
          </a:prstGeom>
        </p:spPr>
        <p:txBody>
          <a:bodyPr lIns="0" tIns="0" rIns="0" bIns="0" rtlCol="0" anchor="t">
            <a:spAutoFit/>
          </a:bodyPr>
          <a:lstStyle/>
          <a:p>
            <a:pPr algn="l">
              <a:lnSpc>
                <a:spcPts val="3234"/>
              </a:lnSpc>
            </a:pPr>
            <a:r>
              <a:rPr lang="en-US" sz="3080" b="1">
                <a:solidFill>
                  <a:srgbClr val="FFFFFF"/>
                </a:solidFill>
                <a:latin typeface="Raleway 1 Heavy"/>
                <a:ea typeface="Raleway 1 Heavy"/>
                <a:cs typeface="Raleway 1 Heavy"/>
                <a:sym typeface="Raleway 1 Heavy"/>
              </a:rPr>
              <a:t>COUNCIL INFO (CALENDAR, PRIZE PROGRAM....)</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C4E2F6"/>
        </a:solidFill>
        <a:effectLst/>
      </p:bgPr>
    </p:bg>
    <p:spTree>
      <p:nvGrpSpPr>
        <p:cNvPr id="1" name=""/>
        <p:cNvGrpSpPr/>
        <p:nvPr/>
      </p:nvGrpSpPr>
      <p:grpSpPr>
        <a:xfrm>
          <a:off x="0" y="0"/>
          <a:ext cx="0" cy="0"/>
          <a:chOff x="0" y="0"/>
          <a:chExt cx="0" cy="0"/>
        </a:xfrm>
      </p:grpSpPr>
      <p:grpSp>
        <p:nvGrpSpPr>
          <p:cNvPr id="2" name="Group 2"/>
          <p:cNvGrpSpPr/>
          <p:nvPr/>
        </p:nvGrpSpPr>
        <p:grpSpPr>
          <a:xfrm>
            <a:off x="6691389" y="-126728"/>
            <a:ext cx="2589771" cy="6156593"/>
            <a:chOff x="0" y="0"/>
            <a:chExt cx="1773358" cy="4215755"/>
          </a:xfrm>
        </p:grpSpPr>
        <p:sp>
          <p:nvSpPr>
            <p:cNvPr id="3" name="Freeform 3"/>
            <p:cNvSpPr/>
            <p:nvPr/>
          </p:nvSpPr>
          <p:spPr>
            <a:xfrm>
              <a:off x="0" y="0"/>
              <a:ext cx="1773357" cy="4215754"/>
            </a:xfrm>
            <a:custGeom>
              <a:avLst/>
              <a:gdLst/>
              <a:ahLst/>
              <a:cxnLst/>
              <a:rect l="l" t="t" r="r" b="b"/>
              <a:pathLst>
                <a:path w="1773357" h="4215754">
                  <a:moveTo>
                    <a:pt x="0" y="0"/>
                  </a:moveTo>
                  <a:lnTo>
                    <a:pt x="1773357" y="0"/>
                  </a:lnTo>
                  <a:lnTo>
                    <a:pt x="1773357" y="4215754"/>
                  </a:lnTo>
                  <a:lnTo>
                    <a:pt x="0" y="4215754"/>
                  </a:lnTo>
                  <a:close/>
                </a:path>
              </a:pathLst>
            </a:custGeom>
            <a:solidFill>
              <a:srgbClr val="1B447E"/>
            </a:solidFill>
          </p:spPr>
          <p:txBody>
            <a:bodyPr/>
            <a:lstStyle/>
            <a:p>
              <a:endParaRPr lang="en-US"/>
            </a:p>
          </p:txBody>
        </p:sp>
      </p:grpSp>
      <p:sp>
        <p:nvSpPr>
          <p:cNvPr id="4" name="AutoShape 4"/>
          <p:cNvSpPr/>
          <p:nvPr/>
        </p:nvSpPr>
        <p:spPr>
          <a:xfrm>
            <a:off x="707350" y="7028497"/>
            <a:ext cx="3696876" cy="0"/>
          </a:xfrm>
          <a:prstGeom prst="line">
            <a:avLst/>
          </a:prstGeom>
          <a:ln w="66675" cap="rnd">
            <a:solidFill>
              <a:srgbClr val="C4E2F6"/>
            </a:solidFill>
            <a:prstDash val="solid"/>
            <a:headEnd type="none" w="sm" len="sm"/>
            <a:tailEnd type="none" w="sm" len="sm"/>
          </a:ln>
        </p:spPr>
        <p:txBody>
          <a:bodyPr/>
          <a:lstStyle/>
          <a:p>
            <a:endParaRPr lang="en-US"/>
          </a:p>
        </p:txBody>
      </p:sp>
      <p:sp>
        <p:nvSpPr>
          <p:cNvPr id="5" name="Freeform 5"/>
          <p:cNvSpPr/>
          <p:nvPr/>
        </p:nvSpPr>
        <p:spPr>
          <a:xfrm>
            <a:off x="6305987" y="2265142"/>
            <a:ext cx="826865" cy="879643"/>
          </a:xfrm>
          <a:custGeom>
            <a:avLst/>
            <a:gdLst/>
            <a:ahLst/>
            <a:cxnLst/>
            <a:rect l="l" t="t" r="r" b="b"/>
            <a:pathLst>
              <a:path w="826865" h="879643">
                <a:moveTo>
                  <a:pt x="0" y="0"/>
                </a:moveTo>
                <a:lnTo>
                  <a:pt x="826865" y="0"/>
                </a:lnTo>
                <a:lnTo>
                  <a:pt x="826865" y="879644"/>
                </a:lnTo>
                <a:lnTo>
                  <a:pt x="0" y="8796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6862796" y="777240"/>
            <a:ext cx="2246956" cy="831374"/>
          </a:xfrm>
          <a:custGeom>
            <a:avLst/>
            <a:gdLst/>
            <a:ahLst/>
            <a:cxnLst/>
            <a:rect l="l" t="t" r="r" b="b"/>
            <a:pathLst>
              <a:path w="2246956" h="831374">
                <a:moveTo>
                  <a:pt x="0" y="0"/>
                </a:moveTo>
                <a:lnTo>
                  <a:pt x="2246956" y="0"/>
                </a:lnTo>
                <a:lnTo>
                  <a:pt x="2246956" y="831374"/>
                </a:lnTo>
                <a:lnTo>
                  <a:pt x="0" y="831374"/>
                </a:lnTo>
                <a:lnTo>
                  <a:pt x="0" y="0"/>
                </a:lnTo>
                <a:close/>
              </a:path>
            </a:pathLst>
          </a:custGeom>
          <a:blipFill>
            <a:blip r:embed="rId4"/>
            <a:stretch>
              <a:fillRect/>
            </a:stretch>
          </a:blipFill>
        </p:spPr>
        <p:txBody>
          <a:bodyPr/>
          <a:lstStyle/>
          <a:p>
            <a:endParaRPr lang="en-US"/>
          </a:p>
        </p:txBody>
      </p:sp>
      <p:sp>
        <p:nvSpPr>
          <p:cNvPr id="7" name="TextBox 7"/>
          <p:cNvSpPr txBox="1"/>
          <p:nvPr/>
        </p:nvSpPr>
        <p:spPr>
          <a:xfrm>
            <a:off x="5238256" y="4130855"/>
            <a:ext cx="3110894" cy="1376403"/>
          </a:xfrm>
          <a:prstGeom prst="rect">
            <a:avLst/>
          </a:prstGeom>
        </p:spPr>
        <p:txBody>
          <a:bodyPr lIns="0" tIns="0" rIns="0" bIns="0" rtlCol="0" anchor="t">
            <a:spAutoFit/>
          </a:bodyPr>
          <a:lstStyle/>
          <a:p>
            <a:pPr marL="0" lvl="0" indent="0" algn="l">
              <a:lnSpc>
                <a:spcPts val="10181"/>
              </a:lnSpc>
              <a:spcBef>
                <a:spcPct val="0"/>
              </a:spcBef>
            </a:pPr>
            <a:r>
              <a:rPr lang="en-US" sz="10495" b="1" spc="-115">
                <a:solidFill>
                  <a:srgbClr val="FFFFFF"/>
                </a:solidFill>
                <a:latin typeface="Raleway 1 Heavy"/>
                <a:ea typeface="Raleway 1 Heavy"/>
                <a:cs typeface="Raleway 1 Heavy"/>
                <a:sym typeface="Raleway 1 Heavy"/>
              </a:rPr>
              <a:t>YOU </a:t>
            </a:r>
          </a:p>
        </p:txBody>
      </p:sp>
      <p:sp>
        <p:nvSpPr>
          <p:cNvPr id="8" name="TextBox 8"/>
          <p:cNvSpPr txBox="1"/>
          <p:nvPr/>
        </p:nvSpPr>
        <p:spPr>
          <a:xfrm>
            <a:off x="0" y="2924039"/>
            <a:ext cx="6305987" cy="1376403"/>
          </a:xfrm>
          <a:prstGeom prst="rect">
            <a:avLst/>
          </a:prstGeom>
        </p:spPr>
        <p:txBody>
          <a:bodyPr lIns="0" tIns="0" rIns="0" bIns="0" rtlCol="0" anchor="t">
            <a:spAutoFit/>
          </a:bodyPr>
          <a:lstStyle/>
          <a:p>
            <a:pPr algn="r">
              <a:lnSpc>
                <a:spcPts val="10181"/>
              </a:lnSpc>
            </a:pPr>
            <a:r>
              <a:rPr lang="en-US" sz="10495" b="1" spc="-167">
                <a:solidFill>
                  <a:srgbClr val="FFFFFF"/>
                </a:solidFill>
                <a:latin typeface="Raleway 1 Heavy"/>
                <a:ea typeface="Raleway 1 Heavy"/>
                <a:cs typeface="Raleway 1 Heavy"/>
                <a:sym typeface="Raleway 1 Heavy"/>
              </a:rPr>
              <a:t>THANK </a:t>
            </a:r>
          </a:p>
        </p:txBody>
      </p:sp>
      <p:sp>
        <p:nvSpPr>
          <p:cNvPr id="9" name="TextBox 9"/>
          <p:cNvSpPr txBox="1"/>
          <p:nvPr/>
        </p:nvSpPr>
        <p:spPr>
          <a:xfrm>
            <a:off x="2555788" y="6191293"/>
            <a:ext cx="5119683" cy="448778"/>
          </a:xfrm>
          <a:prstGeom prst="rect">
            <a:avLst/>
          </a:prstGeom>
        </p:spPr>
        <p:txBody>
          <a:bodyPr lIns="0" tIns="0" rIns="0" bIns="0" rtlCol="0" anchor="t">
            <a:spAutoFit/>
          </a:bodyPr>
          <a:lstStyle/>
          <a:p>
            <a:pPr algn="l">
              <a:lnSpc>
                <a:spcPts val="3614"/>
              </a:lnSpc>
            </a:pPr>
            <a:r>
              <a:rPr lang="en-US" sz="2581" b="1">
                <a:solidFill>
                  <a:srgbClr val="231F20"/>
                </a:solidFill>
                <a:latin typeface="Raleway 1 Bold"/>
                <a:ea typeface="Raleway 1 Bold"/>
                <a:cs typeface="Raleway 1 Bold"/>
                <a:sym typeface="Raleway 1 Bold"/>
              </a:rPr>
              <a:t>FOR SUPPORTING SCOUTING</a:t>
            </a:r>
          </a:p>
        </p:txBody>
      </p:sp>
      <p:sp>
        <p:nvSpPr>
          <p:cNvPr id="10" name="Freeform 10"/>
          <p:cNvSpPr/>
          <p:nvPr/>
        </p:nvSpPr>
        <p:spPr>
          <a:xfrm>
            <a:off x="3816331" y="4377303"/>
            <a:ext cx="1175790" cy="664431"/>
          </a:xfrm>
          <a:custGeom>
            <a:avLst/>
            <a:gdLst/>
            <a:ahLst/>
            <a:cxnLst/>
            <a:rect l="l" t="t" r="r" b="b"/>
            <a:pathLst>
              <a:path w="1175790" h="664431">
                <a:moveTo>
                  <a:pt x="0" y="0"/>
                </a:moveTo>
                <a:lnTo>
                  <a:pt x="1175790" y="0"/>
                </a:lnTo>
                <a:lnTo>
                  <a:pt x="1175790" y="664431"/>
                </a:lnTo>
                <a:lnTo>
                  <a:pt x="0" y="66443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4E2F6"/>
        </a:solidFill>
        <a:effectLst/>
      </p:bgPr>
    </p:bg>
    <p:spTree>
      <p:nvGrpSpPr>
        <p:cNvPr id="1" name=""/>
        <p:cNvGrpSpPr/>
        <p:nvPr/>
      </p:nvGrpSpPr>
      <p:grpSpPr>
        <a:xfrm>
          <a:off x="0" y="0"/>
          <a:ext cx="0" cy="0"/>
          <a:chOff x="0" y="0"/>
          <a:chExt cx="0" cy="0"/>
        </a:xfrm>
      </p:grpSpPr>
      <p:sp>
        <p:nvSpPr>
          <p:cNvPr id="2" name="Freeform 2"/>
          <p:cNvSpPr/>
          <p:nvPr/>
        </p:nvSpPr>
        <p:spPr>
          <a:xfrm>
            <a:off x="0" y="3730679"/>
            <a:ext cx="10058400" cy="4041721"/>
          </a:xfrm>
          <a:custGeom>
            <a:avLst/>
            <a:gdLst/>
            <a:ahLst/>
            <a:cxnLst/>
            <a:rect l="l" t="t" r="r" b="b"/>
            <a:pathLst>
              <a:path w="10634930" h="4378110">
                <a:moveTo>
                  <a:pt x="0" y="0"/>
                </a:moveTo>
                <a:lnTo>
                  <a:pt x="10634930" y="0"/>
                </a:lnTo>
                <a:lnTo>
                  <a:pt x="10634930" y="4378110"/>
                </a:lnTo>
                <a:lnTo>
                  <a:pt x="0" y="4378110"/>
                </a:lnTo>
                <a:lnTo>
                  <a:pt x="0" y="0"/>
                </a:lnTo>
                <a:close/>
              </a:path>
            </a:pathLst>
          </a:custGeom>
          <a:blipFill>
            <a:blip r:embed="rId2"/>
            <a:stretch>
              <a:fillRect l="-2041" t="-12842" r="-3691" b="-14117"/>
            </a:stretch>
          </a:blipFill>
        </p:spPr>
        <p:txBody>
          <a:bodyPr/>
          <a:lstStyle/>
          <a:p>
            <a:endParaRPr lang="en-US"/>
          </a:p>
        </p:txBody>
      </p:sp>
      <p:sp>
        <p:nvSpPr>
          <p:cNvPr id="3" name="Freeform 3"/>
          <p:cNvSpPr/>
          <p:nvPr/>
        </p:nvSpPr>
        <p:spPr>
          <a:xfrm>
            <a:off x="2768945" y="2160436"/>
            <a:ext cx="4520511" cy="1686296"/>
          </a:xfrm>
          <a:custGeom>
            <a:avLst/>
            <a:gdLst/>
            <a:ahLst/>
            <a:cxnLst/>
            <a:rect l="l" t="t" r="r" b="b"/>
            <a:pathLst>
              <a:path w="4340240" h="1686296">
                <a:moveTo>
                  <a:pt x="0" y="0"/>
                </a:moveTo>
                <a:lnTo>
                  <a:pt x="4340240" y="0"/>
                </a:lnTo>
                <a:lnTo>
                  <a:pt x="4340240" y="1686295"/>
                </a:lnTo>
                <a:lnTo>
                  <a:pt x="0" y="1686295"/>
                </a:lnTo>
                <a:lnTo>
                  <a:pt x="0" y="0"/>
                </a:lnTo>
                <a:close/>
              </a:path>
            </a:pathLst>
          </a:custGeom>
          <a:blipFill>
            <a:blip r:embed="rId3"/>
            <a:stretch>
              <a:fillRect b="-13248"/>
            </a:stretch>
          </a:blipFill>
        </p:spPr>
        <p:txBody>
          <a:bodyPr/>
          <a:lstStyle/>
          <a:p>
            <a:endParaRPr lang="en-US"/>
          </a:p>
        </p:txBody>
      </p:sp>
      <p:sp>
        <p:nvSpPr>
          <p:cNvPr id="4" name="TextBox 4"/>
          <p:cNvSpPr txBox="1"/>
          <p:nvPr/>
        </p:nvSpPr>
        <p:spPr>
          <a:xfrm>
            <a:off x="777240" y="820571"/>
            <a:ext cx="8503920" cy="1284736"/>
          </a:xfrm>
          <a:prstGeom prst="rect">
            <a:avLst/>
          </a:prstGeom>
        </p:spPr>
        <p:txBody>
          <a:bodyPr lIns="0" tIns="0" rIns="0" bIns="0" rtlCol="0" anchor="t">
            <a:spAutoFit/>
          </a:bodyPr>
          <a:lstStyle/>
          <a:p>
            <a:pPr algn="l">
              <a:lnSpc>
                <a:spcPts val="3339"/>
              </a:lnSpc>
            </a:pPr>
            <a:r>
              <a:rPr lang="en-US" sz="3150" b="1" dirty="0">
                <a:solidFill>
                  <a:srgbClr val="231F20"/>
                </a:solidFill>
                <a:latin typeface="Raleway 2 Ultra-Bold"/>
                <a:ea typeface="Raleway 2 Ultra-Bold"/>
                <a:cs typeface="Raleway 2 Ultra-Bold"/>
                <a:sym typeface="Raleway 2 Ultra-Bold"/>
              </a:rPr>
              <a:t>POPCORN PAYS FOR SCOUTING ADVENTURES</a:t>
            </a:r>
          </a:p>
          <a:p>
            <a:pPr algn="l">
              <a:lnSpc>
                <a:spcPts val="3339"/>
              </a:lnSpc>
            </a:pPr>
            <a:r>
              <a:rPr lang="en-US" sz="3150" b="1" dirty="0">
                <a:solidFill>
                  <a:srgbClr val="231F20"/>
                </a:solidFill>
                <a:latin typeface="Raleway 2 Ultra-Bold"/>
                <a:ea typeface="Raleway 2 Ultra-Bold"/>
                <a:cs typeface="Raleway 2 Ultra-Bold"/>
                <a:sym typeface="Raleway 2 Ultra-Bold"/>
              </a:rPr>
              <a:t>POPCORN = PROGRAM!</a:t>
            </a:r>
          </a:p>
        </p:txBody>
      </p:sp>
      <p:sp>
        <p:nvSpPr>
          <p:cNvPr id="5" name="Freeform 5"/>
          <p:cNvSpPr/>
          <p:nvPr/>
        </p:nvSpPr>
        <p:spPr>
          <a:xfrm>
            <a:off x="1059335" y="5741997"/>
            <a:ext cx="339200" cy="416196"/>
          </a:xfrm>
          <a:custGeom>
            <a:avLst/>
            <a:gdLst/>
            <a:ahLst/>
            <a:cxnLst/>
            <a:rect l="l" t="t" r="r" b="b"/>
            <a:pathLst>
              <a:path w="339200" h="416196">
                <a:moveTo>
                  <a:pt x="0" y="0"/>
                </a:moveTo>
                <a:lnTo>
                  <a:pt x="339200" y="0"/>
                </a:lnTo>
                <a:lnTo>
                  <a:pt x="339200" y="416196"/>
                </a:lnTo>
                <a:lnTo>
                  <a:pt x="0" y="4161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6" name="Group 6"/>
          <p:cNvGrpSpPr/>
          <p:nvPr/>
        </p:nvGrpSpPr>
        <p:grpSpPr>
          <a:xfrm>
            <a:off x="777240" y="4169542"/>
            <a:ext cx="8855414" cy="2890631"/>
            <a:chOff x="0" y="0"/>
            <a:chExt cx="11807219" cy="3854174"/>
          </a:xfrm>
        </p:grpSpPr>
        <p:sp>
          <p:nvSpPr>
            <p:cNvPr id="7" name="TextBox 7"/>
            <p:cNvSpPr txBox="1"/>
            <p:nvPr/>
          </p:nvSpPr>
          <p:spPr>
            <a:xfrm>
              <a:off x="0" y="1287667"/>
              <a:ext cx="5779871" cy="2134707"/>
            </a:xfrm>
            <a:prstGeom prst="rect">
              <a:avLst/>
            </a:prstGeom>
          </p:spPr>
          <p:txBody>
            <a:bodyPr lIns="0" tIns="0" rIns="0" bIns="0" rtlCol="0" anchor="t">
              <a:spAutoFit/>
            </a:bodyPr>
            <a:lstStyle/>
            <a:p>
              <a:pPr marL="397756" lvl="1" indent="-198878" algn="l">
                <a:lnSpc>
                  <a:spcPts val="2579"/>
                </a:lnSpc>
                <a:buFont typeface="Arial"/>
                <a:buChar char="•"/>
              </a:pPr>
              <a:r>
                <a:rPr lang="en-US" sz="1842" b="1">
                  <a:solidFill>
                    <a:srgbClr val="000000"/>
                  </a:solidFill>
                  <a:latin typeface="Raleway 2 Bold"/>
                  <a:ea typeface="Raleway 2 Bold"/>
                  <a:cs typeface="Raleway 2 Bold"/>
                  <a:sym typeface="Raleway 2 Bold"/>
                </a:rPr>
                <a:t>Yearly Membership Dues</a:t>
              </a:r>
            </a:p>
            <a:p>
              <a:pPr marL="397756" lvl="1" indent="-198878" algn="l">
                <a:lnSpc>
                  <a:spcPts val="2579"/>
                </a:lnSpc>
                <a:buFont typeface="Arial"/>
                <a:buChar char="•"/>
              </a:pPr>
              <a:r>
                <a:rPr lang="en-US" sz="1842" b="1">
                  <a:solidFill>
                    <a:srgbClr val="000000"/>
                  </a:solidFill>
                  <a:latin typeface="Raleway 2 Bold"/>
                  <a:ea typeface="Raleway 2 Bold"/>
                  <a:cs typeface="Raleway 2 Bold"/>
                  <a:sym typeface="Raleway 2 Bold"/>
                </a:rPr>
                <a:t>Scout’s Life Magazine</a:t>
              </a:r>
            </a:p>
            <a:p>
              <a:pPr marL="397756" lvl="1" indent="-198878" algn="l">
                <a:lnSpc>
                  <a:spcPts val="2579"/>
                </a:lnSpc>
                <a:buFont typeface="Arial"/>
                <a:buChar char="•"/>
              </a:pPr>
              <a:r>
                <a:rPr lang="en-US" sz="1842" b="1">
                  <a:solidFill>
                    <a:srgbClr val="000000"/>
                  </a:solidFill>
                  <a:latin typeface="Raleway 2 Bold"/>
                  <a:ea typeface="Raleway 2 Bold"/>
                  <a:cs typeface="Raleway 2 Bold"/>
                  <a:sym typeface="Raleway 2 Bold"/>
                </a:rPr>
                <a:t>Uniforms, Patches, and Awards</a:t>
              </a:r>
            </a:p>
            <a:p>
              <a:pPr marL="397756" lvl="1" indent="-198878" algn="l">
                <a:lnSpc>
                  <a:spcPts val="2579"/>
                </a:lnSpc>
                <a:buFont typeface="Arial"/>
                <a:buChar char="•"/>
              </a:pPr>
              <a:r>
                <a:rPr lang="en-US" sz="1842" b="1">
                  <a:solidFill>
                    <a:srgbClr val="000000"/>
                  </a:solidFill>
                  <a:latin typeface="Raleway 2 Bold"/>
                  <a:ea typeface="Raleway 2 Bold"/>
                  <a:cs typeface="Raleway 2 Bold"/>
                  <a:sym typeface="Raleway 2 Bold"/>
                </a:rPr>
                <a:t>Camping Trips</a:t>
              </a:r>
            </a:p>
            <a:p>
              <a:pPr marL="397756" lvl="1" indent="-198878" algn="l">
                <a:lnSpc>
                  <a:spcPts val="2579"/>
                </a:lnSpc>
                <a:buFont typeface="Arial"/>
                <a:buChar char="•"/>
              </a:pPr>
              <a:r>
                <a:rPr lang="en-US" sz="1842" b="1">
                  <a:solidFill>
                    <a:srgbClr val="000000"/>
                  </a:solidFill>
                  <a:latin typeface="Raleway 2 Bold"/>
                  <a:ea typeface="Raleway 2 Bold"/>
                  <a:cs typeface="Raleway 2 Bold"/>
                  <a:sym typeface="Raleway 2 Bold"/>
                </a:rPr>
                <a:t>Hikes</a:t>
              </a:r>
            </a:p>
          </p:txBody>
        </p:sp>
        <p:sp>
          <p:nvSpPr>
            <p:cNvPr id="8" name="TextBox 8"/>
            <p:cNvSpPr txBox="1"/>
            <p:nvPr/>
          </p:nvSpPr>
          <p:spPr>
            <a:xfrm>
              <a:off x="6027348" y="1287667"/>
              <a:ext cx="5779871" cy="2566507"/>
            </a:xfrm>
            <a:prstGeom prst="rect">
              <a:avLst/>
            </a:prstGeom>
          </p:spPr>
          <p:txBody>
            <a:bodyPr lIns="0" tIns="0" rIns="0" bIns="0" rtlCol="0" anchor="t">
              <a:spAutoFit/>
            </a:bodyPr>
            <a:lstStyle/>
            <a:p>
              <a:pPr marL="397756" lvl="1" indent="-198878" algn="l">
                <a:lnSpc>
                  <a:spcPts val="2579"/>
                </a:lnSpc>
                <a:buFont typeface="Arial"/>
                <a:buChar char="•"/>
              </a:pPr>
              <a:r>
                <a:rPr lang="en-US" sz="1842" b="1">
                  <a:solidFill>
                    <a:srgbClr val="000000"/>
                  </a:solidFill>
                  <a:latin typeface="Raleway 2 Bold"/>
                  <a:ea typeface="Raleway 2 Bold"/>
                  <a:cs typeface="Raleway 2 Bold"/>
                  <a:sym typeface="Raleway 2 Bold"/>
                </a:rPr>
                <a:t>Celebrations</a:t>
              </a:r>
            </a:p>
            <a:p>
              <a:pPr marL="397756" lvl="1" indent="-198878" algn="l">
                <a:lnSpc>
                  <a:spcPts val="2579"/>
                </a:lnSpc>
                <a:buFont typeface="Arial"/>
                <a:buChar char="•"/>
              </a:pPr>
              <a:r>
                <a:rPr lang="en-US" sz="1842" b="1">
                  <a:solidFill>
                    <a:srgbClr val="000000"/>
                  </a:solidFill>
                  <a:latin typeface="Raleway 2 Bold"/>
                  <a:ea typeface="Raleway 2 Bold"/>
                  <a:cs typeface="Raleway 2 Bold"/>
                  <a:sym typeface="Raleway 2 Bold"/>
                </a:rPr>
                <a:t>Blue &amp; Gold Banquet</a:t>
              </a:r>
            </a:p>
            <a:p>
              <a:pPr marL="397756" lvl="1" indent="-198878" algn="l">
                <a:lnSpc>
                  <a:spcPts val="2579"/>
                </a:lnSpc>
                <a:buFont typeface="Arial"/>
                <a:buChar char="•"/>
              </a:pPr>
              <a:r>
                <a:rPr lang="en-US" sz="1842" b="1">
                  <a:solidFill>
                    <a:srgbClr val="000000"/>
                  </a:solidFill>
                  <a:latin typeface="Raleway 2 Bold"/>
                  <a:ea typeface="Raleway 2 Bold"/>
                  <a:cs typeface="Raleway 2 Bold"/>
                  <a:sym typeface="Raleway 2 Bold"/>
                </a:rPr>
                <a:t>Court of Honor</a:t>
              </a:r>
            </a:p>
            <a:p>
              <a:pPr marL="397756" lvl="1" indent="-198878" algn="l">
                <a:lnSpc>
                  <a:spcPts val="2579"/>
                </a:lnSpc>
                <a:buFont typeface="Arial"/>
                <a:buChar char="•"/>
              </a:pPr>
              <a:r>
                <a:rPr lang="en-US" sz="1842" b="1">
                  <a:solidFill>
                    <a:srgbClr val="000000"/>
                  </a:solidFill>
                  <a:latin typeface="Raleway 2 Bold"/>
                  <a:ea typeface="Raleway 2 Bold"/>
                  <a:cs typeface="Raleway 2 Bold"/>
                  <a:sym typeface="Raleway 2 Bold"/>
                </a:rPr>
                <a:t>Pinewood Derby</a:t>
              </a:r>
            </a:p>
            <a:p>
              <a:pPr marL="397756" lvl="1" indent="-198878" algn="l">
                <a:lnSpc>
                  <a:spcPts val="2579"/>
                </a:lnSpc>
                <a:buFont typeface="Arial"/>
                <a:buChar char="•"/>
              </a:pPr>
              <a:r>
                <a:rPr lang="en-US" sz="1842" b="1">
                  <a:solidFill>
                    <a:srgbClr val="000000"/>
                  </a:solidFill>
                  <a:latin typeface="Raleway 2 Bold"/>
                  <a:ea typeface="Raleway 2 Bold"/>
                  <a:cs typeface="Raleway 2 Bold"/>
                  <a:sym typeface="Raleway 2 Bold"/>
                </a:rPr>
                <a:t>Meeting Supplies &amp; Equipment</a:t>
              </a:r>
            </a:p>
            <a:p>
              <a:pPr marL="397756" lvl="1" indent="-198878" algn="l">
                <a:lnSpc>
                  <a:spcPts val="2579"/>
                </a:lnSpc>
                <a:buFont typeface="Arial"/>
                <a:buChar char="•"/>
              </a:pPr>
              <a:r>
                <a:rPr lang="en-US" sz="1842" b="1">
                  <a:solidFill>
                    <a:srgbClr val="000000"/>
                  </a:solidFill>
                  <a:latin typeface="Raleway 2 Bold"/>
                  <a:ea typeface="Raleway 2 Bold"/>
                  <a:cs typeface="Raleway 2 Bold"/>
                  <a:sym typeface="Raleway 2 Bold"/>
                </a:rPr>
                <a:t>and more...</a:t>
              </a:r>
            </a:p>
          </p:txBody>
        </p:sp>
        <p:sp>
          <p:nvSpPr>
            <p:cNvPr id="9" name="TextBox 9"/>
            <p:cNvSpPr txBox="1"/>
            <p:nvPr/>
          </p:nvSpPr>
          <p:spPr>
            <a:xfrm>
              <a:off x="1059045" y="-38100"/>
              <a:ext cx="9220471" cy="839307"/>
            </a:xfrm>
            <a:prstGeom prst="rect">
              <a:avLst/>
            </a:prstGeom>
          </p:spPr>
          <p:txBody>
            <a:bodyPr lIns="0" tIns="0" rIns="0" bIns="0" rtlCol="0" anchor="t">
              <a:spAutoFit/>
            </a:bodyPr>
            <a:lstStyle/>
            <a:p>
              <a:pPr algn="l">
                <a:lnSpc>
                  <a:spcPts val="2579"/>
                </a:lnSpc>
              </a:pPr>
              <a:r>
                <a:rPr lang="en-US" sz="1842" b="1">
                  <a:solidFill>
                    <a:srgbClr val="000000"/>
                  </a:solidFill>
                  <a:latin typeface="Raleway 2 Bold"/>
                  <a:ea typeface="Raleway 2 Bold"/>
                  <a:cs typeface="Raleway 2 Bold"/>
                  <a:sym typeface="Raleway 2 Bold"/>
                </a:rPr>
                <a:t>Fund all your program related expenses and activities that you want your Scouts to enjoy this year, through Propcorn.</a:t>
              </a: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4E2F6"/>
        </a:solidFill>
        <a:effectLst/>
      </p:bgPr>
    </p:bg>
    <p:spTree>
      <p:nvGrpSpPr>
        <p:cNvPr id="1" name=""/>
        <p:cNvGrpSpPr/>
        <p:nvPr/>
      </p:nvGrpSpPr>
      <p:grpSpPr>
        <a:xfrm>
          <a:off x="0" y="0"/>
          <a:ext cx="0" cy="0"/>
          <a:chOff x="0" y="0"/>
          <a:chExt cx="0" cy="0"/>
        </a:xfrm>
      </p:grpSpPr>
      <p:sp>
        <p:nvSpPr>
          <p:cNvPr id="2" name="Freeform 2"/>
          <p:cNvSpPr/>
          <p:nvPr/>
        </p:nvSpPr>
        <p:spPr>
          <a:xfrm>
            <a:off x="1" y="-43046"/>
            <a:ext cx="10058400" cy="7815446"/>
          </a:xfrm>
          <a:custGeom>
            <a:avLst/>
            <a:gdLst/>
            <a:ahLst/>
            <a:cxnLst/>
            <a:rect l="l" t="t" r="r" b="b"/>
            <a:pathLst>
              <a:path w="14217199" h="8255372">
                <a:moveTo>
                  <a:pt x="0" y="0"/>
                </a:moveTo>
                <a:lnTo>
                  <a:pt x="14217199" y="0"/>
                </a:lnTo>
                <a:lnTo>
                  <a:pt x="14217199" y="8255371"/>
                </a:lnTo>
                <a:lnTo>
                  <a:pt x="0" y="8255371"/>
                </a:lnTo>
                <a:lnTo>
                  <a:pt x="0" y="0"/>
                </a:lnTo>
                <a:close/>
              </a:path>
            </a:pathLst>
          </a:custGeom>
          <a:blipFill>
            <a:blip r:embed="rId2">
              <a:alphaModFix amt="25000"/>
            </a:blip>
            <a:stretch>
              <a:fillRect l="-18686" t="-16909" r="-22660" b="-4363"/>
            </a:stretch>
          </a:blipFill>
        </p:spPr>
        <p:txBody>
          <a:bodyPr/>
          <a:lstStyle/>
          <a:p>
            <a:endParaRPr lang="en-US" dirty="0"/>
          </a:p>
        </p:txBody>
      </p:sp>
      <p:sp>
        <p:nvSpPr>
          <p:cNvPr id="3" name="Freeform 3"/>
          <p:cNvSpPr/>
          <p:nvPr/>
        </p:nvSpPr>
        <p:spPr>
          <a:xfrm>
            <a:off x="777240" y="4428388"/>
            <a:ext cx="3459830" cy="2276204"/>
          </a:xfrm>
          <a:custGeom>
            <a:avLst/>
            <a:gdLst/>
            <a:ahLst/>
            <a:cxnLst/>
            <a:rect l="l" t="t" r="r" b="b"/>
            <a:pathLst>
              <a:path w="3459830" h="2276204">
                <a:moveTo>
                  <a:pt x="0" y="0"/>
                </a:moveTo>
                <a:lnTo>
                  <a:pt x="3459830" y="0"/>
                </a:lnTo>
                <a:lnTo>
                  <a:pt x="3459830" y="2276204"/>
                </a:lnTo>
                <a:lnTo>
                  <a:pt x="0" y="2276204"/>
                </a:lnTo>
                <a:lnTo>
                  <a:pt x="0" y="0"/>
                </a:lnTo>
                <a:close/>
              </a:path>
            </a:pathLst>
          </a:custGeom>
          <a:blipFill>
            <a:blip r:embed="rId3"/>
            <a:stretch>
              <a:fillRect l="-15323" t="-52784" r="-13635" b="-20783"/>
            </a:stretch>
          </a:blipFill>
        </p:spPr>
        <p:txBody>
          <a:bodyPr/>
          <a:lstStyle/>
          <a:p>
            <a:endParaRPr lang="en-US"/>
          </a:p>
        </p:txBody>
      </p:sp>
      <p:sp>
        <p:nvSpPr>
          <p:cNvPr id="4" name="TextBox 4"/>
          <p:cNvSpPr txBox="1"/>
          <p:nvPr/>
        </p:nvSpPr>
        <p:spPr>
          <a:xfrm>
            <a:off x="777240" y="2021987"/>
            <a:ext cx="8926830" cy="1864213"/>
          </a:xfrm>
          <a:prstGeom prst="rect">
            <a:avLst/>
          </a:prstGeom>
        </p:spPr>
        <p:txBody>
          <a:bodyPr lIns="0" tIns="0" rIns="0" bIns="0" rtlCol="0" anchor="t">
            <a:spAutoFit/>
          </a:bodyPr>
          <a:lstStyle/>
          <a:p>
            <a:pPr algn="l">
              <a:lnSpc>
                <a:spcPts val="2442"/>
              </a:lnSpc>
            </a:pPr>
            <a:r>
              <a:rPr lang="en-US" sz="2199" b="1" dirty="0">
                <a:solidFill>
                  <a:srgbClr val="231F20"/>
                </a:solidFill>
                <a:latin typeface="Raleway 1 Bold"/>
                <a:ea typeface="Raleway 1 Bold"/>
                <a:cs typeface="Raleway 1 Bold"/>
                <a:sym typeface="Raleway 1 Bold"/>
              </a:rPr>
              <a:t>Attention to detail is paramount. Since 1983, we have been creating high-quality popcorn. Over the last 42 years, we have partnered with different Boy Scout councils, tailoring each sale to maximize the unique strengths and resources of each council. This customization includes designing containers, offering exclusive products, and creating personalized promotions.</a:t>
            </a:r>
          </a:p>
        </p:txBody>
      </p:sp>
      <p:sp>
        <p:nvSpPr>
          <p:cNvPr id="5" name="TextBox 5"/>
          <p:cNvSpPr txBox="1"/>
          <p:nvPr/>
        </p:nvSpPr>
        <p:spPr>
          <a:xfrm>
            <a:off x="777240" y="853440"/>
            <a:ext cx="8248124" cy="849513"/>
          </a:xfrm>
          <a:prstGeom prst="rect">
            <a:avLst/>
          </a:prstGeom>
        </p:spPr>
        <p:txBody>
          <a:bodyPr lIns="0" tIns="0" rIns="0" bIns="0" rtlCol="0" anchor="t">
            <a:spAutoFit/>
          </a:bodyPr>
          <a:lstStyle/>
          <a:p>
            <a:pPr algn="l">
              <a:lnSpc>
                <a:spcPts val="6404"/>
              </a:lnSpc>
            </a:pPr>
            <a:r>
              <a:rPr lang="en-US" sz="6099" b="1">
                <a:solidFill>
                  <a:srgbClr val="1B447E"/>
                </a:solidFill>
                <a:latin typeface="Raleway 1 Heavy"/>
                <a:ea typeface="Raleway 1 Heavy"/>
                <a:cs typeface="Raleway 1 Heavy"/>
                <a:sym typeface="Raleway 1 Heavy"/>
              </a:rPr>
              <a:t>WHO WE ARE</a:t>
            </a:r>
          </a:p>
        </p:txBody>
      </p:sp>
      <p:grpSp>
        <p:nvGrpSpPr>
          <p:cNvPr id="6" name="Group 6"/>
          <p:cNvGrpSpPr/>
          <p:nvPr/>
        </p:nvGrpSpPr>
        <p:grpSpPr>
          <a:xfrm>
            <a:off x="0" y="0"/>
            <a:ext cx="10058400" cy="104451"/>
            <a:chOff x="0" y="0"/>
            <a:chExt cx="4451339" cy="46225"/>
          </a:xfrm>
        </p:grpSpPr>
        <p:sp>
          <p:nvSpPr>
            <p:cNvPr id="7" name="Freeform 7"/>
            <p:cNvSpPr/>
            <p:nvPr/>
          </p:nvSpPr>
          <p:spPr>
            <a:xfrm>
              <a:off x="0" y="0"/>
              <a:ext cx="4451340" cy="46225"/>
            </a:xfrm>
            <a:custGeom>
              <a:avLst/>
              <a:gdLst/>
              <a:ahLst/>
              <a:cxnLst/>
              <a:rect l="l" t="t" r="r" b="b"/>
              <a:pathLst>
                <a:path w="4451340" h="46225">
                  <a:moveTo>
                    <a:pt x="0" y="0"/>
                  </a:moveTo>
                  <a:lnTo>
                    <a:pt x="4451340" y="0"/>
                  </a:lnTo>
                  <a:lnTo>
                    <a:pt x="4451340" y="46225"/>
                  </a:lnTo>
                  <a:lnTo>
                    <a:pt x="0" y="46225"/>
                  </a:lnTo>
                  <a:close/>
                </a:path>
              </a:pathLst>
            </a:custGeom>
            <a:solidFill>
              <a:srgbClr val="1B447E"/>
            </a:solidFill>
          </p:spPr>
          <p:txBody>
            <a:bodyPr/>
            <a:lstStyle/>
            <a:p>
              <a:endParaRPr lang="en-US"/>
            </a:p>
          </p:txBody>
        </p:sp>
        <p:sp>
          <p:nvSpPr>
            <p:cNvPr id="8" name="TextBox 8"/>
            <p:cNvSpPr txBox="1"/>
            <p:nvPr/>
          </p:nvSpPr>
          <p:spPr>
            <a:xfrm>
              <a:off x="0" y="-19050"/>
              <a:ext cx="4451339" cy="65275"/>
            </a:xfrm>
            <a:prstGeom prst="rect">
              <a:avLst/>
            </a:prstGeom>
          </p:spPr>
          <p:txBody>
            <a:bodyPr lIns="40014" tIns="40014" rIns="40014" bIns="40014" rtlCol="0" anchor="ctr"/>
            <a:lstStyle/>
            <a:p>
              <a:pPr algn="ctr">
                <a:lnSpc>
                  <a:spcPts val="1602"/>
                </a:lnSpc>
              </a:pPr>
              <a:endParaRPr/>
            </a:p>
          </p:txBody>
        </p:sp>
      </p:grpSp>
      <p:grpSp>
        <p:nvGrpSpPr>
          <p:cNvPr id="9" name="Group 9"/>
          <p:cNvGrpSpPr/>
          <p:nvPr/>
        </p:nvGrpSpPr>
        <p:grpSpPr>
          <a:xfrm>
            <a:off x="0" y="142549"/>
            <a:ext cx="10058400" cy="216990"/>
            <a:chOff x="0" y="0"/>
            <a:chExt cx="4451339" cy="96029"/>
          </a:xfrm>
        </p:grpSpPr>
        <p:sp>
          <p:nvSpPr>
            <p:cNvPr id="10" name="Freeform 10"/>
            <p:cNvSpPr/>
            <p:nvPr/>
          </p:nvSpPr>
          <p:spPr>
            <a:xfrm>
              <a:off x="0" y="0"/>
              <a:ext cx="4451340" cy="96029"/>
            </a:xfrm>
            <a:custGeom>
              <a:avLst/>
              <a:gdLst/>
              <a:ahLst/>
              <a:cxnLst/>
              <a:rect l="l" t="t" r="r" b="b"/>
              <a:pathLst>
                <a:path w="4451340" h="96029">
                  <a:moveTo>
                    <a:pt x="0" y="0"/>
                  </a:moveTo>
                  <a:lnTo>
                    <a:pt x="4451340" y="0"/>
                  </a:lnTo>
                  <a:lnTo>
                    <a:pt x="4451340" y="96029"/>
                  </a:lnTo>
                  <a:lnTo>
                    <a:pt x="0" y="96029"/>
                  </a:lnTo>
                  <a:close/>
                </a:path>
              </a:pathLst>
            </a:custGeom>
            <a:solidFill>
              <a:srgbClr val="FFFFFF"/>
            </a:solidFill>
          </p:spPr>
          <p:txBody>
            <a:bodyPr/>
            <a:lstStyle/>
            <a:p>
              <a:endParaRPr lang="en-US"/>
            </a:p>
          </p:txBody>
        </p:sp>
        <p:sp>
          <p:nvSpPr>
            <p:cNvPr id="11" name="TextBox 11"/>
            <p:cNvSpPr txBox="1"/>
            <p:nvPr/>
          </p:nvSpPr>
          <p:spPr>
            <a:xfrm>
              <a:off x="0" y="-19050"/>
              <a:ext cx="4451339" cy="115079"/>
            </a:xfrm>
            <a:prstGeom prst="rect">
              <a:avLst/>
            </a:prstGeom>
          </p:spPr>
          <p:txBody>
            <a:bodyPr lIns="40014" tIns="40014" rIns="40014" bIns="40014" rtlCol="0" anchor="ctr"/>
            <a:lstStyle/>
            <a:p>
              <a:pPr algn="ctr">
                <a:lnSpc>
                  <a:spcPts val="1602"/>
                </a:lnSpc>
              </a:pPr>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0058400" cy="104451"/>
            <a:chOff x="0" y="0"/>
            <a:chExt cx="4451339" cy="46225"/>
          </a:xfrm>
        </p:grpSpPr>
        <p:sp>
          <p:nvSpPr>
            <p:cNvPr id="3" name="Freeform 3"/>
            <p:cNvSpPr/>
            <p:nvPr/>
          </p:nvSpPr>
          <p:spPr>
            <a:xfrm>
              <a:off x="0" y="0"/>
              <a:ext cx="4451340" cy="46225"/>
            </a:xfrm>
            <a:custGeom>
              <a:avLst/>
              <a:gdLst/>
              <a:ahLst/>
              <a:cxnLst/>
              <a:rect l="l" t="t" r="r" b="b"/>
              <a:pathLst>
                <a:path w="4451340" h="46225">
                  <a:moveTo>
                    <a:pt x="0" y="0"/>
                  </a:moveTo>
                  <a:lnTo>
                    <a:pt x="4451340" y="0"/>
                  </a:lnTo>
                  <a:lnTo>
                    <a:pt x="4451340" y="46225"/>
                  </a:lnTo>
                  <a:lnTo>
                    <a:pt x="0" y="46225"/>
                  </a:lnTo>
                  <a:close/>
                </a:path>
              </a:pathLst>
            </a:custGeom>
            <a:solidFill>
              <a:srgbClr val="C4E2F6"/>
            </a:solidFill>
          </p:spPr>
          <p:txBody>
            <a:bodyPr/>
            <a:lstStyle/>
            <a:p>
              <a:endParaRPr lang="en-US"/>
            </a:p>
          </p:txBody>
        </p:sp>
        <p:sp>
          <p:nvSpPr>
            <p:cNvPr id="4" name="TextBox 4"/>
            <p:cNvSpPr txBox="1"/>
            <p:nvPr/>
          </p:nvSpPr>
          <p:spPr>
            <a:xfrm>
              <a:off x="0" y="-19050"/>
              <a:ext cx="4451339" cy="65275"/>
            </a:xfrm>
            <a:prstGeom prst="rect">
              <a:avLst/>
            </a:prstGeom>
          </p:spPr>
          <p:txBody>
            <a:bodyPr lIns="40014" tIns="40014" rIns="40014" bIns="40014" rtlCol="0" anchor="ctr"/>
            <a:lstStyle/>
            <a:p>
              <a:pPr algn="ctr">
                <a:lnSpc>
                  <a:spcPts val="1602"/>
                </a:lnSpc>
              </a:pPr>
              <a:endParaRPr/>
            </a:p>
          </p:txBody>
        </p:sp>
      </p:grpSp>
      <p:grpSp>
        <p:nvGrpSpPr>
          <p:cNvPr id="5" name="Group 5"/>
          <p:cNvGrpSpPr/>
          <p:nvPr/>
        </p:nvGrpSpPr>
        <p:grpSpPr>
          <a:xfrm>
            <a:off x="0" y="142549"/>
            <a:ext cx="10058400" cy="216990"/>
            <a:chOff x="0" y="0"/>
            <a:chExt cx="4451339" cy="96029"/>
          </a:xfrm>
        </p:grpSpPr>
        <p:sp>
          <p:nvSpPr>
            <p:cNvPr id="6" name="Freeform 6"/>
            <p:cNvSpPr/>
            <p:nvPr/>
          </p:nvSpPr>
          <p:spPr>
            <a:xfrm>
              <a:off x="0" y="0"/>
              <a:ext cx="4451340" cy="96029"/>
            </a:xfrm>
            <a:custGeom>
              <a:avLst/>
              <a:gdLst/>
              <a:ahLst/>
              <a:cxnLst/>
              <a:rect l="l" t="t" r="r" b="b"/>
              <a:pathLst>
                <a:path w="4451340" h="96029">
                  <a:moveTo>
                    <a:pt x="0" y="0"/>
                  </a:moveTo>
                  <a:lnTo>
                    <a:pt x="4451340" y="0"/>
                  </a:lnTo>
                  <a:lnTo>
                    <a:pt x="4451340" y="96029"/>
                  </a:lnTo>
                  <a:lnTo>
                    <a:pt x="0" y="96029"/>
                  </a:lnTo>
                  <a:close/>
                </a:path>
              </a:pathLst>
            </a:custGeom>
            <a:solidFill>
              <a:srgbClr val="1B447E"/>
            </a:solidFill>
          </p:spPr>
          <p:txBody>
            <a:bodyPr/>
            <a:lstStyle/>
            <a:p>
              <a:endParaRPr lang="en-US"/>
            </a:p>
          </p:txBody>
        </p:sp>
        <p:sp>
          <p:nvSpPr>
            <p:cNvPr id="7" name="TextBox 7"/>
            <p:cNvSpPr txBox="1"/>
            <p:nvPr/>
          </p:nvSpPr>
          <p:spPr>
            <a:xfrm>
              <a:off x="0" y="-19050"/>
              <a:ext cx="4451339" cy="115079"/>
            </a:xfrm>
            <a:prstGeom prst="rect">
              <a:avLst/>
            </a:prstGeom>
          </p:spPr>
          <p:txBody>
            <a:bodyPr lIns="40014" tIns="40014" rIns="40014" bIns="40014" rtlCol="0" anchor="ctr"/>
            <a:lstStyle/>
            <a:p>
              <a:pPr algn="ctr">
                <a:lnSpc>
                  <a:spcPts val="1602"/>
                </a:lnSpc>
              </a:pPr>
              <a:endParaRPr/>
            </a:p>
          </p:txBody>
        </p:sp>
      </p:grpSp>
      <p:sp>
        <p:nvSpPr>
          <p:cNvPr id="8" name="TextBox 8"/>
          <p:cNvSpPr txBox="1"/>
          <p:nvPr/>
        </p:nvSpPr>
        <p:spPr>
          <a:xfrm>
            <a:off x="777240" y="646261"/>
            <a:ext cx="6185478" cy="765937"/>
          </a:xfrm>
          <a:prstGeom prst="rect">
            <a:avLst/>
          </a:prstGeom>
        </p:spPr>
        <p:txBody>
          <a:bodyPr lIns="0" tIns="0" rIns="0" bIns="0" rtlCol="0" anchor="t">
            <a:spAutoFit/>
          </a:bodyPr>
          <a:lstStyle/>
          <a:p>
            <a:pPr algn="l">
              <a:lnSpc>
                <a:spcPts val="6163"/>
              </a:lnSpc>
            </a:pPr>
            <a:r>
              <a:rPr lang="en-US" sz="4599" b="1" spc="4">
                <a:solidFill>
                  <a:srgbClr val="231F20"/>
                </a:solidFill>
                <a:latin typeface="Raleway 1 Heavy"/>
                <a:ea typeface="Raleway 1 Heavy"/>
                <a:cs typeface="Raleway 1 Heavy"/>
                <a:sym typeface="Raleway 1 Heavy"/>
              </a:rPr>
              <a:t>2025 PRODUCT MIX</a:t>
            </a:r>
          </a:p>
        </p:txBody>
      </p:sp>
      <p:pic>
        <p:nvPicPr>
          <p:cNvPr id="11" name="Picture 10">
            <a:extLst>
              <a:ext uri="{FF2B5EF4-FFF2-40B4-BE49-F238E27FC236}">
                <a16:creationId xmlns:a16="http://schemas.microsoft.com/office/drawing/2014/main" id="{1EF7307E-A799-C9F4-B25E-655E65AB7E91}"/>
              </a:ext>
            </a:extLst>
          </p:cNvPr>
          <p:cNvPicPr>
            <a:picLocks noChangeAspect="1"/>
          </p:cNvPicPr>
          <p:nvPr/>
        </p:nvPicPr>
        <p:blipFill>
          <a:blip r:embed="rId2"/>
          <a:srcRect l="25000" t="20786" r="23485" b="16975"/>
          <a:stretch>
            <a:fillRect/>
          </a:stretch>
        </p:blipFill>
        <p:spPr>
          <a:xfrm>
            <a:off x="651282" y="1375027"/>
            <a:ext cx="8755837" cy="630936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83BFD5-47A5-539A-4C0E-33FD1EF3E7CC}"/>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8B401773-531B-C2C2-74D5-A1F7330F313F}"/>
              </a:ext>
            </a:extLst>
          </p:cNvPr>
          <p:cNvGrpSpPr/>
          <p:nvPr/>
        </p:nvGrpSpPr>
        <p:grpSpPr>
          <a:xfrm>
            <a:off x="0" y="0"/>
            <a:ext cx="10058400" cy="104451"/>
            <a:chOff x="0" y="0"/>
            <a:chExt cx="4451339" cy="46225"/>
          </a:xfrm>
        </p:grpSpPr>
        <p:sp>
          <p:nvSpPr>
            <p:cNvPr id="3" name="Freeform 3">
              <a:extLst>
                <a:ext uri="{FF2B5EF4-FFF2-40B4-BE49-F238E27FC236}">
                  <a16:creationId xmlns:a16="http://schemas.microsoft.com/office/drawing/2014/main" id="{75EA7274-53D9-ADC2-AD24-0083EF5C2210}"/>
                </a:ext>
              </a:extLst>
            </p:cNvPr>
            <p:cNvSpPr/>
            <p:nvPr/>
          </p:nvSpPr>
          <p:spPr>
            <a:xfrm>
              <a:off x="0" y="0"/>
              <a:ext cx="4451340" cy="46225"/>
            </a:xfrm>
            <a:custGeom>
              <a:avLst/>
              <a:gdLst/>
              <a:ahLst/>
              <a:cxnLst/>
              <a:rect l="l" t="t" r="r" b="b"/>
              <a:pathLst>
                <a:path w="4451340" h="46225">
                  <a:moveTo>
                    <a:pt x="0" y="0"/>
                  </a:moveTo>
                  <a:lnTo>
                    <a:pt x="4451340" y="0"/>
                  </a:lnTo>
                  <a:lnTo>
                    <a:pt x="4451340" y="46225"/>
                  </a:lnTo>
                  <a:lnTo>
                    <a:pt x="0" y="46225"/>
                  </a:lnTo>
                  <a:close/>
                </a:path>
              </a:pathLst>
            </a:custGeom>
            <a:solidFill>
              <a:srgbClr val="C4E2F6"/>
            </a:solidFill>
          </p:spPr>
          <p:txBody>
            <a:bodyPr/>
            <a:lstStyle/>
            <a:p>
              <a:endParaRPr lang="en-US"/>
            </a:p>
          </p:txBody>
        </p:sp>
        <p:sp>
          <p:nvSpPr>
            <p:cNvPr id="4" name="TextBox 4">
              <a:extLst>
                <a:ext uri="{FF2B5EF4-FFF2-40B4-BE49-F238E27FC236}">
                  <a16:creationId xmlns:a16="http://schemas.microsoft.com/office/drawing/2014/main" id="{CD1A5707-1C98-5B70-4926-81620BE1B9A2}"/>
                </a:ext>
              </a:extLst>
            </p:cNvPr>
            <p:cNvSpPr txBox="1"/>
            <p:nvPr/>
          </p:nvSpPr>
          <p:spPr>
            <a:xfrm>
              <a:off x="0" y="-19050"/>
              <a:ext cx="4451339" cy="65275"/>
            </a:xfrm>
            <a:prstGeom prst="rect">
              <a:avLst/>
            </a:prstGeom>
          </p:spPr>
          <p:txBody>
            <a:bodyPr lIns="40014" tIns="40014" rIns="40014" bIns="40014" rtlCol="0" anchor="ctr"/>
            <a:lstStyle/>
            <a:p>
              <a:pPr algn="ctr">
                <a:lnSpc>
                  <a:spcPts val="1602"/>
                </a:lnSpc>
              </a:pPr>
              <a:endParaRPr/>
            </a:p>
          </p:txBody>
        </p:sp>
      </p:grpSp>
      <p:grpSp>
        <p:nvGrpSpPr>
          <p:cNvPr id="5" name="Group 5">
            <a:extLst>
              <a:ext uri="{FF2B5EF4-FFF2-40B4-BE49-F238E27FC236}">
                <a16:creationId xmlns:a16="http://schemas.microsoft.com/office/drawing/2014/main" id="{E51FCEE4-D1EC-7BAB-C837-81ED26130345}"/>
              </a:ext>
            </a:extLst>
          </p:cNvPr>
          <p:cNvGrpSpPr/>
          <p:nvPr/>
        </p:nvGrpSpPr>
        <p:grpSpPr>
          <a:xfrm>
            <a:off x="0" y="142549"/>
            <a:ext cx="10058400" cy="216990"/>
            <a:chOff x="0" y="0"/>
            <a:chExt cx="4451339" cy="96029"/>
          </a:xfrm>
        </p:grpSpPr>
        <p:sp>
          <p:nvSpPr>
            <p:cNvPr id="6" name="Freeform 6">
              <a:extLst>
                <a:ext uri="{FF2B5EF4-FFF2-40B4-BE49-F238E27FC236}">
                  <a16:creationId xmlns:a16="http://schemas.microsoft.com/office/drawing/2014/main" id="{3EC26B37-7C77-6C62-26B1-0CAAE3CDCD36}"/>
                </a:ext>
              </a:extLst>
            </p:cNvPr>
            <p:cNvSpPr/>
            <p:nvPr/>
          </p:nvSpPr>
          <p:spPr>
            <a:xfrm>
              <a:off x="0" y="0"/>
              <a:ext cx="4451340" cy="96029"/>
            </a:xfrm>
            <a:custGeom>
              <a:avLst/>
              <a:gdLst/>
              <a:ahLst/>
              <a:cxnLst/>
              <a:rect l="l" t="t" r="r" b="b"/>
              <a:pathLst>
                <a:path w="4451340" h="96029">
                  <a:moveTo>
                    <a:pt x="0" y="0"/>
                  </a:moveTo>
                  <a:lnTo>
                    <a:pt x="4451340" y="0"/>
                  </a:lnTo>
                  <a:lnTo>
                    <a:pt x="4451340" y="96029"/>
                  </a:lnTo>
                  <a:lnTo>
                    <a:pt x="0" y="96029"/>
                  </a:lnTo>
                  <a:close/>
                </a:path>
              </a:pathLst>
            </a:custGeom>
            <a:solidFill>
              <a:srgbClr val="1B447E"/>
            </a:solidFill>
          </p:spPr>
          <p:txBody>
            <a:bodyPr/>
            <a:lstStyle/>
            <a:p>
              <a:endParaRPr lang="en-US"/>
            </a:p>
          </p:txBody>
        </p:sp>
        <p:sp>
          <p:nvSpPr>
            <p:cNvPr id="7" name="TextBox 7">
              <a:extLst>
                <a:ext uri="{FF2B5EF4-FFF2-40B4-BE49-F238E27FC236}">
                  <a16:creationId xmlns:a16="http://schemas.microsoft.com/office/drawing/2014/main" id="{913A6756-F868-47E0-CB7C-4A3C87A1F415}"/>
                </a:ext>
              </a:extLst>
            </p:cNvPr>
            <p:cNvSpPr txBox="1"/>
            <p:nvPr/>
          </p:nvSpPr>
          <p:spPr>
            <a:xfrm>
              <a:off x="0" y="-19050"/>
              <a:ext cx="4451339" cy="115079"/>
            </a:xfrm>
            <a:prstGeom prst="rect">
              <a:avLst/>
            </a:prstGeom>
          </p:spPr>
          <p:txBody>
            <a:bodyPr lIns="40014" tIns="40014" rIns="40014" bIns="40014" rtlCol="0" anchor="ctr"/>
            <a:lstStyle/>
            <a:p>
              <a:pPr algn="ctr">
                <a:lnSpc>
                  <a:spcPts val="1602"/>
                </a:lnSpc>
              </a:pPr>
              <a:endParaRPr/>
            </a:p>
          </p:txBody>
        </p:sp>
      </p:grpSp>
      <p:sp>
        <p:nvSpPr>
          <p:cNvPr id="8" name="TextBox 8">
            <a:extLst>
              <a:ext uri="{FF2B5EF4-FFF2-40B4-BE49-F238E27FC236}">
                <a16:creationId xmlns:a16="http://schemas.microsoft.com/office/drawing/2014/main" id="{9451171E-4A4C-4CD7-E892-E638BC8B4ECE}"/>
              </a:ext>
            </a:extLst>
          </p:cNvPr>
          <p:cNvSpPr txBox="1"/>
          <p:nvPr/>
        </p:nvSpPr>
        <p:spPr>
          <a:xfrm>
            <a:off x="381000" y="646261"/>
            <a:ext cx="9372600" cy="737381"/>
          </a:xfrm>
          <a:prstGeom prst="rect">
            <a:avLst/>
          </a:prstGeom>
        </p:spPr>
        <p:txBody>
          <a:bodyPr wrap="square" lIns="0" tIns="0" rIns="0" bIns="0" rtlCol="0" anchor="t">
            <a:spAutoFit/>
          </a:bodyPr>
          <a:lstStyle/>
          <a:p>
            <a:pPr algn="l">
              <a:lnSpc>
                <a:spcPts val="6163"/>
              </a:lnSpc>
            </a:pPr>
            <a:r>
              <a:rPr lang="en-US" sz="4599" b="1" spc="4" dirty="0">
                <a:solidFill>
                  <a:srgbClr val="231F20"/>
                </a:solidFill>
                <a:latin typeface="Raleway 1 Heavy"/>
                <a:ea typeface="Raleway 1 Heavy"/>
                <a:cs typeface="Raleway 1 Heavy"/>
                <a:sym typeface="Raleway 1 Heavy"/>
              </a:rPr>
              <a:t>2025 PRODUCT MIX (WHITLEY’S)</a:t>
            </a:r>
          </a:p>
        </p:txBody>
      </p:sp>
      <p:pic>
        <p:nvPicPr>
          <p:cNvPr id="10" name="Picture 9">
            <a:extLst>
              <a:ext uri="{FF2B5EF4-FFF2-40B4-BE49-F238E27FC236}">
                <a16:creationId xmlns:a16="http://schemas.microsoft.com/office/drawing/2014/main" id="{0B70874D-DB9A-3B57-7002-0E8D9DD36185}"/>
              </a:ext>
            </a:extLst>
          </p:cNvPr>
          <p:cNvPicPr>
            <a:picLocks noChangeAspect="1"/>
          </p:cNvPicPr>
          <p:nvPr/>
        </p:nvPicPr>
        <p:blipFill>
          <a:blip r:embed="rId2"/>
          <a:stretch>
            <a:fillRect/>
          </a:stretch>
        </p:blipFill>
        <p:spPr>
          <a:xfrm>
            <a:off x="178723" y="1488838"/>
            <a:ext cx="5105836" cy="6141013"/>
          </a:xfrm>
          <a:prstGeom prst="rect">
            <a:avLst/>
          </a:prstGeom>
        </p:spPr>
      </p:pic>
      <p:pic>
        <p:nvPicPr>
          <p:cNvPr id="12" name="Picture 11">
            <a:extLst>
              <a:ext uri="{FF2B5EF4-FFF2-40B4-BE49-F238E27FC236}">
                <a16:creationId xmlns:a16="http://schemas.microsoft.com/office/drawing/2014/main" id="{531B10C0-6517-39AC-9361-F765B45C7BF7}"/>
              </a:ext>
            </a:extLst>
          </p:cNvPr>
          <p:cNvPicPr>
            <a:picLocks noChangeAspect="1"/>
          </p:cNvPicPr>
          <p:nvPr/>
        </p:nvPicPr>
        <p:blipFill>
          <a:blip r:embed="rId3"/>
          <a:stretch>
            <a:fillRect/>
          </a:stretch>
        </p:blipFill>
        <p:spPr>
          <a:xfrm>
            <a:off x="4979209" y="1353676"/>
            <a:ext cx="4900468" cy="6388758"/>
          </a:xfrm>
          <a:prstGeom prst="rect">
            <a:avLst/>
          </a:prstGeom>
        </p:spPr>
      </p:pic>
    </p:spTree>
    <p:extLst>
      <p:ext uri="{BB962C8B-B14F-4D97-AF65-F5344CB8AC3E}">
        <p14:creationId xmlns:p14="http://schemas.microsoft.com/office/powerpoint/2010/main" val="5479404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B447E"/>
        </a:solidFill>
        <a:effectLst/>
      </p:bgPr>
    </p:bg>
    <p:spTree>
      <p:nvGrpSpPr>
        <p:cNvPr id="1" name=""/>
        <p:cNvGrpSpPr/>
        <p:nvPr/>
      </p:nvGrpSpPr>
      <p:grpSpPr>
        <a:xfrm>
          <a:off x="0" y="0"/>
          <a:ext cx="0" cy="0"/>
          <a:chOff x="0" y="0"/>
          <a:chExt cx="0" cy="0"/>
        </a:xfrm>
      </p:grpSpPr>
      <p:sp>
        <p:nvSpPr>
          <p:cNvPr id="2" name="Freeform 2"/>
          <p:cNvSpPr/>
          <p:nvPr/>
        </p:nvSpPr>
        <p:spPr>
          <a:xfrm>
            <a:off x="-353527" y="-43047"/>
            <a:ext cx="10411927" cy="7815447"/>
          </a:xfrm>
          <a:custGeom>
            <a:avLst/>
            <a:gdLst/>
            <a:ahLst/>
            <a:cxnLst/>
            <a:rect l="l" t="t" r="r" b="b"/>
            <a:pathLst>
              <a:path w="10517848" h="8117003">
                <a:moveTo>
                  <a:pt x="0" y="0"/>
                </a:moveTo>
                <a:lnTo>
                  <a:pt x="10517848" y="0"/>
                </a:lnTo>
                <a:lnTo>
                  <a:pt x="10517848" y="8117003"/>
                </a:lnTo>
                <a:lnTo>
                  <a:pt x="0" y="8117003"/>
                </a:lnTo>
                <a:lnTo>
                  <a:pt x="0" y="0"/>
                </a:lnTo>
                <a:close/>
              </a:path>
            </a:pathLst>
          </a:custGeom>
          <a:blipFill>
            <a:blip r:embed="rId2">
              <a:alphaModFix amt="91000"/>
            </a:blip>
            <a:stretch>
              <a:fillRect l="-6512" t="-2060" r="-10719" b="-1799"/>
            </a:stretch>
          </a:blipFill>
        </p:spPr>
        <p:txBody>
          <a:bodyPr/>
          <a:lstStyle/>
          <a:p>
            <a:endParaRPr lang="en-US"/>
          </a:p>
        </p:txBody>
      </p:sp>
      <p:grpSp>
        <p:nvGrpSpPr>
          <p:cNvPr id="3" name="Group 3"/>
          <p:cNvGrpSpPr/>
          <p:nvPr/>
        </p:nvGrpSpPr>
        <p:grpSpPr>
          <a:xfrm rot="8993803">
            <a:off x="-1679291" y="-695146"/>
            <a:ext cx="5805829" cy="11366396"/>
            <a:chOff x="0" y="0"/>
            <a:chExt cx="2768353" cy="5671868"/>
          </a:xfrm>
        </p:grpSpPr>
        <p:sp>
          <p:nvSpPr>
            <p:cNvPr id="4" name="Freeform 4"/>
            <p:cNvSpPr/>
            <p:nvPr/>
          </p:nvSpPr>
          <p:spPr>
            <a:xfrm>
              <a:off x="0" y="0"/>
              <a:ext cx="2768353" cy="5671867"/>
            </a:xfrm>
            <a:custGeom>
              <a:avLst/>
              <a:gdLst/>
              <a:ahLst/>
              <a:cxnLst/>
              <a:rect l="l" t="t" r="r" b="b"/>
              <a:pathLst>
                <a:path w="2768353" h="5671867">
                  <a:moveTo>
                    <a:pt x="0" y="0"/>
                  </a:moveTo>
                  <a:lnTo>
                    <a:pt x="2768353" y="0"/>
                  </a:lnTo>
                  <a:lnTo>
                    <a:pt x="2768353" y="5671867"/>
                  </a:lnTo>
                  <a:lnTo>
                    <a:pt x="0" y="5671867"/>
                  </a:lnTo>
                  <a:close/>
                </a:path>
              </a:pathLst>
            </a:custGeom>
            <a:solidFill>
              <a:srgbClr val="C4E2F6">
                <a:alpha val="82745"/>
              </a:srgbClr>
            </a:solidFill>
          </p:spPr>
          <p:txBody>
            <a:bodyPr/>
            <a:lstStyle/>
            <a:p>
              <a:endParaRPr lang="en-US" dirty="0"/>
            </a:p>
          </p:txBody>
        </p:sp>
      </p:grpSp>
      <p:sp>
        <p:nvSpPr>
          <p:cNvPr id="5" name="Freeform 5"/>
          <p:cNvSpPr/>
          <p:nvPr/>
        </p:nvSpPr>
        <p:spPr>
          <a:xfrm>
            <a:off x="1273756" y="1459126"/>
            <a:ext cx="807757" cy="759291"/>
          </a:xfrm>
          <a:custGeom>
            <a:avLst/>
            <a:gdLst/>
            <a:ahLst/>
            <a:cxnLst/>
            <a:rect l="l" t="t" r="r" b="b"/>
            <a:pathLst>
              <a:path w="807757" h="759291">
                <a:moveTo>
                  <a:pt x="0" y="0"/>
                </a:moveTo>
                <a:lnTo>
                  <a:pt x="807756" y="0"/>
                </a:lnTo>
                <a:lnTo>
                  <a:pt x="807756" y="759291"/>
                </a:lnTo>
                <a:lnTo>
                  <a:pt x="0" y="75929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TextBox 6"/>
          <p:cNvSpPr txBox="1"/>
          <p:nvPr/>
        </p:nvSpPr>
        <p:spPr>
          <a:xfrm>
            <a:off x="292537" y="2485676"/>
            <a:ext cx="2770193" cy="916356"/>
          </a:xfrm>
          <a:prstGeom prst="rect">
            <a:avLst/>
          </a:prstGeom>
        </p:spPr>
        <p:txBody>
          <a:bodyPr lIns="0" tIns="0" rIns="0" bIns="0" rtlCol="0" anchor="t">
            <a:spAutoFit/>
          </a:bodyPr>
          <a:lstStyle/>
          <a:p>
            <a:pPr algn="ctr">
              <a:lnSpc>
                <a:spcPts val="3456"/>
              </a:lnSpc>
            </a:pPr>
            <a:r>
              <a:rPr lang="en-US" sz="3798" b="1" spc="-224">
                <a:solidFill>
                  <a:srgbClr val="FFFFFF"/>
                </a:solidFill>
                <a:latin typeface="Raleway 1 Heavy"/>
                <a:ea typeface="Raleway 1 Heavy"/>
                <a:cs typeface="Raleway 1 Heavy"/>
                <a:sym typeface="Raleway 1 Heavy"/>
              </a:rPr>
              <a:t>MILITARY </a:t>
            </a:r>
          </a:p>
          <a:p>
            <a:pPr algn="ctr">
              <a:lnSpc>
                <a:spcPts val="3456"/>
              </a:lnSpc>
            </a:pPr>
            <a:r>
              <a:rPr lang="en-US" sz="3798" b="1" spc="-224">
                <a:solidFill>
                  <a:srgbClr val="FFFFFF"/>
                </a:solidFill>
                <a:latin typeface="Raleway 1 Heavy"/>
                <a:ea typeface="Raleway 1 Heavy"/>
                <a:cs typeface="Raleway 1 Heavy"/>
                <a:sym typeface="Raleway 1 Heavy"/>
              </a:rPr>
              <a:t>DONATIONS</a:t>
            </a:r>
          </a:p>
        </p:txBody>
      </p:sp>
      <p:sp>
        <p:nvSpPr>
          <p:cNvPr id="7" name="TextBox 7"/>
          <p:cNvSpPr txBox="1"/>
          <p:nvPr/>
        </p:nvSpPr>
        <p:spPr>
          <a:xfrm>
            <a:off x="292537" y="3545592"/>
            <a:ext cx="2877337" cy="2140106"/>
          </a:xfrm>
          <a:prstGeom prst="rect">
            <a:avLst/>
          </a:prstGeom>
        </p:spPr>
        <p:txBody>
          <a:bodyPr lIns="0" tIns="0" rIns="0" bIns="0" rtlCol="0" anchor="t">
            <a:spAutoFit/>
          </a:bodyPr>
          <a:lstStyle/>
          <a:p>
            <a:pPr algn="ctr">
              <a:lnSpc>
                <a:spcPts val="2466"/>
              </a:lnSpc>
            </a:pPr>
            <a:r>
              <a:rPr lang="en-US" sz="1762" b="1" spc="-103">
                <a:solidFill>
                  <a:srgbClr val="231F20"/>
                </a:solidFill>
                <a:latin typeface="Raleway 1 Bold"/>
                <a:ea typeface="Raleway 1 Bold"/>
                <a:cs typeface="Raleway 1 Bold"/>
                <a:sym typeface="Raleway 1 Bold"/>
              </a:rPr>
              <a:t>A military donation allows customers to purchase popcorn for the military men &amp; women serving our country and supporting Scouting at the same time.</a:t>
            </a:r>
          </a:p>
          <a:p>
            <a:pPr algn="ctr">
              <a:lnSpc>
                <a:spcPts val="2466"/>
              </a:lnSpc>
            </a:pPr>
            <a:endParaRPr lang="en-US" sz="1762" b="1" spc="-103">
              <a:solidFill>
                <a:srgbClr val="231F20"/>
              </a:solidFill>
              <a:latin typeface="Raleway 1 Bold"/>
              <a:ea typeface="Raleway 1 Bold"/>
              <a:cs typeface="Raleway 1 Bold"/>
              <a:sym typeface="Raleway 1 Bold"/>
            </a:endParaRPr>
          </a:p>
        </p:txBody>
      </p:sp>
      <p:grpSp>
        <p:nvGrpSpPr>
          <p:cNvPr id="8" name="Group 8"/>
          <p:cNvGrpSpPr/>
          <p:nvPr/>
        </p:nvGrpSpPr>
        <p:grpSpPr>
          <a:xfrm>
            <a:off x="0" y="0"/>
            <a:ext cx="10058400" cy="104451"/>
            <a:chOff x="0" y="0"/>
            <a:chExt cx="4451339" cy="46225"/>
          </a:xfrm>
        </p:grpSpPr>
        <p:sp>
          <p:nvSpPr>
            <p:cNvPr id="9" name="Freeform 9"/>
            <p:cNvSpPr/>
            <p:nvPr/>
          </p:nvSpPr>
          <p:spPr>
            <a:xfrm>
              <a:off x="0" y="0"/>
              <a:ext cx="4451340" cy="46225"/>
            </a:xfrm>
            <a:custGeom>
              <a:avLst/>
              <a:gdLst/>
              <a:ahLst/>
              <a:cxnLst/>
              <a:rect l="l" t="t" r="r" b="b"/>
              <a:pathLst>
                <a:path w="4451340" h="46225">
                  <a:moveTo>
                    <a:pt x="0" y="0"/>
                  </a:moveTo>
                  <a:lnTo>
                    <a:pt x="4451340" y="0"/>
                  </a:lnTo>
                  <a:lnTo>
                    <a:pt x="4451340" y="46225"/>
                  </a:lnTo>
                  <a:lnTo>
                    <a:pt x="0" y="46225"/>
                  </a:lnTo>
                  <a:close/>
                </a:path>
              </a:pathLst>
            </a:custGeom>
            <a:solidFill>
              <a:srgbClr val="FFFFFF"/>
            </a:solidFill>
          </p:spPr>
          <p:txBody>
            <a:bodyPr/>
            <a:lstStyle/>
            <a:p>
              <a:endParaRPr lang="en-US"/>
            </a:p>
          </p:txBody>
        </p:sp>
        <p:sp>
          <p:nvSpPr>
            <p:cNvPr id="10" name="TextBox 10"/>
            <p:cNvSpPr txBox="1"/>
            <p:nvPr/>
          </p:nvSpPr>
          <p:spPr>
            <a:xfrm>
              <a:off x="0" y="-19050"/>
              <a:ext cx="4451339" cy="65275"/>
            </a:xfrm>
            <a:prstGeom prst="rect">
              <a:avLst/>
            </a:prstGeom>
          </p:spPr>
          <p:txBody>
            <a:bodyPr lIns="40014" tIns="40014" rIns="40014" bIns="40014" rtlCol="0" anchor="ctr"/>
            <a:lstStyle/>
            <a:p>
              <a:pPr algn="ctr">
                <a:lnSpc>
                  <a:spcPts val="1602"/>
                </a:lnSpc>
              </a:pPr>
              <a:endParaRPr/>
            </a:p>
          </p:txBody>
        </p:sp>
      </p:grpSp>
      <p:grpSp>
        <p:nvGrpSpPr>
          <p:cNvPr id="11" name="Group 11"/>
          <p:cNvGrpSpPr/>
          <p:nvPr/>
        </p:nvGrpSpPr>
        <p:grpSpPr>
          <a:xfrm>
            <a:off x="0" y="142549"/>
            <a:ext cx="10058400" cy="216990"/>
            <a:chOff x="0" y="0"/>
            <a:chExt cx="4451339" cy="96029"/>
          </a:xfrm>
        </p:grpSpPr>
        <p:sp>
          <p:nvSpPr>
            <p:cNvPr id="12" name="Freeform 12"/>
            <p:cNvSpPr/>
            <p:nvPr/>
          </p:nvSpPr>
          <p:spPr>
            <a:xfrm>
              <a:off x="0" y="0"/>
              <a:ext cx="4451340" cy="96029"/>
            </a:xfrm>
            <a:custGeom>
              <a:avLst/>
              <a:gdLst/>
              <a:ahLst/>
              <a:cxnLst/>
              <a:rect l="l" t="t" r="r" b="b"/>
              <a:pathLst>
                <a:path w="4451340" h="96029">
                  <a:moveTo>
                    <a:pt x="0" y="0"/>
                  </a:moveTo>
                  <a:lnTo>
                    <a:pt x="4451340" y="0"/>
                  </a:lnTo>
                  <a:lnTo>
                    <a:pt x="4451340" y="96029"/>
                  </a:lnTo>
                  <a:lnTo>
                    <a:pt x="0" y="96029"/>
                  </a:lnTo>
                  <a:close/>
                </a:path>
              </a:pathLst>
            </a:custGeom>
            <a:solidFill>
              <a:srgbClr val="1B447E"/>
            </a:solidFill>
          </p:spPr>
          <p:txBody>
            <a:bodyPr/>
            <a:lstStyle/>
            <a:p>
              <a:endParaRPr lang="en-US"/>
            </a:p>
          </p:txBody>
        </p:sp>
        <p:sp>
          <p:nvSpPr>
            <p:cNvPr id="13" name="TextBox 13"/>
            <p:cNvSpPr txBox="1"/>
            <p:nvPr/>
          </p:nvSpPr>
          <p:spPr>
            <a:xfrm>
              <a:off x="0" y="-19050"/>
              <a:ext cx="4451339" cy="115079"/>
            </a:xfrm>
            <a:prstGeom prst="rect">
              <a:avLst/>
            </a:prstGeom>
          </p:spPr>
          <p:txBody>
            <a:bodyPr lIns="40014" tIns="40014" rIns="40014" bIns="40014" rtlCol="0" anchor="ctr"/>
            <a:lstStyle/>
            <a:p>
              <a:pPr algn="ctr">
                <a:lnSpc>
                  <a:spcPts val="1602"/>
                </a:lnSpc>
              </a:pPr>
              <a:endParaRPr/>
            </a:p>
          </p:txBody>
        </p:sp>
      </p:grpSp>
      <p:sp>
        <p:nvSpPr>
          <p:cNvPr id="14" name="Freeform 14"/>
          <p:cNvSpPr/>
          <p:nvPr/>
        </p:nvSpPr>
        <p:spPr>
          <a:xfrm>
            <a:off x="648974" y="6028244"/>
            <a:ext cx="2430787" cy="897181"/>
          </a:xfrm>
          <a:custGeom>
            <a:avLst/>
            <a:gdLst/>
            <a:ahLst/>
            <a:cxnLst/>
            <a:rect l="l" t="t" r="r" b="b"/>
            <a:pathLst>
              <a:path w="2430787" h="897181">
                <a:moveTo>
                  <a:pt x="0" y="0"/>
                </a:moveTo>
                <a:lnTo>
                  <a:pt x="2430786" y="0"/>
                </a:lnTo>
                <a:lnTo>
                  <a:pt x="2430786" y="897181"/>
                </a:lnTo>
                <a:lnTo>
                  <a:pt x="0" y="897181"/>
                </a:lnTo>
                <a:lnTo>
                  <a:pt x="0" y="0"/>
                </a:lnTo>
                <a:close/>
              </a:path>
            </a:pathLst>
          </a:custGeom>
          <a:blipFill>
            <a:blip r:embed="rId5"/>
            <a:stretch>
              <a:fillRect/>
            </a:stretch>
          </a:blipFill>
          <a:ln cap="sq">
            <a:noFill/>
            <a:prstDash val="solid"/>
            <a:miter/>
          </a:ln>
        </p:spPr>
        <p:txBody>
          <a:bodyP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4E2F6"/>
        </a:solidFill>
        <a:effectLst/>
      </p:bgPr>
    </p:bg>
    <p:spTree>
      <p:nvGrpSpPr>
        <p:cNvPr id="1" name=""/>
        <p:cNvGrpSpPr/>
        <p:nvPr/>
      </p:nvGrpSpPr>
      <p:grpSpPr>
        <a:xfrm>
          <a:off x="0" y="0"/>
          <a:ext cx="0" cy="0"/>
          <a:chOff x="0" y="0"/>
          <a:chExt cx="0" cy="0"/>
        </a:xfrm>
      </p:grpSpPr>
      <p:sp>
        <p:nvSpPr>
          <p:cNvPr id="2" name="TextBox 2"/>
          <p:cNvSpPr txBox="1"/>
          <p:nvPr/>
        </p:nvSpPr>
        <p:spPr>
          <a:xfrm>
            <a:off x="777240" y="646261"/>
            <a:ext cx="7809736" cy="765937"/>
          </a:xfrm>
          <a:prstGeom prst="rect">
            <a:avLst/>
          </a:prstGeom>
        </p:spPr>
        <p:txBody>
          <a:bodyPr lIns="0" tIns="0" rIns="0" bIns="0" rtlCol="0" anchor="t">
            <a:spAutoFit/>
          </a:bodyPr>
          <a:lstStyle/>
          <a:p>
            <a:pPr algn="l">
              <a:lnSpc>
                <a:spcPts val="6163"/>
              </a:lnSpc>
            </a:pPr>
            <a:r>
              <a:rPr lang="en-US" sz="4599" b="1" spc="4">
                <a:solidFill>
                  <a:srgbClr val="231F20"/>
                </a:solidFill>
                <a:latin typeface="Raleway 1 Heavy"/>
                <a:ea typeface="Raleway 1 Heavy"/>
                <a:cs typeface="Raleway 1 Heavy"/>
                <a:sym typeface="Raleway 1 Heavy"/>
              </a:rPr>
              <a:t>TOOLS TO BOOST SALES</a:t>
            </a:r>
          </a:p>
        </p:txBody>
      </p:sp>
      <p:grpSp>
        <p:nvGrpSpPr>
          <p:cNvPr id="3" name="Group 3"/>
          <p:cNvGrpSpPr/>
          <p:nvPr/>
        </p:nvGrpSpPr>
        <p:grpSpPr>
          <a:xfrm>
            <a:off x="0" y="0"/>
            <a:ext cx="10058400" cy="104451"/>
            <a:chOff x="0" y="0"/>
            <a:chExt cx="4451339" cy="46225"/>
          </a:xfrm>
        </p:grpSpPr>
        <p:sp>
          <p:nvSpPr>
            <p:cNvPr id="4" name="Freeform 4"/>
            <p:cNvSpPr/>
            <p:nvPr/>
          </p:nvSpPr>
          <p:spPr>
            <a:xfrm>
              <a:off x="0" y="0"/>
              <a:ext cx="4451340" cy="46225"/>
            </a:xfrm>
            <a:custGeom>
              <a:avLst/>
              <a:gdLst/>
              <a:ahLst/>
              <a:cxnLst/>
              <a:rect l="l" t="t" r="r" b="b"/>
              <a:pathLst>
                <a:path w="4451340" h="46225">
                  <a:moveTo>
                    <a:pt x="0" y="0"/>
                  </a:moveTo>
                  <a:lnTo>
                    <a:pt x="4451340" y="0"/>
                  </a:lnTo>
                  <a:lnTo>
                    <a:pt x="4451340" y="46225"/>
                  </a:lnTo>
                  <a:lnTo>
                    <a:pt x="0" y="46225"/>
                  </a:lnTo>
                  <a:close/>
                </a:path>
              </a:pathLst>
            </a:custGeom>
            <a:solidFill>
              <a:srgbClr val="FFFFFF"/>
            </a:solidFill>
          </p:spPr>
          <p:txBody>
            <a:bodyPr/>
            <a:lstStyle/>
            <a:p>
              <a:endParaRPr lang="en-US"/>
            </a:p>
          </p:txBody>
        </p:sp>
        <p:sp>
          <p:nvSpPr>
            <p:cNvPr id="5" name="TextBox 5"/>
            <p:cNvSpPr txBox="1"/>
            <p:nvPr/>
          </p:nvSpPr>
          <p:spPr>
            <a:xfrm>
              <a:off x="0" y="-19050"/>
              <a:ext cx="4451339" cy="65275"/>
            </a:xfrm>
            <a:prstGeom prst="rect">
              <a:avLst/>
            </a:prstGeom>
          </p:spPr>
          <p:txBody>
            <a:bodyPr lIns="40014" tIns="40014" rIns="40014" bIns="40014" rtlCol="0" anchor="ctr"/>
            <a:lstStyle/>
            <a:p>
              <a:pPr algn="ctr">
                <a:lnSpc>
                  <a:spcPts val="1602"/>
                </a:lnSpc>
              </a:pPr>
              <a:endParaRPr/>
            </a:p>
          </p:txBody>
        </p:sp>
      </p:grpSp>
      <p:grpSp>
        <p:nvGrpSpPr>
          <p:cNvPr id="6" name="Group 6"/>
          <p:cNvGrpSpPr/>
          <p:nvPr/>
        </p:nvGrpSpPr>
        <p:grpSpPr>
          <a:xfrm>
            <a:off x="0" y="142549"/>
            <a:ext cx="10058400" cy="216990"/>
            <a:chOff x="0" y="0"/>
            <a:chExt cx="4451339" cy="96029"/>
          </a:xfrm>
        </p:grpSpPr>
        <p:sp>
          <p:nvSpPr>
            <p:cNvPr id="7" name="Freeform 7"/>
            <p:cNvSpPr/>
            <p:nvPr/>
          </p:nvSpPr>
          <p:spPr>
            <a:xfrm>
              <a:off x="0" y="0"/>
              <a:ext cx="4451340" cy="96029"/>
            </a:xfrm>
            <a:custGeom>
              <a:avLst/>
              <a:gdLst/>
              <a:ahLst/>
              <a:cxnLst/>
              <a:rect l="l" t="t" r="r" b="b"/>
              <a:pathLst>
                <a:path w="4451340" h="96029">
                  <a:moveTo>
                    <a:pt x="0" y="0"/>
                  </a:moveTo>
                  <a:lnTo>
                    <a:pt x="4451340" y="0"/>
                  </a:lnTo>
                  <a:lnTo>
                    <a:pt x="4451340" y="96029"/>
                  </a:lnTo>
                  <a:lnTo>
                    <a:pt x="0" y="96029"/>
                  </a:lnTo>
                  <a:close/>
                </a:path>
              </a:pathLst>
            </a:custGeom>
            <a:solidFill>
              <a:srgbClr val="1B447E"/>
            </a:solidFill>
          </p:spPr>
          <p:txBody>
            <a:bodyPr/>
            <a:lstStyle/>
            <a:p>
              <a:endParaRPr lang="en-US"/>
            </a:p>
          </p:txBody>
        </p:sp>
        <p:sp>
          <p:nvSpPr>
            <p:cNvPr id="8" name="TextBox 8"/>
            <p:cNvSpPr txBox="1"/>
            <p:nvPr/>
          </p:nvSpPr>
          <p:spPr>
            <a:xfrm>
              <a:off x="0" y="-19050"/>
              <a:ext cx="4451339" cy="115079"/>
            </a:xfrm>
            <a:prstGeom prst="rect">
              <a:avLst/>
            </a:prstGeom>
          </p:spPr>
          <p:txBody>
            <a:bodyPr lIns="40014" tIns="40014" rIns="40014" bIns="40014" rtlCol="0" anchor="ctr"/>
            <a:lstStyle/>
            <a:p>
              <a:pPr algn="ctr">
                <a:lnSpc>
                  <a:spcPts val="1602"/>
                </a:lnSpc>
              </a:pPr>
              <a:endParaRPr/>
            </a:p>
          </p:txBody>
        </p:sp>
      </p:grpSp>
      <p:grpSp>
        <p:nvGrpSpPr>
          <p:cNvPr id="9" name="Group 9"/>
          <p:cNvGrpSpPr/>
          <p:nvPr/>
        </p:nvGrpSpPr>
        <p:grpSpPr>
          <a:xfrm>
            <a:off x="845543" y="1941693"/>
            <a:ext cx="8367314" cy="761600"/>
            <a:chOff x="0" y="0"/>
            <a:chExt cx="11156419" cy="1015467"/>
          </a:xfrm>
        </p:grpSpPr>
        <p:sp>
          <p:nvSpPr>
            <p:cNvPr id="10" name="AutoShape 10"/>
            <p:cNvSpPr/>
            <p:nvPr/>
          </p:nvSpPr>
          <p:spPr>
            <a:xfrm>
              <a:off x="0" y="0"/>
              <a:ext cx="11156419" cy="1015467"/>
            </a:xfrm>
            <a:prstGeom prst="rect">
              <a:avLst/>
            </a:prstGeom>
            <a:solidFill>
              <a:srgbClr val="231F20"/>
            </a:solidFill>
          </p:spPr>
          <p:txBody>
            <a:bodyPr/>
            <a:lstStyle/>
            <a:p>
              <a:endParaRPr lang="en-US"/>
            </a:p>
          </p:txBody>
        </p:sp>
        <p:sp>
          <p:nvSpPr>
            <p:cNvPr id="11" name="Freeform 11"/>
            <p:cNvSpPr/>
            <p:nvPr/>
          </p:nvSpPr>
          <p:spPr>
            <a:xfrm>
              <a:off x="116988" y="185165"/>
              <a:ext cx="691394" cy="691394"/>
            </a:xfrm>
            <a:custGeom>
              <a:avLst/>
              <a:gdLst/>
              <a:ahLst/>
              <a:cxnLst/>
              <a:rect l="l" t="t" r="r" b="b"/>
              <a:pathLst>
                <a:path w="691394" h="691394">
                  <a:moveTo>
                    <a:pt x="0" y="0"/>
                  </a:moveTo>
                  <a:lnTo>
                    <a:pt x="691394" y="0"/>
                  </a:lnTo>
                  <a:lnTo>
                    <a:pt x="691394" y="691394"/>
                  </a:lnTo>
                  <a:lnTo>
                    <a:pt x="0" y="6913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TextBox 12"/>
            <p:cNvSpPr txBox="1"/>
            <p:nvPr/>
          </p:nvSpPr>
          <p:spPr>
            <a:xfrm>
              <a:off x="1017268" y="317811"/>
              <a:ext cx="3424549" cy="388002"/>
            </a:xfrm>
            <a:prstGeom prst="rect">
              <a:avLst/>
            </a:prstGeom>
          </p:spPr>
          <p:txBody>
            <a:bodyPr lIns="0" tIns="0" rIns="0" bIns="0" rtlCol="0" anchor="t">
              <a:spAutoFit/>
            </a:bodyPr>
            <a:lstStyle/>
            <a:p>
              <a:pPr algn="l">
                <a:lnSpc>
                  <a:spcPts val="2415"/>
                </a:lnSpc>
              </a:pPr>
              <a:r>
                <a:rPr lang="en-US" sz="1725" spc="224">
                  <a:solidFill>
                    <a:srgbClr val="FFFFFF"/>
                  </a:solidFill>
                  <a:latin typeface="Raleway 1"/>
                  <a:ea typeface="Raleway 1"/>
                  <a:cs typeface="Raleway 1"/>
                  <a:sym typeface="Raleway 1"/>
                </a:rPr>
                <a:t>SALES FLYERS</a:t>
              </a:r>
            </a:p>
          </p:txBody>
        </p:sp>
        <p:sp>
          <p:nvSpPr>
            <p:cNvPr id="13" name="TextBox 13"/>
            <p:cNvSpPr txBox="1"/>
            <p:nvPr/>
          </p:nvSpPr>
          <p:spPr>
            <a:xfrm>
              <a:off x="3977755" y="115185"/>
              <a:ext cx="7178664" cy="730264"/>
            </a:xfrm>
            <a:prstGeom prst="rect">
              <a:avLst/>
            </a:prstGeom>
          </p:spPr>
          <p:txBody>
            <a:bodyPr lIns="0" tIns="0" rIns="0" bIns="0" rtlCol="0" anchor="t">
              <a:spAutoFit/>
            </a:bodyPr>
            <a:lstStyle/>
            <a:p>
              <a:pPr algn="ctr">
                <a:lnSpc>
                  <a:spcPts val="2228"/>
                </a:lnSpc>
              </a:pPr>
              <a:r>
                <a:rPr lang="en-US" sz="1591" b="1">
                  <a:solidFill>
                    <a:srgbClr val="FFFFFF"/>
                  </a:solidFill>
                  <a:latin typeface="Raleway 2 Bold"/>
                  <a:ea typeface="Raleway 2 Bold"/>
                  <a:cs typeface="Raleway 2 Bold"/>
                  <a:sym typeface="Raleway 2 Bold"/>
                </a:rPr>
                <a:t>Scout takes the flyer door to door to collect orders.  </a:t>
              </a:r>
            </a:p>
            <a:p>
              <a:pPr algn="ctr">
                <a:lnSpc>
                  <a:spcPts val="2228"/>
                </a:lnSpc>
              </a:pPr>
              <a:r>
                <a:rPr lang="en-US" sz="1591" b="1">
                  <a:solidFill>
                    <a:srgbClr val="FFFFFF"/>
                  </a:solidFill>
                  <a:latin typeface="Raleway 2 Bold"/>
                  <a:ea typeface="Raleway 2 Bold"/>
                  <a:cs typeface="Raleway 2 Bold"/>
                  <a:sym typeface="Raleway 2 Bold"/>
                </a:rPr>
                <a:t>Form has spaces for up to 30 names.</a:t>
              </a:r>
            </a:p>
          </p:txBody>
        </p:sp>
      </p:grpSp>
      <p:grpSp>
        <p:nvGrpSpPr>
          <p:cNvPr id="14" name="Group 14"/>
          <p:cNvGrpSpPr/>
          <p:nvPr/>
        </p:nvGrpSpPr>
        <p:grpSpPr>
          <a:xfrm>
            <a:off x="845543" y="3011805"/>
            <a:ext cx="8367314" cy="761600"/>
            <a:chOff x="0" y="0"/>
            <a:chExt cx="11156419" cy="1015467"/>
          </a:xfrm>
        </p:grpSpPr>
        <p:sp>
          <p:nvSpPr>
            <p:cNvPr id="15" name="AutoShape 15"/>
            <p:cNvSpPr/>
            <p:nvPr/>
          </p:nvSpPr>
          <p:spPr>
            <a:xfrm>
              <a:off x="0" y="0"/>
              <a:ext cx="11156419" cy="1015467"/>
            </a:xfrm>
            <a:prstGeom prst="rect">
              <a:avLst/>
            </a:prstGeom>
            <a:solidFill>
              <a:srgbClr val="1B447E"/>
            </a:solidFill>
          </p:spPr>
          <p:txBody>
            <a:bodyPr/>
            <a:lstStyle/>
            <a:p>
              <a:endParaRPr lang="en-US"/>
            </a:p>
          </p:txBody>
        </p:sp>
        <p:sp>
          <p:nvSpPr>
            <p:cNvPr id="16" name="Freeform 16"/>
            <p:cNvSpPr/>
            <p:nvPr/>
          </p:nvSpPr>
          <p:spPr>
            <a:xfrm>
              <a:off x="295693" y="102904"/>
              <a:ext cx="333984" cy="809659"/>
            </a:xfrm>
            <a:custGeom>
              <a:avLst/>
              <a:gdLst/>
              <a:ahLst/>
              <a:cxnLst/>
              <a:rect l="l" t="t" r="r" b="b"/>
              <a:pathLst>
                <a:path w="333984" h="809659">
                  <a:moveTo>
                    <a:pt x="0" y="0"/>
                  </a:moveTo>
                  <a:lnTo>
                    <a:pt x="333984" y="0"/>
                  </a:lnTo>
                  <a:lnTo>
                    <a:pt x="333984" y="809659"/>
                  </a:lnTo>
                  <a:lnTo>
                    <a:pt x="0" y="80965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7" name="TextBox 17"/>
            <p:cNvSpPr txBox="1"/>
            <p:nvPr/>
          </p:nvSpPr>
          <p:spPr>
            <a:xfrm>
              <a:off x="1017268" y="251885"/>
              <a:ext cx="3424549" cy="386010"/>
            </a:xfrm>
            <a:prstGeom prst="rect">
              <a:avLst/>
            </a:prstGeom>
          </p:spPr>
          <p:txBody>
            <a:bodyPr lIns="0" tIns="0" rIns="0" bIns="0" rtlCol="0" anchor="t">
              <a:spAutoFit/>
            </a:bodyPr>
            <a:lstStyle/>
            <a:p>
              <a:pPr algn="l">
                <a:lnSpc>
                  <a:spcPts val="2415"/>
                </a:lnSpc>
              </a:pPr>
              <a:r>
                <a:rPr lang="en-US" sz="1725" spc="224">
                  <a:solidFill>
                    <a:srgbClr val="FFFFFF"/>
                  </a:solidFill>
                  <a:latin typeface="Raleway 1"/>
                  <a:ea typeface="Raleway 1"/>
                  <a:cs typeface="Raleway 1"/>
                  <a:sym typeface="Raleway 1"/>
                </a:rPr>
                <a:t>DOOR HANGERS</a:t>
              </a:r>
            </a:p>
          </p:txBody>
        </p:sp>
        <p:sp>
          <p:nvSpPr>
            <p:cNvPr id="18" name="TextBox 18"/>
            <p:cNvSpPr txBox="1"/>
            <p:nvPr/>
          </p:nvSpPr>
          <p:spPr>
            <a:xfrm>
              <a:off x="3977755" y="115185"/>
              <a:ext cx="7178664" cy="723361"/>
            </a:xfrm>
            <a:prstGeom prst="rect">
              <a:avLst/>
            </a:prstGeom>
          </p:spPr>
          <p:txBody>
            <a:bodyPr lIns="0" tIns="0" rIns="0" bIns="0" rtlCol="0" anchor="t">
              <a:spAutoFit/>
            </a:bodyPr>
            <a:lstStyle/>
            <a:p>
              <a:pPr algn="ctr">
                <a:lnSpc>
                  <a:spcPts val="2228"/>
                </a:lnSpc>
              </a:pPr>
              <a:r>
                <a:rPr lang="en-US" sz="1591" b="1" dirty="0">
                  <a:solidFill>
                    <a:srgbClr val="FFFFFF"/>
                  </a:solidFill>
                  <a:latin typeface="Raleway 2 Bold"/>
                  <a:ea typeface="Raleway 2 Bold"/>
                  <a:cs typeface="Raleway 2 Bold"/>
                  <a:sym typeface="Raleway 2 Bold"/>
                </a:rPr>
                <a:t>Lists online store product mix for customer to purchase using Scout seller id with no delivery by Scout.</a:t>
              </a:r>
            </a:p>
          </p:txBody>
        </p:sp>
      </p:grpSp>
      <p:grpSp>
        <p:nvGrpSpPr>
          <p:cNvPr id="19" name="Group 19"/>
          <p:cNvGrpSpPr/>
          <p:nvPr/>
        </p:nvGrpSpPr>
        <p:grpSpPr>
          <a:xfrm>
            <a:off x="845543" y="4081917"/>
            <a:ext cx="8367314" cy="761600"/>
            <a:chOff x="0" y="0"/>
            <a:chExt cx="11156419" cy="1015467"/>
          </a:xfrm>
        </p:grpSpPr>
        <p:sp>
          <p:nvSpPr>
            <p:cNvPr id="20" name="AutoShape 20"/>
            <p:cNvSpPr/>
            <p:nvPr/>
          </p:nvSpPr>
          <p:spPr>
            <a:xfrm>
              <a:off x="0" y="0"/>
              <a:ext cx="11156419" cy="1015467"/>
            </a:xfrm>
            <a:prstGeom prst="rect">
              <a:avLst/>
            </a:prstGeom>
            <a:solidFill>
              <a:srgbClr val="231F20"/>
            </a:solidFill>
          </p:spPr>
          <p:txBody>
            <a:bodyPr/>
            <a:lstStyle/>
            <a:p>
              <a:endParaRPr lang="en-US"/>
            </a:p>
          </p:txBody>
        </p:sp>
        <p:sp>
          <p:nvSpPr>
            <p:cNvPr id="21" name="Freeform 21"/>
            <p:cNvSpPr/>
            <p:nvPr/>
          </p:nvSpPr>
          <p:spPr>
            <a:xfrm>
              <a:off x="47557" y="194443"/>
              <a:ext cx="830256" cy="622692"/>
            </a:xfrm>
            <a:custGeom>
              <a:avLst/>
              <a:gdLst/>
              <a:ahLst/>
              <a:cxnLst/>
              <a:rect l="l" t="t" r="r" b="b"/>
              <a:pathLst>
                <a:path w="830256" h="622692">
                  <a:moveTo>
                    <a:pt x="0" y="0"/>
                  </a:moveTo>
                  <a:lnTo>
                    <a:pt x="830256" y="0"/>
                  </a:lnTo>
                  <a:lnTo>
                    <a:pt x="830256" y="622692"/>
                  </a:lnTo>
                  <a:lnTo>
                    <a:pt x="0" y="62269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2" name="TextBox 22"/>
            <p:cNvSpPr txBox="1"/>
            <p:nvPr/>
          </p:nvSpPr>
          <p:spPr>
            <a:xfrm>
              <a:off x="1017268" y="90518"/>
              <a:ext cx="3424549" cy="796332"/>
            </a:xfrm>
            <a:prstGeom prst="rect">
              <a:avLst/>
            </a:prstGeom>
          </p:spPr>
          <p:txBody>
            <a:bodyPr lIns="0" tIns="0" rIns="0" bIns="0" rtlCol="0" anchor="t">
              <a:spAutoFit/>
            </a:bodyPr>
            <a:lstStyle/>
            <a:p>
              <a:pPr algn="l">
                <a:lnSpc>
                  <a:spcPts val="2415"/>
                </a:lnSpc>
              </a:pPr>
              <a:r>
                <a:rPr lang="en-US" sz="1725" spc="224">
                  <a:solidFill>
                    <a:srgbClr val="FFFFFF"/>
                  </a:solidFill>
                  <a:latin typeface="Raleway 1"/>
                  <a:ea typeface="Raleway 1"/>
                  <a:cs typeface="Raleway 1"/>
                  <a:sym typeface="Raleway 1"/>
                </a:rPr>
                <a:t>TAKE-TO-WORK TENTS</a:t>
              </a:r>
            </a:p>
          </p:txBody>
        </p:sp>
        <p:sp>
          <p:nvSpPr>
            <p:cNvPr id="23" name="TextBox 23"/>
            <p:cNvSpPr txBox="1"/>
            <p:nvPr/>
          </p:nvSpPr>
          <p:spPr>
            <a:xfrm>
              <a:off x="3977755" y="138315"/>
              <a:ext cx="7178664" cy="730264"/>
            </a:xfrm>
            <a:prstGeom prst="rect">
              <a:avLst/>
            </a:prstGeom>
          </p:spPr>
          <p:txBody>
            <a:bodyPr lIns="0" tIns="0" rIns="0" bIns="0" rtlCol="0" anchor="t">
              <a:spAutoFit/>
            </a:bodyPr>
            <a:lstStyle/>
            <a:p>
              <a:pPr algn="ctr">
                <a:lnSpc>
                  <a:spcPts val="2228"/>
                </a:lnSpc>
              </a:pPr>
              <a:r>
                <a:rPr lang="en-US" sz="1591" b="1">
                  <a:solidFill>
                    <a:srgbClr val="FFFFFF"/>
                  </a:solidFill>
                  <a:latin typeface="Raleway 2 Bold"/>
                  <a:ea typeface="Raleway 2 Bold"/>
                  <a:cs typeface="Raleway 2 Bold"/>
                  <a:sym typeface="Raleway 2 Bold"/>
                </a:rPr>
                <a:t>Display your popcorn at a high-traffic area like your workplace to boost sales easily!</a:t>
              </a:r>
            </a:p>
          </p:txBody>
        </p:sp>
      </p:grpSp>
      <p:grpSp>
        <p:nvGrpSpPr>
          <p:cNvPr id="24" name="Group 24"/>
          <p:cNvGrpSpPr/>
          <p:nvPr/>
        </p:nvGrpSpPr>
        <p:grpSpPr>
          <a:xfrm>
            <a:off x="845543" y="5152030"/>
            <a:ext cx="8367314" cy="767309"/>
            <a:chOff x="0" y="0"/>
            <a:chExt cx="11156419" cy="1023079"/>
          </a:xfrm>
        </p:grpSpPr>
        <p:sp>
          <p:nvSpPr>
            <p:cNvPr id="25" name="AutoShape 25"/>
            <p:cNvSpPr/>
            <p:nvPr/>
          </p:nvSpPr>
          <p:spPr>
            <a:xfrm>
              <a:off x="0" y="0"/>
              <a:ext cx="11156419" cy="1023079"/>
            </a:xfrm>
            <a:prstGeom prst="rect">
              <a:avLst/>
            </a:prstGeom>
            <a:solidFill>
              <a:srgbClr val="1B447E"/>
            </a:solidFill>
          </p:spPr>
          <p:txBody>
            <a:bodyPr/>
            <a:lstStyle/>
            <a:p>
              <a:endParaRPr lang="en-US"/>
            </a:p>
          </p:txBody>
        </p:sp>
        <p:sp>
          <p:nvSpPr>
            <p:cNvPr id="26" name="Freeform 26"/>
            <p:cNvSpPr/>
            <p:nvPr/>
          </p:nvSpPr>
          <p:spPr>
            <a:xfrm>
              <a:off x="212284" y="143303"/>
              <a:ext cx="500801" cy="736472"/>
            </a:xfrm>
            <a:custGeom>
              <a:avLst/>
              <a:gdLst/>
              <a:ahLst/>
              <a:cxnLst/>
              <a:rect l="l" t="t" r="r" b="b"/>
              <a:pathLst>
                <a:path w="500801" h="736472">
                  <a:moveTo>
                    <a:pt x="0" y="0"/>
                  </a:moveTo>
                  <a:lnTo>
                    <a:pt x="500802" y="0"/>
                  </a:lnTo>
                  <a:lnTo>
                    <a:pt x="500802" y="736473"/>
                  </a:lnTo>
                  <a:lnTo>
                    <a:pt x="0" y="73647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7" name="TextBox 27"/>
            <p:cNvSpPr txBox="1"/>
            <p:nvPr/>
          </p:nvSpPr>
          <p:spPr>
            <a:xfrm>
              <a:off x="1017268" y="297177"/>
              <a:ext cx="3450220" cy="390625"/>
            </a:xfrm>
            <a:prstGeom prst="rect">
              <a:avLst/>
            </a:prstGeom>
          </p:spPr>
          <p:txBody>
            <a:bodyPr lIns="0" tIns="0" rIns="0" bIns="0" rtlCol="0" anchor="t">
              <a:spAutoFit/>
            </a:bodyPr>
            <a:lstStyle/>
            <a:p>
              <a:pPr algn="l">
                <a:lnSpc>
                  <a:spcPts val="2433"/>
                </a:lnSpc>
              </a:pPr>
              <a:r>
                <a:rPr lang="en-US" sz="1738" spc="225">
                  <a:solidFill>
                    <a:srgbClr val="FFFFFF"/>
                  </a:solidFill>
                  <a:latin typeface="Raleway 1"/>
                  <a:ea typeface="Raleway 1"/>
                  <a:cs typeface="Raleway 1"/>
                  <a:sym typeface="Raleway 1"/>
                </a:rPr>
                <a:t>TASTING KITS</a:t>
              </a:r>
            </a:p>
          </p:txBody>
        </p:sp>
        <p:sp>
          <p:nvSpPr>
            <p:cNvPr id="28" name="TextBox 28"/>
            <p:cNvSpPr txBox="1"/>
            <p:nvPr/>
          </p:nvSpPr>
          <p:spPr>
            <a:xfrm>
              <a:off x="3977755" y="142304"/>
              <a:ext cx="7178664" cy="730264"/>
            </a:xfrm>
            <a:prstGeom prst="rect">
              <a:avLst/>
            </a:prstGeom>
          </p:spPr>
          <p:txBody>
            <a:bodyPr lIns="0" tIns="0" rIns="0" bIns="0" rtlCol="0" anchor="t">
              <a:spAutoFit/>
            </a:bodyPr>
            <a:lstStyle/>
            <a:p>
              <a:pPr algn="ctr">
                <a:lnSpc>
                  <a:spcPts val="2228"/>
                </a:lnSpc>
              </a:pPr>
              <a:r>
                <a:rPr lang="en-US" sz="1591" b="1">
                  <a:solidFill>
                    <a:srgbClr val="FFFFFF"/>
                  </a:solidFill>
                  <a:latin typeface="Raleway 2 Bold"/>
                  <a:ea typeface="Raleway 2 Bold"/>
                  <a:cs typeface="Raleway 2 Bold"/>
                  <a:sym typeface="Raleway 2 Bold"/>
                </a:rPr>
                <a:t>Scouts taste product and share their experience with customers.</a:t>
              </a:r>
            </a:p>
          </p:txBody>
        </p:sp>
      </p:grpSp>
      <p:grpSp>
        <p:nvGrpSpPr>
          <p:cNvPr id="29" name="Group 29"/>
          <p:cNvGrpSpPr/>
          <p:nvPr/>
        </p:nvGrpSpPr>
        <p:grpSpPr>
          <a:xfrm>
            <a:off x="845543" y="6227851"/>
            <a:ext cx="8367314" cy="767309"/>
            <a:chOff x="0" y="0"/>
            <a:chExt cx="11156419" cy="1023079"/>
          </a:xfrm>
        </p:grpSpPr>
        <p:sp>
          <p:nvSpPr>
            <p:cNvPr id="30" name="AutoShape 30"/>
            <p:cNvSpPr/>
            <p:nvPr/>
          </p:nvSpPr>
          <p:spPr>
            <a:xfrm>
              <a:off x="0" y="0"/>
              <a:ext cx="11156419" cy="1023079"/>
            </a:xfrm>
            <a:prstGeom prst="rect">
              <a:avLst/>
            </a:prstGeom>
            <a:solidFill>
              <a:srgbClr val="231F20"/>
            </a:solidFill>
          </p:spPr>
          <p:txBody>
            <a:bodyPr/>
            <a:lstStyle/>
            <a:p>
              <a:endParaRPr lang="en-US"/>
            </a:p>
          </p:txBody>
        </p:sp>
        <p:sp>
          <p:nvSpPr>
            <p:cNvPr id="31" name="Freeform 31"/>
            <p:cNvSpPr/>
            <p:nvPr/>
          </p:nvSpPr>
          <p:spPr>
            <a:xfrm>
              <a:off x="191504" y="129582"/>
              <a:ext cx="542361" cy="793215"/>
            </a:xfrm>
            <a:custGeom>
              <a:avLst/>
              <a:gdLst/>
              <a:ahLst/>
              <a:cxnLst/>
              <a:rect l="l" t="t" r="r" b="b"/>
              <a:pathLst>
                <a:path w="542361" h="793215">
                  <a:moveTo>
                    <a:pt x="0" y="0"/>
                  </a:moveTo>
                  <a:lnTo>
                    <a:pt x="542361" y="0"/>
                  </a:lnTo>
                  <a:lnTo>
                    <a:pt x="542361" y="793215"/>
                  </a:lnTo>
                  <a:lnTo>
                    <a:pt x="0" y="79321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32" name="TextBox 32"/>
            <p:cNvSpPr txBox="1"/>
            <p:nvPr/>
          </p:nvSpPr>
          <p:spPr>
            <a:xfrm>
              <a:off x="1017268" y="106131"/>
              <a:ext cx="5076022" cy="802016"/>
            </a:xfrm>
            <a:prstGeom prst="rect">
              <a:avLst/>
            </a:prstGeom>
          </p:spPr>
          <p:txBody>
            <a:bodyPr lIns="0" tIns="0" rIns="0" bIns="0" rtlCol="0" anchor="t">
              <a:spAutoFit/>
            </a:bodyPr>
            <a:lstStyle/>
            <a:p>
              <a:pPr algn="l">
                <a:lnSpc>
                  <a:spcPts val="2433"/>
                </a:lnSpc>
              </a:pPr>
              <a:r>
                <a:rPr lang="en-US" sz="1738" spc="225" dirty="0">
                  <a:solidFill>
                    <a:srgbClr val="FFFFFF"/>
                  </a:solidFill>
                  <a:latin typeface="Raleway 1"/>
                  <a:ea typeface="Raleway 1"/>
                  <a:cs typeface="Raleway 1"/>
                  <a:sym typeface="Raleway 1"/>
                </a:rPr>
                <a:t>VINYL BANNER</a:t>
              </a:r>
            </a:p>
            <a:p>
              <a:pPr algn="l">
                <a:lnSpc>
                  <a:spcPts val="2433"/>
                </a:lnSpc>
              </a:pPr>
              <a:r>
                <a:rPr lang="en-US" sz="1738" spc="225" dirty="0">
                  <a:solidFill>
                    <a:srgbClr val="FFFFFF"/>
                  </a:solidFill>
                  <a:latin typeface="Raleway 1"/>
                  <a:ea typeface="Raleway 1"/>
                  <a:cs typeface="Raleway 1"/>
                  <a:sym typeface="Raleway 1"/>
                </a:rPr>
                <a:t> &amp; TOTES</a:t>
              </a:r>
            </a:p>
          </p:txBody>
        </p:sp>
        <p:sp>
          <p:nvSpPr>
            <p:cNvPr id="33" name="TextBox 33"/>
            <p:cNvSpPr txBox="1"/>
            <p:nvPr/>
          </p:nvSpPr>
          <p:spPr>
            <a:xfrm>
              <a:off x="3977755" y="335877"/>
              <a:ext cx="7178664" cy="362010"/>
            </a:xfrm>
            <a:prstGeom prst="rect">
              <a:avLst/>
            </a:prstGeom>
          </p:spPr>
          <p:txBody>
            <a:bodyPr lIns="0" tIns="0" rIns="0" bIns="0" rtlCol="0" anchor="t">
              <a:spAutoFit/>
            </a:bodyPr>
            <a:lstStyle/>
            <a:p>
              <a:pPr algn="ctr">
                <a:lnSpc>
                  <a:spcPts val="2228"/>
                </a:lnSpc>
              </a:pPr>
              <a:r>
                <a:rPr lang="en-US" sz="1591" b="1">
                  <a:solidFill>
                    <a:srgbClr val="FFFFFF"/>
                  </a:solidFill>
                  <a:latin typeface="Raleway 2 Bold"/>
                  <a:ea typeface="Raleway 2 Bold"/>
                  <a:cs typeface="Raleway 2 Bold"/>
                  <a:sym typeface="Raleway 2 Bold"/>
                </a:rPr>
                <a:t>Draw attention to your sale.</a:t>
              </a: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4E2F6"/>
        </a:solidFill>
        <a:effectLst/>
      </p:bgPr>
    </p:bg>
    <p:spTree>
      <p:nvGrpSpPr>
        <p:cNvPr id="1" name=""/>
        <p:cNvGrpSpPr/>
        <p:nvPr/>
      </p:nvGrpSpPr>
      <p:grpSpPr>
        <a:xfrm>
          <a:off x="0" y="0"/>
          <a:ext cx="0" cy="0"/>
          <a:chOff x="0" y="0"/>
          <a:chExt cx="0" cy="0"/>
        </a:xfrm>
      </p:grpSpPr>
      <p:grpSp>
        <p:nvGrpSpPr>
          <p:cNvPr id="2" name="Group 2"/>
          <p:cNvGrpSpPr/>
          <p:nvPr/>
        </p:nvGrpSpPr>
        <p:grpSpPr>
          <a:xfrm>
            <a:off x="0" y="614626"/>
            <a:ext cx="5029200" cy="1501952"/>
            <a:chOff x="0" y="0"/>
            <a:chExt cx="2225670" cy="664688"/>
          </a:xfrm>
        </p:grpSpPr>
        <p:sp>
          <p:nvSpPr>
            <p:cNvPr id="3" name="Freeform 3"/>
            <p:cNvSpPr/>
            <p:nvPr/>
          </p:nvSpPr>
          <p:spPr>
            <a:xfrm>
              <a:off x="0" y="0"/>
              <a:ext cx="2225670" cy="664688"/>
            </a:xfrm>
            <a:custGeom>
              <a:avLst/>
              <a:gdLst/>
              <a:ahLst/>
              <a:cxnLst/>
              <a:rect l="l" t="t" r="r" b="b"/>
              <a:pathLst>
                <a:path w="2225670" h="664688">
                  <a:moveTo>
                    <a:pt x="0" y="0"/>
                  </a:moveTo>
                  <a:lnTo>
                    <a:pt x="2225670" y="0"/>
                  </a:lnTo>
                  <a:lnTo>
                    <a:pt x="2225670" y="664688"/>
                  </a:lnTo>
                  <a:lnTo>
                    <a:pt x="0" y="664688"/>
                  </a:lnTo>
                  <a:close/>
                </a:path>
              </a:pathLst>
            </a:custGeom>
            <a:solidFill>
              <a:srgbClr val="1B447E"/>
            </a:solidFill>
          </p:spPr>
          <p:txBody>
            <a:bodyPr/>
            <a:lstStyle/>
            <a:p>
              <a:endParaRPr lang="en-US"/>
            </a:p>
          </p:txBody>
        </p:sp>
        <p:sp>
          <p:nvSpPr>
            <p:cNvPr id="4" name="TextBox 4"/>
            <p:cNvSpPr txBox="1"/>
            <p:nvPr/>
          </p:nvSpPr>
          <p:spPr>
            <a:xfrm>
              <a:off x="0" y="-19050"/>
              <a:ext cx="2225670" cy="683738"/>
            </a:xfrm>
            <a:prstGeom prst="rect">
              <a:avLst/>
            </a:prstGeom>
          </p:spPr>
          <p:txBody>
            <a:bodyPr lIns="40014" tIns="40014" rIns="40014" bIns="40014" rtlCol="0" anchor="ctr"/>
            <a:lstStyle/>
            <a:p>
              <a:pPr algn="ctr">
                <a:lnSpc>
                  <a:spcPts val="1602"/>
                </a:lnSpc>
              </a:pPr>
              <a:endParaRPr/>
            </a:p>
          </p:txBody>
        </p:sp>
      </p:grpSp>
      <p:grpSp>
        <p:nvGrpSpPr>
          <p:cNvPr id="5" name="Group 5"/>
          <p:cNvGrpSpPr/>
          <p:nvPr/>
        </p:nvGrpSpPr>
        <p:grpSpPr>
          <a:xfrm>
            <a:off x="0" y="0"/>
            <a:ext cx="10058400" cy="104451"/>
            <a:chOff x="0" y="0"/>
            <a:chExt cx="4451339" cy="46225"/>
          </a:xfrm>
        </p:grpSpPr>
        <p:sp>
          <p:nvSpPr>
            <p:cNvPr id="6" name="Freeform 6"/>
            <p:cNvSpPr/>
            <p:nvPr/>
          </p:nvSpPr>
          <p:spPr>
            <a:xfrm>
              <a:off x="0" y="0"/>
              <a:ext cx="4451340" cy="46225"/>
            </a:xfrm>
            <a:custGeom>
              <a:avLst/>
              <a:gdLst/>
              <a:ahLst/>
              <a:cxnLst/>
              <a:rect l="l" t="t" r="r" b="b"/>
              <a:pathLst>
                <a:path w="4451340" h="46225">
                  <a:moveTo>
                    <a:pt x="0" y="0"/>
                  </a:moveTo>
                  <a:lnTo>
                    <a:pt x="4451340" y="0"/>
                  </a:lnTo>
                  <a:lnTo>
                    <a:pt x="4451340" y="46225"/>
                  </a:lnTo>
                  <a:lnTo>
                    <a:pt x="0" y="46225"/>
                  </a:lnTo>
                  <a:close/>
                </a:path>
              </a:pathLst>
            </a:custGeom>
            <a:solidFill>
              <a:srgbClr val="231F20"/>
            </a:solidFill>
          </p:spPr>
          <p:txBody>
            <a:bodyPr/>
            <a:lstStyle/>
            <a:p>
              <a:endParaRPr lang="en-US"/>
            </a:p>
          </p:txBody>
        </p:sp>
        <p:sp>
          <p:nvSpPr>
            <p:cNvPr id="7" name="TextBox 7"/>
            <p:cNvSpPr txBox="1"/>
            <p:nvPr/>
          </p:nvSpPr>
          <p:spPr>
            <a:xfrm>
              <a:off x="0" y="-19050"/>
              <a:ext cx="4451339" cy="65275"/>
            </a:xfrm>
            <a:prstGeom prst="rect">
              <a:avLst/>
            </a:prstGeom>
          </p:spPr>
          <p:txBody>
            <a:bodyPr lIns="40014" tIns="40014" rIns="40014" bIns="40014" rtlCol="0" anchor="ctr"/>
            <a:lstStyle/>
            <a:p>
              <a:pPr algn="ctr">
                <a:lnSpc>
                  <a:spcPts val="1602"/>
                </a:lnSpc>
              </a:pPr>
              <a:endParaRPr/>
            </a:p>
          </p:txBody>
        </p:sp>
      </p:grpSp>
      <p:grpSp>
        <p:nvGrpSpPr>
          <p:cNvPr id="8" name="Group 8"/>
          <p:cNvGrpSpPr/>
          <p:nvPr/>
        </p:nvGrpSpPr>
        <p:grpSpPr>
          <a:xfrm>
            <a:off x="0" y="142549"/>
            <a:ext cx="10058400" cy="216990"/>
            <a:chOff x="0" y="0"/>
            <a:chExt cx="4451339" cy="96029"/>
          </a:xfrm>
        </p:grpSpPr>
        <p:sp>
          <p:nvSpPr>
            <p:cNvPr id="9" name="Freeform 9"/>
            <p:cNvSpPr/>
            <p:nvPr/>
          </p:nvSpPr>
          <p:spPr>
            <a:xfrm>
              <a:off x="0" y="0"/>
              <a:ext cx="4451340" cy="96029"/>
            </a:xfrm>
            <a:custGeom>
              <a:avLst/>
              <a:gdLst/>
              <a:ahLst/>
              <a:cxnLst/>
              <a:rect l="l" t="t" r="r" b="b"/>
              <a:pathLst>
                <a:path w="4451340" h="96029">
                  <a:moveTo>
                    <a:pt x="0" y="0"/>
                  </a:moveTo>
                  <a:lnTo>
                    <a:pt x="4451340" y="0"/>
                  </a:lnTo>
                  <a:lnTo>
                    <a:pt x="4451340" y="96029"/>
                  </a:lnTo>
                  <a:lnTo>
                    <a:pt x="0" y="96029"/>
                  </a:lnTo>
                  <a:close/>
                </a:path>
              </a:pathLst>
            </a:custGeom>
            <a:solidFill>
              <a:srgbClr val="1B447E"/>
            </a:solidFill>
          </p:spPr>
          <p:txBody>
            <a:bodyPr/>
            <a:lstStyle/>
            <a:p>
              <a:endParaRPr lang="en-US"/>
            </a:p>
          </p:txBody>
        </p:sp>
        <p:sp>
          <p:nvSpPr>
            <p:cNvPr id="10" name="TextBox 10"/>
            <p:cNvSpPr txBox="1"/>
            <p:nvPr/>
          </p:nvSpPr>
          <p:spPr>
            <a:xfrm>
              <a:off x="0" y="-19050"/>
              <a:ext cx="4451339" cy="115079"/>
            </a:xfrm>
            <a:prstGeom prst="rect">
              <a:avLst/>
            </a:prstGeom>
          </p:spPr>
          <p:txBody>
            <a:bodyPr lIns="40014" tIns="40014" rIns="40014" bIns="40014" rtlCol="0" anchor="ctr"/>
            <a:lstStyle/>
            <a:p>
              <a:pPr algn="ctr">
                <a:lnSpc>
                  <a:spcPts val="1602"/>
                </a:lnSpc>
              </a:pPr>
              <a:endParaRPr/>
            </a:p>
          </p:txBody>
        </p:sp>
      </p:grpSp>
      <p:grpSp>
        <p:nvGrpSpPr>
          <p:cNvPr id="11" name="Group 11"/>
          <p:cNvGrpSpPr/>
          <p:nvPr/>
        </p:nvGrpSpPr>
        <p:grpSpPr>
          <a:xfrm>
            <a:off x="594964" y="3164703"/>
            <a:ext cx="8868471" cy="2776383"/>
            <a:chOff x="0" y="0"/>
            <a:chExt cx="11824629" cy="3701844"/>
          </a:xfrm>
        </p:grpSpPr>
        <p:sp>
          <p:nvSpPr>
            <p:cNvPr id="12" name="TextBox 12"/>
            <p:cNvSpPr txBox="1"/>
            <p:nvPr/>
          </p:nvSpPr>
          <p:spPr>
            <a:xfrm>
              <a:off x="0" y="902477"/>
              <a:ext cx="11824629" cy="2799367"/>
            </a:xfrm>
            <a:prstGeom prst="rect">
              <a:avLst/>
            </a:prstGeom>
          </p:spPr>
          <p:txBody>
            <a:bodyPr lIns="0" tIns="0" rIns="0" bIns="0" rtlCol="0" anchor="t">
              <a:spAutoFit/>
            </a:bodyPr>
            <a:lstStyle/>
            <a:p>
              <a:pPr algn="ctr">
                <a:lnSpc>
                  <a:spcPts val="2796"/>
                </a:lnSpc>
              </a:pPr>
              <a:r>
                <a:rPr lang="en-US" sz="1997" dirty="0">
                  <a:solidFill>
                    <a:srgbClr val="1B447E"/>
                  </a:solidFill>
                  <a:latin typeface="Raleway 1"/>
                  <a:ea typeface="Raleway 1"/>
                  <a:cs typeface="Raleway 1"/>
                  <a:sym typeface="Raleway 1"/>
                </a:rPr>
                <a:t>The purpose of a tasting session is to have each Scout try 1-2 kernels of each flavor.  Let the Scouts vote on their favorites - have fun with it!</a:t>
              </a:r>
            </a:p>
            <a:p>
              <a:pPr algn="ctr">
                <a:lnSpc>
                  <a:spcPts val="2796"/>
                </a:lnSpc>
              </a:pPr>
              <a:endParaRPr lang="en-US" sz="1997" dirty="0">
                <a:solidFill>
                  <a:srgbClr val="1B447E"/>
                </a:solidFill>
                <a:latin typeface="Raleway 1"/>
                <a:ea typeface="Raleway 1"/>
                <a:cs typeface="Raleway 1"/>
                <a:sym typeface="Raleway 1"/>
              </a:endParaRPr>
            </a:p>
            <a:p>
              <a:pPr algn="ctr">
                <a:lnSpc>
                  <a:spcPts val="2796"/>
                </a:lnSpc>
              </a:pPr>
              <a:r>
                <a:rPr lang="en-US" sz="1997" dirty="0">
                  <a:solidFill>
                    <a:srgbClr val="1B447E"/>
                  </a:solidFill>
                  <a:latin typeface="Raleway 1"/>
                  <a:ea typeface="Raleway 1"/>
                  <a:cs typeface="Raleway 1"/>
                  <a:sym typeface="Raleway 1"/>
                </a:rPr>
                <a:t>Boost your sales with a tasting session.  Foster familiarity and product knowledge.  Encourage the Scouts to share their tasting experience with potential buyers.</a:t>
              </a:r>
            </a:p>
          </p:txBody>
        </p:sp>
        <p:sp>
          <p:nvSpPr>
            <p:cNvPr id="13" name="TextBox 13"/>
            <p:cNvSpPr txBox="1"/>
            <p:nvPr/>
          </p:nvSpPr>
          <p:spPr>
            <a:xfrm>
              <a:off x="0" y="57150"/>
              <a:ext cx="11824629" cy="752628"/>
            </a:xfrm>
            <a:prstGeom prst="rect">
              <a:avLst/>
            </a:prstGeom>
          </p:spPr>
          <p:txBody>
            <a:bodyPr lIns="0" tIns="0" rIns="0" bIns="0" rtlCol="0" anchor="t">
              <a:spAutoFit/>
            </a:bodyPr>
            <a:lstStyle/>
            <a:p>
              <a:pPr algn="ctr">
                <a:lnSpc>
                  <a:spcPts val="4195"/>
                </a:lnSpc>
              </a:pPr>
              <a:r>
                <a:rPr lang="en-US" sz="3995" b="1" dirty="0">
                  <a:solidFill>
                    <a:srgbClr val="231F20"/>
                  </a:solidFill>
                  <a:latin typeface="Raleway 1 Heavy"/>
                  <a:ea typeface="Raleway 1 Heavy"/>
                  <a:cs typeface="Raleway 1 Heavy"/>
                  <a:sym typeface="Raleway 1 Heavy"/>
                </a:rPr>
                <a:t>FAMOUS PR POPCORN TASTING KIT </a:t>
              </a:r>
            </a:p>
          </p:txBody>
        </p:sp>
      </p:grpSp>
      <p:sp>
        <p:nvSpPr>
          <p:cNvPr id="14" name="TextBox 14"/>
          <p:cNvSpPr txBox="1"/>
          <p:nvPr/>
        </p:nvSpPr>
        <p:spPr>
          <a:xfrm>
            <a:off x="388620" y="1142809"/>
            <a:ext cx="4251960" cy="569411"/>
          </a:xfrm>
          <a:prstGeom prst="rect">
            <a:avLst/>
          </a:prstGeom>
        </p:spPr>
        <p:txBody>
          <a:bodyPr lIns="0" tIns="0" rIns="0" bIns="0" rtlCol="0" anchor="t">
            <a:spAutoFit/>
          </a:bodyPr>
          <a:lstStyle/>
          <a:p>
            <a:pPr algn="ctr">
              <a:lnSpc>
                <a:spcPts val="4186"/>
              </a:lnSpc>
            </a:pPr>
            <a:r>
              <a:rPr lang="en-US" sz="4600" b="1" spc="-271">
                <a:solidFill>
                  <a:srgbClr val="FFFFFF"/>
                </a:solidFill>
                <a:latin typeface="Raleway 1 Heavy"/>
                <a:ea typeface="Raleway 1 Heavy"/>
                <a:cs typeface="Raleway 1 Heavy"/>
                <a:sym typeface="Raleway 1 Heavy"/>
              </a:rPr>
              <a:t>TASTING  KIT</a:t>
            </a:r>
          </a:p>
        </p:txBody>
      </p:sp>
      <p:grpSp>
        <p:nvGrpSpPr>
          <p:cNvPr id="15" name="Group 15"/>
          <p:cNvGrpSpPr>
            <a:grpSpLocks noChangeAspect="1"/>
          </p:cNvGrpSpPr>
          <p:nvPr/>
        </p:nvGrpSpPr>
        <p:grpSpPr>
          <a:xfrm>
            <a:off x="2235144" y="5841545"/>
            <a:ext cx="1495127" cy="1421952"/>
            <a:chOff x="0" y="0"/>
            <a:chExt cx="5108588" cy="4858563"/>
          </a:xfrm>
        </p:grpSpPr>
        <p:sp>
          <p:nvSpPr>
            <p:cNvPr id="16" name="Freeform 16"/>
            <p:cNvSpPr/>
            <p:nvPr/>
          </p:nvSpPr>
          <p:spPr>
            <a:xfrm>
              <a:off x="12014" y="12624"/>
              <a:ext cx="5084559" cy="4835728"/>
            </a:xfrm>
            <a:custGeom>
              <a:avLst/>
              <a:gdLst/>
              <a:ahLst/>
              <a:cxnLst/>
              <a:rect l="l" t="t" r="r" b="b"/>
              <a:pathLst>
                <a:path w="5084559" h="4835728">
                  <a:moveTo>
                    <a:pt x="2542274" y="0"/>
                  </a:moveTo>
                  <a:lnTo>
                    <a:pt x="3327883" y="1591818"/>
                  </a:lnTo>
                  <a:lnTo>
                    <a:pt x="5084559" y="1847075"/>
                  </a:lnTo>
                  <a:lnTo>
                    <a:pt x="3813416" y="3086125"/>
                  </a:lnTo>
                  <a:lnTo>
                    <a:pt x="4113492" y="4835715"/>
                  </a:lnTo>
                  <a:lnTo>
                    <a:pt x="2542261" y="4009669"/>
                  </a:lnTo>
                  <a:lnTo>
                    <a:pt x="971068" y="4835728"/>
                  </a:lnTo>
                  <a:lnTo>
                    <a:pt x="1271143" y="3086138"/>
                  </a:lnTo>
                  <a:lnTo>
                    <a:pt x="0" y="1847088"/>
                  </a:lnTo>
                  <a:lnTo>
                    <a:pt x="1756677" y="1591831"/>
                  </a:lnTo>
                  <a:lnTo>
                    <a:pt x="2542274" y="0"/>
                  </a:lnTo>
                  <a:close/>
                </a:path>
              </a:pathLst>
            </a:custGeom>
            <a:blipFill>
              <a:blip r:embed="rId2"/>
              <a:stretch>
                <a:fillRect l="-50931" t="-3170" r="-37588" b="-28646"/>
              </a:stretch>
            </a:blipFill>
          </p:spPr>
          <p:txBody>
            <a:bodyPr/>
            <a:lstStyle/>
            <a:p>
              <a:endParaRPr lang="en-US"/>
            </a:p>
          </p:txBody>
        </p:sp>
        <p:sp>
          <p:nvSpPr>
            <p:cNvPr id="17" name="Freeform 17"/>
            <p:cNvSpPr/>
            <p:nvPr/>
          </p:nvSpPr>
          <p:spPr>
            <a:xfrm>
              <a:off x="0" y="0"/>
              <a:ext cx="5108588" cy="4858563"/>
            </a:xfrm>
            <a:custGeom>
              <a:avLst/>
              <a:gdLst/>
              <a:ahLst/>
              <a:cxnLst/>
              <a:rect l="l" t="t" r="r" b="b"/>
              <a:pathLst>
                <a:path w="5108588" h="4858563">
                  <a:moveTo>
                    <a:pt x="4132936" y="4858563"/>
                  </a:moveTo>
                  <a:lnTo>
                    <a:pt x="2554288" y="4028605"/>
                  </a:lnTo>
                  <a:lnTo>
                    <a:pt x="975652" y="4858563"/>
                  </a:lnTo>
                  <a:lnTo>
                    <a:pt x="1277150" y="3100705"/>
                  </a:lnTo>
                  <a:lnTo>
                    <a:pt x="0" y="1855800"/>
                  </a:lnTo>
                  <a:lnTo>
                    <a:pt x="1764983" y="1599336"/>
                  </a:lnTo>
                  <a:lnTo>
                    <a:pt x="2554288" y="0"/>
                  </a:lnTo>
                  <a:lnTo>
                    <a:pt x="3343605" y="1599336"/>
                  </a:lnTo>
                  <a:lnTo>
                    <a:pt x="5108588" y="1855800"/>
                  </a:lnTo>
                  <a:lnTo>
                    <a:pt x="5100472" y="1863700"/>
                  </a:lnTo>
                  <a:lnTo>
                    <a:pt x="3831437" y="3100705"/>
                  </a:lnTo>
                  <a:lnTo>
                    <a:pt x="4132935" y="4858563"/>
                  </a:lnTo>
                  <a:close/>
                  <a:moveTo>
                    <a:pt x="2554288" y="4015994"/>
                  </a:moveTo>
                  <a:lnTo>
                    <a:pt x="2556891" y="4017353"/>
                  </a:lnTo>
                  <a:lnTo>
                    <a:pt x="4118102" y="4838128"/>
                  </a:lnTo>
                  <a:lnTo>
                    <a:pt x="3819436" y="3096819"/>
                  </a:lnTo>
                  <a:lnTo>
                    <a:pt x="3821544" y="3094761"/>
                  </a:lnTo>
                  <a:lnTo>
                    <a:pt x="5084572" y="1863611"/>
                  </a:lnTo>
                  <a:lnTo>
                    <a:pt x="3336188" y="1609560"/>
                  </a:lnTo>
                  <a:lnTo>
                    <a:pt x="3334880" y="1606918"/>
                  </a:lnTo>
                  <a:lnTo>
                    <a:pt x="2554288" y="25248"/>
                  </a:lnTo>
                  <a:lnTo>
                    <a:pt x="1772399" y="1609560"/>
                  </a:lnTo>
                  <a:lnTo>
                    <a:pt x="24016" y="1863611"/>
                  </a:lnTo>
                  <a:lnTo>
                    <a:pt x="1289152" y="3096819"/>
                  </a:lnTo>
                  <a:lnTo>
                    <a:pt x="990498" y="4838128"/>
                  </a:lnTo>
                  <a:lnTo>
                    <a:pt x="2554288" y="4015994"/>
                  </a:lnTo>
                  <a:close/>
                </a:path>
              </a:pathLst>
            </a:custGeom>
            <a:solidFill>
              <a:srgbClr val="000000">
                <a:alpha val="0"/>
              </a:srgbClr>
            </a:solidFill>
            <a:ln w="12700">
              <a:solidFill>
                <a:srgbClr val="000000"/>
              </a:solidFill>
            </a:ln>
          </p:spPr>
          <p:txBody>
            <a:bodyPr/>
            <a:lstStyle/>
            <a:p>
              <a:endParaRPr lang="en-US"/>
            </a:p>
          </p:txBody>
        </p:sp>
      </p:grpSp>
      <p:grpSp>
        <p:nvGrpSpPr>
          <p:cNvPr id="18" name="Group 18"/>
          <p:cNvGrpSpPr>
            <a:grpSpLocks noChangeAspect="1"/>
          </p:cNvGrpSpPr>
          <p:nvPr/>
        </p:nvGrpSpPr>
        <p:grpSpPr>
          <a:xfrm>
            <a:off x="4282248" y="6123300"/>
            <a:ext cx="1495127" cy="1421952"/>
            <a:chOff x="0" y="0"/>
            <a:chExt cx="5108588" cy="4858563"/>
          </a:xfrm>
        </p:grpSpPr>
        <p:sp>
          <p:nvSpPr>
            <p:cNvPr id="19" name="Freeform 19"/>
            <p:cNvSpPr/>
            <p:nvPr/>
          </p:nvSpPr>
          <p:spPr>
            <a:xfrm>
              <a:off x="12014" y="12624"/>
              <a:ext cx="5084559" cy="4835728"/>
            </a:xfrm>
            <a:custGeom>
              <a:avLst/>
              <a:gdLst/>
              <a:ahLst/>
              <a:cxnLst/>
              <a:rect l="l" t="t" r="r" b="b"/>
              <a:pathLst>
                <a:path w="5084559" h="4835728">
                  <a:moveTo>
                    <a:pt x="2542274" y="0"/>
                  </a:moveTo>
                  <a:lnTo>
                    <a:pt x="3327883" y="1591818"/>
                  </a:lnTo>
                  <a:lnTo>
                    <a:pt x="5084559" y="1847075"/>
                  </a:lnTo>
                  <a:lnTo>
                    <a:pt x="3813416" y="3086125"/>
                  </a:lnTo>
                  <a:lnTo>
                    <a:pt x="4113492" y="4835715"/>
                  </a:lnTo>
                  <a:lnTo>
                    <a:pt x="2542261" y="4009669"/>
                  </a:lnTo>
                  <a:lnTo>
                    <a:pt x="971068" y="4835728"/>
                  </a:lnTo>
                  <a:lnTo>
                    <a:pt x="1271143" y="3086138"/>
                  </a:lnTo>
                  <a:lnTo>
                    <a:pt x="0" y="1847088"/>
                  </a:lnTo>
                  <a:lnTo>
                    <a:pt x="1756677" y="1591831"/>
                  </a:lnTo>
                  <a:lnTo>
                    <a:pt x="2542274" y="0"/>
                  </a:lnTo>
                  <a:close/>
                </a:path>
              </a:pathLst>
            </a:custGeom>
            <a:blipFill>
              <a:blip r:embed="rId3"/>
              <a:stretch>
                <a:fillRect l="-21508" r="-21508"/>
              </a:stretch>
            </a:blipFill>
          </p:spPr>
          <p:txBody>
            <a:bodyPr/>
            <a:lstStyle/>
            <a:p>
              <a:endParaRPr lang="en-US"/>
            </a:p>
          </p:txBody>
        </p:sp>
        <p:sp>
          <p:nvSpPr>
            <p:cNvPr id="20" name="Freeform 20"/>
            <p:cNvSpPr/>
            <p:nvPr/>
          </p:nvSpPr>
          <p:spPr>
            <a:xfrm>
              <a:off x="0" y="0"/>
              <a:ext cx="5108588" cy="4858563"/>
            </a:xfrm>
            <a:custGeom>
              <a:avLst/>
              <a:gdLst/>
              <a:ahLst/>
              <a:cxnLst/>
              <a:rect l="l" t="t" r="r" b="b"/>
              <a:pathLst>
                <a:path w="5108588" h="4858563">
                  <a:moveTo>
                    <a:pt x="4132936" y="4858563"/>
                  </a:moveTo>
                  <a:lnTo>
                    <a:pt x="2554288" y="4028605"/>
                  </a:lnTo>
                  <a:lnTo>
                    <a:pt x="975652" y="4858563"/>
                  </a:lnTo>
                  <a:lnTo>
                    <a:pt x="1277150" y="3100705"/>
                  </a:lnTo>
                  <a:lnTo>
                    <a:pt x="0" y="1855800"/>
                  </a:lnTo>
                  <a:lnTo>
                    <a:pt x="1764983" y="1599336"/>
                  </a:lnTo>
                  <a:lnTo>
                    <a:pt x="2554288" y="0"/>
                  </a:lnTo>
                  <a:lnTo>
                    <a:pt x="3343605" y="1599336"/>
                  </a:lnTo>
                  <a:lnTo>
                    <a:pt x="5108588" y="1855800"/>
                  </a:lnTo>
                  <a:lnTo>
                    <a:pt x="5100472" y="1863700"/>
                  </a:lnTo>
                  <a:lnTo>
                    <a:pt x="3831437" y="3100705"/>
                  </a:lnTo>
                  <a:lnTo>
                    <a:pt x="4132935" y="4858563"/>
                  </a:lnTo>
                  <a:close/>
                  <a:moveTo>
                    <a:pt x="2554288" y="4015994"/>
                  </a:moveTo>
                  <a:lnTo>
                    <a:pt x="2556891" y="4017353"/>
                  </a:lnTo>
                  <a:lnTo>
                    <a:pt x="4118102" y="4838128"/>
                  </a:lnTo>
                  <a:lnTo>
                    <a:pt x="3819436" y="3096819"/>
                  </a:lnTo>
                  <a:lnTo>
                    <a:pt x="3821544" y="3094761"/>
                  </a:lnTo>
                  <a:lnTo>
                    <a:pt x="5084572" y="1863611"/>
                  </a:lnTo>
                  <a:lnTo>
                    <a:pt x="3336188" y="1609560"/>
                  </a:lnTo>
                  <a:lnTo>
                    <a:pt x="3334880" y="1606918"/>
                  </a:lnTo>
                  <a:lnTo>
                    <a:pt x="2554288" y="25248"/>
                  </a:lnTo>
                  <a:lnTo>
                    <a:pt x="1772399" y="1609560"/>
                  </a:lnTo>
                  <a:lnTo>
                    <a:pt x="24016" y="1863611"/>
                  </a:lnTo>
                  <a:lnTo>
                    <a:pt x="1289152" y="3096819"/>
                  </a:lnTo>
                  <a:lnTo>
                    <a:pt x="990498" y="4838128"/>
                  </a:lnTo>
                  <a:lnTo>
                    <a:pt x="2554288" y="4015994"/>
                  </a:lnTo>
                  <a:close/>
                </a:path>
              </a:pathLst>
            </a:custGeom>
            <a:solidFill>
              <a:srgbClr val="000000">
                <a:alpha val="0"/>
              </a:srgbClr>
            </a:solidFill>
            <a:ln w="12700">
              <a:solidFill>
                <a:srgbClr val="000000"/>
              </a:solidFill>
            </a:ln>
          </p:spPr>
          <p:txBody>
            <a:bodyPr/>
            <a:lstStyle/>
            <a:p>
              <a:endParaRPr lang="en-US"/>
            </a:p>
          </p:txBody>
        </p:sp>
      </p:grpSp>
      <p:grpSp>
        <p:nvGrpSpPr>
          <p:cNvPr id="21" name="Group 21"/>
          <p:cNvGrpSpPr>
            <a:grpSpLocks noChangeAspect="1"/>
          </p:cNvGrpSpPr>
          <p:nvPr/>
        </p:nvGrpSpPr>
        <p:grpSpPr>
          <a:xfrm>
            <a:off x="6329825" y="5941086"/>
            <a:ext cx="1495127" cy="1421952"/>
            <a:chOff x="0" y="0"/>
            <a:chExt cx="5108588" cy="4858563"/>
          </a:xfrm>
        </p:grpSpPr>
        <p:sp>
          <p:nvSpPr>
            <p:cNvPr id="22" name="Freeform 22"/>
            <p:cNvSpPr/>
            <p:nvPr/>
          </p:nvSpPr>
          <p:spPr>
            <a:xfrm>
              <a:off x="12014" y="12624"/>
              <a:ext cx="5084559" cy="4835728"/>
            </a:xfrm>
            <a:custGeom>
              <a:avLst/>
              <a:gdLst/>
              <a:ahLst/>
              <a:cxnLst/>
              <a:rect l="l" t="t" r="r" b="b"/>
              <a:pathLst>
                <a:path w="5084559" h="4835728">
                  <a:moveTo>
                    <a:pt x="2542274" y="0"/>
                  </a:moveTo>
                  <a:lnTo>
                    <a:pt x="3327883" y="1591818"/>
                  </a:lnTo>
                  <a:lnTo>
                    <a:pt x="5084559" y="1847075"/>
                  </a:lnTo>
                  <a:lnTo>
                    <a:pt x="3813416" y="3086125"/>
                  </a:lnTo>
                  <a:lnTo>
                    <a:pt x="4113492" y="4835715"/>
                  </a:lnTo>
                  <a:lnTo>
                    <a:pt x="2542261" y="4009669"/>
                  </a:lnTo>
                  <a:lnTo>
                    <a:pt x="971068" y="4835728"/>
                  </a:lnTo>
                  <a:lnTo>
                    <a:pt x="1271143" y="3086138"/>
                  </a:lnTo>
                  <a:lnTo>
                    <a:pt x="0" y="1847088"/>
                  </a:lnTo>
                  <a:lnTo>
                    <a:pt x="1756677" y="1591831"/>
                  </a:lnTo>
                  <a:lnTo>
                    <a:pt x="2542274" y="0"/>
                  </a:lnTo>
                  <a:close/>
                </a:path>
              </a:pathLst>
            </a:custGeom>
            <a:blipFill>
              <a:blip r:embed="rId4"/>
              <a:stretch>
                <a:fillRect l="-7034" t="-5742" r="-20602" b="-28462"/>
              </a:stretch>
            </a:blipFill>
          </p:spPr>
          <p:txBody>
            <a:bodyPr/>
            <a:lstStyle/>
            <a:p>
              <a:endParaRPr lang="en-US"/>
            </a:p>
          </p:txBody>
        </p:sp>
        <p:sp>
          <p:nvSpPr>
            <p:cNvPr id="23" name="Freeform 23"/>
            <p:cNvSpPr/>
            <p:nvPr/>
          </p:nvSpPr>
          <p:spPr>
            <a:xfrm>
              <a:off x="0" y="0"/>
              <a:ext cx="5108588" cy="4858563"/>
            </a:xfrm>
            <a:custGeom>
              <a:avLst/>
              <a:gdLst/>
              <a:ahLst/>
              <a:cxnLst/>
              <a:rect l="l" t="t" r="r" b="b"/>
              <a:pathLst>
                <a:path w="5108588" h="4858563">
                  <a:moveTo>
                    <a:pt x="4132936" y="4858563"/>
                  </a:moveTo>
                  <a:lnTo>
                    <a:pt x="2554288" y="4028605"/>
                  </a:lnTo>
                  <a:lnTo>
                    <a:pt x="975652" y="4858563"/>
                  </a:lnTo>
                  <a:lnTo>
                    <a:pt x="1277150" y="3100705"/>
                  </a:lnTo>
                  <a:lnTo>
                    <a:pt x="0" y="1855800"/>
                  </a:lnTo>
                  <a:lnTo>
                    <a:pt x="1764983" y="1599336"/>
                  </a:lnTo>
                  <a:lnTo>
                    <a:pt x="2554288" y="0"/>
                  </a:lnTo>
                  <a:lnTo>
                    <a:pt x="3343605" y="1599336"/>
                  </a:lnTo>
                  <a:lnTo>
                    <a:pt x="5108588" y="1855800"/>
                  </a:lnTo>
                  <a:lnTo>
                    <a:pt x="5100472" y="1863700"/>
                  </a:lnTo>
                  <a:lnTo>
                    <a:pt x="3831437" y="3100705"/>
                  </a:lnTo>
                  <a:lnTo>
                    <a:pt x="4132935" y="4858563"/>
                  </a:lnTo>
                  <a:close/>
                  <a:moveTo>
                    <a:pt x="2554288" y="4015994"/>
                  </a:moveTo>
                  <a:lnTo>
                    <a:pt x="2556891" y="4017353"/>
                  </a:lnTo>
                  <a:lnTo>
                    <a:pt x="4118102" y="4838128"/>
                  </a:lnTo>
                  <a:lnTo>
                    <a:pt x="3819436" y="3096819"/>
                  </a:lnTo>
                  <a:lnTo>
                    <a:pt x="3821544" y="3094761"/>
                  </a:lnTo>
                  <a:lnTo>
                    <a:pt x="5084572" y="1863611"/>
                  </a:lnTo>
                  <a:lnTo>
                    <a:pt x="3336188" y="1609560"/>
                  </a:lnTo>
                  <a:lnTo>
                    <a:pt x="3334880" y="1606918"/>
                  </a:lnTo>
                  <a:lnTo>
                    <a:pt x="2554288" y="25248"/>
                  </a:lnTo>
                  <a:lnTo>
                    <a:pt x="1772399" y="1609560"/>
                  </a:lnTo>
                  <a:lnTo>
                    <a:pt x="24016" y="1863611"/>
                  </a:lnTo>
                  <a:lnTo>
                    <a:pt x="1289152" y="3096819"/>
                  </a:lnTo>
                  <a:lnTo>
                    <a:pt x="990498" y="4838128"/>
                  </a:lnTo>
                  <a:lnTo>
                    <a:pt x="2554288" y="4015994"/>
                  </a:lnTo>
                  <a:close/>
                </a:path>
              </a:pathLst>
            </a:custGeom>
            <a:solidFill>
              <a:srgbClr val="000000">
                <a:alpha val="0"/>
              </a:srgbClr>
            </a:solidFill>
            <a:ln w="12700">
              <a:solidFill>
                <a:srgbClr val="000000"/>
              </a:solidFill>
            </a:ln>
          </p:spPr>
          <p:txBody>
            <a:bodyPr/>
            <a:lstStyle/>
            <a:p>
              <a:endParaRPr lang="en-US"/>
            </a:p>
          </p:txBody>
        </p:sp>
      </p:grpSp>
      <p:sp>
        <p:nvSpPr>
          <p:cNvPr id="24" name="Freeform 24"/>
          <p:cNvSpPr/>
          <p:nvPr/>
        </p:nvSpPr>
        <p:spPr>
          <a:xfrm>
            <a:off x="4441916" y="2373753"/>
            <a:ext cx="1175790" cy="664431"/>
          </a:xfrm>
          <a:custGeom>
            <a:avLst/>
            <a:gdLst/>
            <a:ahLst/>
            <a:cxnLst/>
            <a:rect l="l" t="t" r="r" b="b"/>
            <a:pathLst>
              <a:path w="1175790" h="664431">
                <a:moveTo>
                  <a:pt x="0" y="0"/>
                </a:moveTo>
                <a:lnTo>
                  <a:pt x="1175790" y="0"/>
                </a:lnTo>
                <a:lnTo>
                  <a:pt x="1175790" y="664431"/>
                </a:lnTo>
                <a:lnTo>
                  <a:pt x="0" y="66443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1496</Words>
  <Application>Microsoft Office PowerPoint</Application>
  <PresentationFormat>Custom</PresentationFormat>
  <Paragraphs>234</Paragraphs>
  <Slides>29</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29</vt:i4>
      </vt:variant>
    </vt:vector>
  </HeadingPairs>
  <TitlesOfParts>
    <vt:vector size="41" baseType="lpstr">
      <vt:lpstr>Raleway 2 Heavy</vt:lpstr>
      <vt:lpstr>Calibri</vt:lpstr>
      <vt:lpstr>Arial</vt:lpstr>
      <vt:lpstr>Raleway 1</vt:lpstr>
      <vt:lpstr>Raleway 2 Bold</vt:lpstr>
      <vt:lpstr>Dancing Script Bold</vt:lpstr>
      <vt:lpstr>Bebas Neue</vt:lpstr>
      <vt:lpstr>Raleway 1 Heavy</vt:lpstr>
      <vt:lpstr>Raleway 2 Bold Italics</vt:lpstr>
      <vt:lpstr>Raleway 2 Ultra-Bold</vt:lpstr>
      <vt:lpstr>Raleway 1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Copy of 2025 Kickoff Slide Deck (11 x 8.5 in)</dc:title>
  <cp:lastModifiedBy>Marcus Ragland</cp:lastModifiedBy>
  <cp:revision>8</cp:revision>
  <dcterms:created xsi:type="dcterms:W3CDTF">2006-08-16T00:00:00Z</dcterms:created>
  <dcterms:modified xsi:type="dcterms:W3CDTF">2025-08-06T17:14:08Z</dcterms:modified>
  <dc:identifier>DAGrRCizb5k</dc:identifier>
</cp:coreProperties>
</file>